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60" r:id="rId15"/>
    <p:sldId id="445" r:id="rId16"/>
    <p:sldId id="414" r:id="rId17"/>
    <p:sldId id="448" r:id="rId18"/>
    <p:sldId id="446" r:id="rId19"/>
    <p:sldId id="461" r:id="rId20"/>
    <p:sldId id="441" r:id="rId21"/>
    <p:sldId id="465" r:id="rId22"/>
    <p:sldId id="436" r:id="rId23"/>
    <p:sldId id="440" r:id="rId24"/>
    <p:sldId id="428" r:id="rId25"/>
    <p:sldId id="464" r:id="rId26"/>
    <p:sldId id="431" r:id="rId27"/>
    <p:sldId id="449" r:id="rId28"/>
    <p:sldId id="437" r:id="rId29"/>
    <p:sldId id="438" r:id="rId30"/>
    <p:sldId id="450" r:id="rId31"/>
    <p:sldId id="444" r:id="rId32"/>
    <p:sldId id="452" r:id="rId33"/>
    <p:sldId id="453" r:id="rId34"/>
    <p:sldId id="458" r:id="rId35"/>
    <p:sldId id="462" r:id="rId36"/>
    <p:sldId id="459" r:id="rId37"/>
    <p:sldId id="451" r:id="rId38"/>
    <p:sldId id="442" r:id="rId39"/>
    <p:sldId id="443" r:id="rId40"/>
    <p:sldId id="454" r:id="rId41"/>
    <p:sldId id="455" r:id="rId42"/>
    <p:sldId id="457" r:id="rId43"/>
    <p:sldId id="463" r:id="rId44"/>
    <p:sldId id="456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6"/>
    <p:restoredTop sz="84395"/>
  </p:normalViewPr>
  <p:slideViewPr>
    <p:cSldViewPr>
      <p:cViewPr varScale="1">
        <p:scale>
          <a:sx n="127" d="100"/>
          <a:sy n="127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17/03/22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781975"/>
            <a:ext cx="1815272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on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Università</a:t>
            </a:r>
            <a:r>
              <a:rPr lang="en-US" sz="1600" dirty="0"/>
              <a:t> di Modena e Reggio Emilia</a:t>
            </a:r>
          </a:p>
          <a:p>
            <a:r>
              <a:rPr lang="en-US" sz="1600" i="1" dirty="0"/>
              <a:t>Prof. Nicola Bicocchi (</a:t>
            </a:r>
            <a:r>
              <a:rPr lang="en-US" sz="1600" i="1" dirty="0" err="1"/>
              <a:t>nicola.bicocchi@unimore.it</a:t>
            </a:r>
            <a:r>
              <a:rPr lang="en-US" sz="1600" i="1" dirty="0"/>
              <a:t>)</a:t>
            </a:r>
          </a:p>
          <a:p>
            <a:endParaRPr lang="en-US" sz="1600" dirty="0"/>
          </a:p>
          <a:p>
            <a:endParaRPr lang="it-IT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-f file			Test if file is a normal file</a:t>
            </a:r>
          </a:p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!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1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7928" y="1600203"/>
            <a:ext cx="655272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“/etc/passwd file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3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&amp;&amp; e ||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possono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anche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sostituire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-a e -o </a:t>
            </a:r>
            <a:r>
              <a:rPr lang="en-GB" sz="2000" dirty="0"/>
              <a:t>per </a:t>
            </a:r>
            <a:r>
              <a:rPr lang="en-GB" sz="2000" dirty="0" err="1"/>
              <a:t>combinare</a:t>
            </a:r>
            <a:r>
              <a:rPr lang="en-GB" sz="2000" dirty="0"/>
              <a:t> </a:t>
            </a:r>
            <a:r>
              <a:rPr lang="en-GB" sz="2000" dirty="0" err="1"/>
              <a:t>logicamente</a:t>
            </a:r>
            <a:r>
              <a:rPr lang="en-GB" sz="2000" dirty="0"/>
              <a:t> </a:t>
            </a:r>
            <a:r>
              <a:rPr lang="en-GB" sz="2000" dirty="0" err="1"/>
              <a:t>condizioni</a:t>
            </a:r>
            <a:r>
              <a:rPr lang="en-GB" sz="2000" dirty="0"/>
              <a:t> di test </a:t>
            </a:r>
            <a:r>
              <a:rPr lang="en-GB" sz="2000" dirty="0" err="1"/>
              <a:t>trattandole</a:t>
            </a:r>
            <a:r>
              <a:rPr lang="en-GB" sz="2000" dirty="0"/>
              <a:t> come </a:t>
            </a:r>
            <a:r>
              <a:rPr lang="en-GB" sz="2000" dirty="0" err="1"/>
              <a:t>comandi</a:t>
            </a:r>
            <a:r>
              <a:rPr lang="en-GB" sz="2000" dirty="0"/>
              <a:t> </a:t>
            </a:r>
            <a:r>
              <a:rPr lang="en-GB" sz="2000" dirty="0" err="1"/>
              <a:t>separati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ogni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script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B69E92-F785-B34D-9EBD-312ADC19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patter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consiste nel confrontare un valore con un determinato pattern </a:t>
            </a:r>
            <a:r>
              <a:rPr lang="it-IT" dirty="0"/>
              <a:t>frequentemente specificato utilizzando </a:t>
            </a:r>
            <a:r>
              <a:rPr lang="it-IT" dirty="0" err="1"/>
              <a:t>wildcards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ABCDEF        A*                 Match</a:t>
            </a:r>
          </a:p>
          <a:p>
            <a:pPr lvl="1"/>
            <a:r>
              <a:rPr lang="it-IT" dirty="0"/>
              <a:t>ABCDEF        AB??EF         Match</a:t>
            </a:r>
          </a:p>
          <a:p>
            <a:pPr lvl="1"/>
            <a:r>
              <a:rPr lang="it-IT" dirty="0"/>
              <a:t>ABCDEF        ABCNN*       No Match</a:t>
            </a:r>
          </a:p>
          <a:p>
            <a:endParaRPr lang="it-IT" dirty="0"/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 Il costrutto test / [ ] non supporta pattern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! Alternative: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costrutto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[[ ]]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comporta</a:t>
            </a:r>
            <a:r>
              <a:rPr lang="en-GB" dirty="0"/>
              <a:t> come [ ] </a:t>
            </a:r>
            <a:r>
              <a:rPr lang="en-GB" dirty="0" err="1"/>
              <a:t>aggiungendo</a:t>
            </a:r>
            <a:r>
              <a:rPr lang="en-GB" dirty="0"/>
              <a:t> (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altre</a:t>
            </a:r>
            <a:r>
              <a:rPr lang="en-GB" dirty="0"/>
              <a:t>) la </a:t>
            </a:r>
            <a:r>
              <a:rPr lang="en-GB" dirty="0" err="1"/>
              <a:t>funzione</a:t>
            </a:r>
            <a:r>
              <a:rPr lang="en-GB" dirty="0"/>
              <a:t> di pattern matching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[[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[ ]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fallisce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[0-9]* 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E574B2-1D32-BB46-A9F1-23A13E3189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[[ ]] pattern matching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 “$1” == </a:t>
            </a:r>
            <a:r>
              <a:rPr lang="en-GB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]];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 “$1” != [0-9]* ]];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1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600203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iterare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e’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possibile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for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utilizzando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commando seq.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GB" alt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5); 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863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getopts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345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BD480-EE37-354E-9301-4D60558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AA5-5D43-8149-B355-9F0937A56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"$o"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MESSAGE="$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DEBUG=TRUE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041B-C95A-DF4A-AD00-698EB62B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Funzione standard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it-IT" dirty="0"/>
              <a:t>) per gestire parametri a linea di comando. Esiste in Java, C, </a:t>
            </a:r>
            <a:r>
              <a:rPr lang="it-IT" dirty="0" err="1"/>
              <a:t>Python</a:t>
            </a:r>
            <a:r>
              <a:rPr lang="it-IT" dirty="0"/>
              <a:t>, etc.</a:t>
            </a:r>
          </a:p>
          <a:p>
            <a:r>
              <a:rPr lang="it-IT" dirty="0" err="1"/>
              <a:t>getopts</a:t>
            </a:r>
            <a:r>
              <a:rPr lang="it-IT" dirty="0"/>
              <a:t> va sempre utilizzata nella forma rappresentata a fianco,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abbinata ad un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e un case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stringa "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m:dh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" rappresenta i parametri da controllare. </a:t>
            </a:r>
            <a:r>
              <a:rPr lang="it-IT" dirty="0"/>
              <a:t>Le lettere singole (e.g., d e h) rappresentano parametri senza argomenti. Le lettere seguite da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it-IT" dirty="0"/>
              <a:t> (e.g., m) rappresentano parametri con argomenti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getopts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scansiona la linea di comando </a:t>
            </a:r>
            <a:r>
              <a:rPr lang="it-IT" dirty="0"/>
              <a:t>e ad ogni ciclo aggiorna la variabile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it-IT" dirty="0"/>
              <a:t> affinché sia analizzata dal blocco case</a:t>
            </a:r>
          </a:p>
          <a:p>
            <a:r>
              <a:rPr lang="it-IT" dirty="0"/>
              <a:t>Il blocco case, tipicamente, assegna a delle variabili il valore degli argomenti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OPTARG</a:t>
            </a:r>
            <a:r>
              <a:rPr lang="it-IT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DC83-28F6-A544-BC7D-07A3437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792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4F022-C99E-5644-B7D1-0FE8D80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r>
              <a:rPr lang="en-GB" dirty="0"/>
              <a:t>(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272E-36ED-B841-92FB-38087AAB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MESSAGE="Hello World!"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DEBUG=FALSE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Usage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usage() {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"Usage: $0 [-h] [-m &lt;string&gt;] [-d] filename" 1&gt;&amp;2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 1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case of optional [] parameters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 are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overriden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o; do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"$o" in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m)  MESSAGE="$OPTARG"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d)  DEBUG=TRUE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Shift parameters away. $1 becomes filename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5C08-3280-8A49-9215-C94DC7F10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Additional checks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Check if filename exists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-e "$1" ] || usage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m = "$MESSAGE"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d = "$DEBUG"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filename = "$1"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EBC-83D9-734A-9E00-A6F1F7B0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865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3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e </a:t>
            </a:r>
            <a:r>
              <a:rPr lang="it-IT" dirty="0" err="1"/>
              <a:t>Python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10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3D2B-C279-4B43-AF9A-090C06F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b="1" dirty="0"/>
              <a:t>BASH</a:t>
            </a:r>
          </a:p>
          <a:p>
            <a:r>
              <a:rPr lang="it-IT" sz="1800" dirty="0">
                <a:solidFill>
                  <a:srgbClr val="00B050"/>
                </a:solidFill>
              </a:rPr>
              <a:t>Tradizionale, notissima, installata ovunque</a:t>
            </a:r>
          </a:p>
          <a:p>
            <a:r>
              <a:rPr lang="it-IT" sz="1800" dirty="0">
                <a:solidFill>
                  <a:srgbClr val="00B050"/>
                </a:solidFill>
              </a:rPr>
              <a:t>Supporto nativo e integrazione profonda con Unix (</a:t>
            </a:r>
            <a:r>
              <a:rPr lang="it-IT" sz="1800" dirty="0" err="1">
                <a:solidFill>
                  <a:srgbClr val="00B050"/>
                </a:solidFill>
              </a:rPr>
              <a:t>piping</a:t>
            </a:r>
            <a:r>
              <a:rPr lang="it-IT" sz="1800" dirty="0">
                <a:solidFill>
                  <a:srgbClr val="00B050"/>
                </a:solidFill>
              </a:rPr>
              <a:t>, </a:t>
            </a:r>
            <a:r>
              <a:rPr lang="it-IT" sz="1800" dirty="0" err="1">
                <a:solidFill>
                  <a:srgbClr val="00B050"/>
                </a:solidFill>
              </a:rPr>
              <a:t>ridirezione</a:t>
            </a:r>
            <a:r>
              <a:rPr lang="it-IT" sz="1800" dirty="0">
                <a:solidFill>
                  <a:srgbClr val="00B050"/>
                </a:solidFill>
              </a:rPr>
              <a:t>)</a:t>
            </a:r>
          </a:p>
          <a:p>
            <a:r>
              <a:rPr lang="it-IT" sz="1800" dirty="0">
                <a:solidFill>
                  <a:srgbClr val="00B050"/>
                </a:solidFill>
              </a:rPr>
              <a:t>Avvio quasi istantaneo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usabile su Windows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completamente compatibile con altre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zsh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fish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 supporto per oggetti, strutture dati complesse, multi-threading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Mancano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debug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15F8F-44DE-B940-B130-93429E570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>
                <a:solidFill>
                  <a:srgbClr val="00B050"/>
                </a:solidFill>
              </a:rPr>
              <a:t>Linguaggio ad oggetti general-</a:t>
            </a:r>
            <a:r>
              <a:rPr lang="it-IT" dirty="0" err="1">
                <a:solidFill>
                  <a:srgbClr val="00B050"/>
                </a:solidFill>
              </a:rPr>
              <a:t>purpose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Portabile. Funziona su tutti i principali OS</a:t>
            </a:r>
          </a:p>
          <a:p>
            <a:r>
              <a:rPr lang="it-IT" dirty="0">
                <a:solidFill>
                  <a:srgbClr val="00B050"/>
                </a:solidFill>
              </a:rPr>
              <a:t>Sintassi chiara e leggibile, semplice da leggere e da scrivere</a:t>
            </a:r>
          </a:p>
          <a:p>
            <a:r>
              <a:rPr lang="it-IT" dirty="0">
                <a:solidFill>
                  <a:srgbClr val="00B050"/>
                </a:solidFill>
              </a:rPr>
              <a:t>Ottima gestione degli errori (eccezioni)</a:t>
            </a:r>
          </a:p>
          <a:p>
            <a:r>
              <a:rPr lang="it-IT" dirty="0" err="1">
                <a:solidFill>
                  <a:srgbClr val="00B050"/>
                </a:solidFill>
              </a:rPr>
              <a:t>Tool</a:t>
            </a:r>
            <a:r>
              <a:rPr lang="it-IT" dirty="0">
                <a:solidFill>
                  <a:srgbClr val="00B050"/>
                </a:solidFill>
              </a:rPr>
              <a:t> di </a:t>
            </a:r>
            <a:r>
              <a:rPr lang="it-IT" dirty="0" err="1">
                <a:solidFill>
                  <a:srgbClr val="00B050"/>
                </a:solidFill>
              </a:rPr>
              <a:t>debug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Spesso richiede dipendenze da installare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Codice generalmente più prolisso</a:t>
            </a:r>
            <a:br>
              <a:rPr lang="it-IT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0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(Bash)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"usage: $0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l=0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l=$(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| cut -d ' ' -f 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": "$l"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1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(Python)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python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subprocess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("usage: %s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\n"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[1:]: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subprocess.check_output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'-l',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print("%s: %s"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out.split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 ')[0]))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707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490-742D-024C-AC22-B827783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Xonsh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294-4CEA-C34C-A4C7-C0DED2ED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Python-powered</a:t>
            </a:r>
            <a:r>
              <a:rPr lang="it-IT" dirty="0"/>
              <a:t>, cross-</a:t>
            </a:r>
            <a:r>
              <a:rPr lang="it-IT" dirty="0" err="1"/>
              <a:t>platform</a:t>
            </a:r>
            <a:r>
              <a:rPr lang="it-IT" dirty="0"/>
              <a:t>, Unix-</a:t>
            </a:r>
            <a:r>
              <a:rPr lang="it-IT" dirty="0" err="1"/>
              <a:t>gazing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. The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</a:t>
            </a:r>
            <a:r>
              <a:rPr lang="it-IT" dirty="0" err="1"/>
              <a:t>Python</a:t>
            </a:r>
            <a:r>
              <a:rPr lang="it-IT" dirty="0"/>
              <a:t> 3.5+ with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from </a:t>
            </a:r>
            <a:r>
              <a:rPr lang="it-IT" dirty="0" err="1"/>
              <a:t>Bash</a:t>
            </a:r>
            <a:r>
              <a:rPr lang="it-IT" dirty="0"/>
              <a:t> and </a:t>
            </a:r>
            <a:r>
              <a:rPr lang="it-IT" dirty="0" err="1"/>
              <a:t>IPython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major </a:t>
            </a:r>
            <a:r>
              <a:rPr lang="it-IT" dirty="0" err="1"/>
              <a:t>systems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Linux, Mac OSX, and Windows. </a:t>
            </a:r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meant</a:t>
            </a:r>
            <a:r>
              <a:rPr lang="it-IT" dirty="0"/>
              <a:t> for the </a:t>
            </a:r>
            <a:r>
              <a:rPr lang="it-IT" dirty="0" err="1"/>
              <a:t>daily</a:t>
            </a:r>
            <a:r>
              <a:rPr lang="it-IT" dirty="0"/>
              <a:t> use of </a:t>
            </a:r>
            <a:r>
              <a:rPr lang="it-IT" dirty="0" err="1"/>
              <a:t>experts</a:t>
            </a:r>
            <a:r>
              <a:rPr lang="it-IT" dirty="0"/>
              <a:t> and </a:t>
            </a:r>
            <a:r>
              <a:rPr lang="it-IT" dirty="0" err="1"/>
              <a:t>novices</a:t>
            </a:r>
            <a:r>
              <a:rPr lang="it-IT" dirty="0"/>
              <a:t> </a:t>
            </a:r>
            <a:r>
              <a:rPr lang="it-IT" dirty="0" err="1"/>
              <a:t>alike</a:t>
            </a:r>
            <a:r>
              <a:rPr lang="it-IT" dirty="0"/>
              <a:t>.</a:t>
            </a:r>
          </a:p>
          <a:p>
            <a:r>
              <a:rPr lang="it-IT" dirty="0">
                <a:hlinkClick r:id="rId2"/>
              </a:rPr>
              <a:t>https://xon.sh/</a:t>
            </a:r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BB8B-050F-8B42-8E57-BCFE5492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258B-94C0-CA40-A027-786C0A8B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4415137"/>
            <a:ext cx="1388053" cy="2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condizionali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varia natura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ai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10533</TotalTime>
  <Words>3522</Words>
  <Application>Microsoft Macintosh PowerPoint</Application>
  <PresentationFormat>Widescreen</PresentationFormat>
  <Paragraphs>601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condizionali</vt:lpstr>
      <vt:lpstr>test</vt:lpstr>
      <vt:lpstr>test (strings)</vt:lpstr>
      <vt:lpstr>test (numbers)</vt:lpstr>
      <vt:lpstr>test (files)</vt:lpstr>
      <vt:lpstr>test (logic)</vt:lpstr>
      <vt:lpstr>test (logic)</vt:lpstr>
      <vt:lpstr>[</vt:lpstr>
      <vt:lpstr>if</vt:lpstr>
      <vt:lpstr>if</vt:lpstr>
      <vt:lpstr>if (forma sintetica)</vt:lpstr>
      <vt:lpstr>if (forma sintetica)</vt:lpstr>
      <vt:lpstr>Pattern matching</vt:lpstr>
      <vt:lpstr>[[</vt:lpstr>
      <vt:lpstr>case</vt:lpstr>
      <vt:lpstr>Costrutti iterativi</vt:lpstr>
      <vt:lpstr>for</vt:lpstr>
      <vt:lpstr>seq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getopts</vt:lpstr>
      <vt:lpstr>getopts</vt:lpstr>
      <vt:lpstr>getopts(esempio completo)</vt:lpstr>
      <vt:lpstr>Best Practices</vt:lpstr>
      <vt:lpstr>Struttura script</vt:lpstr>
      <vt:lpstr>Struttura script (Best Practices)</vt:lpstr>
      <vt:lpstr>Bash e Python</vt:lpstr>
      <vt:lpstr>Bash vs Python</vt:lpstr>
      <vt:lpstr>Esempio(Bash)</vt:lpstr>
      <vt:lpstr>Esempio(Python)</vt:lpstr>
      <vt:lpstr>Xonsh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416</cp:revision>
  <cp:lastPrinted>2020-03-25T18:04:48Z</cp:lastPrinted>
  <dcterms:created xsi:type="dcterms:W3CDTF">2011-09-06T09:06:15Z</dcterms:created>
  <dcterms:modified xsi:type="dcterms:W3CDTF">2022-03-17T15:24:42Z</dcterms:modified>
</cp:coreProperties>
</file>