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4" r:id="rId15"/>
    <p:sldId id="465" r:id="rId16"/>
    <p:sldId id="426" r:id="rId17"/>
    <p:sldId id="451" r:id="rId18"/>
    <p:sldId id="450" r:id="rId19"/>
    <p:sldId id="430" r:id="rId20"/>
    <p:sldId id="413" r:id="rId21"/>
    <p:sldId id="420" r:id="rId22"/>
    <p:sldId id="453" r:id="rId23"/>
    <p:sldId id="452" r:id="rId24"/>
    <p:sldId id="421" r:id="rId25"/>
    <p:sldId id="454" r:id="rId26"/>
    <p:sldId id="422" r:id="rId27"/>
    <p:sldId id="423" r:id="rId28"/>
    <p:sldId id="410" r:id="rId29"/>
    <p:sldId id="456" r:id="rId30"/>
    <p:sldId id="457" r:id="rId31"/>
    <p:sldId id="458" r:id="rId32"/>
    <p:sldId id="459" r:id="rId33"/>
    <p:sldId id="460" r:id="rId34"/>
    <p:sldId id="455" r:id="rId35"/>
    <p:sldId id="433" r:id="rId36"/>
    <p:sldId id="436" r:id="rId37"/>
    <p:sldId id="434" r:id="rId38"/>
    <p:sldId id="437" r:id="rId39"/>
    <p:sldId id="441" r:id="rId40"/>
    <p:sldId id="439" r:id="rId41"/>
    <p:sldId id="435" r:id="rId42"/>
    <p:sldId id="438" r:id="rId43"/>
    <p:sldId id="447" r:id="rId44"/>
    <p:sldId id="431" r:id="rId45"/>
    <p:sldId id="432" r:id="rId46"/>
    <p:sldId id="442" r:id="rId47"/>
    <p:sldId id="443" r:id="rId48"/>
    <p:sldId id="444" r:id="rId49"/>
    <p:sldId id="445" r:id="rId50"/>
    <p:sldId id="44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/>
    <p:restoredTop sz="84395"/>
  </p:normalViewPr>
  <p:slideViewPr>
    <p:cSldViewPr>
      <p:cViewPr varScale="1">
        <p:scale>
          <a:sx n="127" d="100"/>
          <a:sy n="127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02/03/22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805263"/>
            <a:ext cx="1743263" cy="10435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cut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tee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stCxn id="19" idx="3"/>
          </p:cNvCxnSpPr>
          <p:nvPr/>
        </p:nvCxnSpPr>
        <p:spPr>
          <a:xfrm>
            <a:off x="9492970" y="5226921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372610-85C4-2542-A048-2253F43EB69A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963508" y="5226921"/>
            <a:ext cx="12333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865BA-C3A9-9E40-8F5C-9D7A2FA944B6}"/>
              </a:ext>
            </a:extLst>
          </p:cNvPr>
          <p:cNvCxnSpPr>
            <a:cxnSpLocks/>
          </p:cNvCxnSpPr>
          <p:nvPr/>
        </p:nvCxnSpPr>
        <p:spPr>
          <a:xfrm>
            <a:off x="6963508" y="3803577"/>
            <a:ext cx="122072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/>
          <p:nvPr/>
        </p:nvCxnSpPr>
        <p:spPr>
          <a:xfrm>
            <a:off x="9480378" y="3836895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6099412" y="3371529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CB87AC76-2AD2-224D-AA35-4E48F8ED441F}"/>
              </a:ext>
            </a:extLst>
          </p:cNvPr>
          <p:cNvSpPr/>
          <p:nvPr/>
        </p:nvSpPr>
        <p:spPr>
          <a:xfrm>
            <a:off x="6099412" y="4794873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277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9492970" y="5200822"/>
            <a:ext cx="1430980" cy="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>
            <a:cxnSpLocks/>
          </p:cNvCxnSpPr>
          <p:nvPr/>
        </p:nvCxnSpPr>
        <p:spPr>
          <a:xfrm>
            <a:off x="9480378" y="3836895"/>
            <a:ext cx="1443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10923950" y="3400698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1BA903A-1DC2-1E45-AD68-25C0D652BACC}"/>
              </a:ext>
            </a:extLst>
          </p:cNvPr>
          <p:cNvSpPr/>
          <p:nvPr/>
        </p:nvSpPr>
        <p:spPr>
          <a:xfrm>
            <a:off x="10923950" y="4768774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88B454-A623-AB4F-BB14-5EDDE65782CF}"/>
              </a:ext>
            </a:extLst>
          </p:cNvPr>
          <p:cNvCxnSpPr/>
          <p:nvPr/>
        </p:nvCxnSpPr>
        <p:spPr>
          <a:xfrm>
            <a:off x="6762444" y="383274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F7E19-7050-A64C-B8D8-8D6036064B9A}"/>
              </a:ext>
            </a:extLst>
          </p:cNvPr>
          <p:cNvCxnSpPr/>
          <p:nvPr/>
        </p:nvCxnSpPr>
        <p:spPr>
          <a:xfrm>
            <a:off x="6762444" y="5226921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5303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2135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8465682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8634638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3719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6672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4079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12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4367809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7320137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7880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9554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9035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7608168" y="2975581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8223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8690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9176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7841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9516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8996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491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8652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9138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167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6944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301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451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5887584" y="5575269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carica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(es. /bin/ls), e li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 per </a:t>
            </a:r>
            <a:r>
              <a:rPr lang="en-GB" dirty="0" err="1"/>
              <a:t>l’esecuzione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</a:t>
            </a:r>
            <a:r>
              <a:rPr lang="en-GB" dirty="0" err="1"/>
              <a:t>metafora</a:t>
            </a:r>
            <a:r>
              <a:rPr lang="en-GB" dirty="0"/>
              <a:t> di </a:t>
            </a:r>
            <a:r>
              <a:rPr lang="en-GB" i="1" dirty="0" err="1"/>
              <a:t>processo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/dev/zero &gt; /dev/null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sz="22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sz="2800" dirty="0"/>
              <a:t>Ogni processo esegue nell'ambiente associato al processo che l’ha messo in esecuzione. Di conseguenza, ogni </a:t>
            </a:r>
            <a:r>
              <a:rPr lang="it-IT" sz="2800" dirty="0" err="1"/>
              <a:t>shell</a:t>
            </a:r>
            <a:r>
              <a:rPr lang="it-IT" sz="2800" dirty="0"/>
              <a:t> eredita l'ambiente dalla </a:t>
            </a:r>
            <a:r>
              <a:rPr lang="it-IT" sz="2800" dirty="0" err="1"/>
              <a:t>shell</a:t>
            </a:r>
            <a:r>
              <a:rPr lang="it-IT" sz="2800" dirty="0"/>
              <a:t> che l’ha messa in esecuzione</a:t>
            </a:r>
            <a:endParaRPr lang="en-GB" sz="2800" dirty="0"/>
          </a:p>
          <a:p>
            <a:r>
              <a:rPr lang="en-GB" sz="2800" dirty="0"/>
              <a:t>La prima shell ad </a:t>
            </a:r>
            <a:r>
              <a:rPr lang="en-GB" sz="2800" dirty="0" err="1"/>
              <a:t>eseguire</a:t>
            </a:r>
            <a:r>
              <a:rPr lang="en-GB" sz="2800" dirty="0"/>
              <a:t>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il</a:t>
            </a:r>
            <a:r>
              <a:rPr lang="en-GB" sz="2800" dirty="0"/>
              <a:t> login o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l’apertura</a:t>
            </a:r>
            <a:r>
              <a:rPr lang="en-GB" sz="2800" dirty="0"/>
              <a:t> di un </a:t>
            </a:r>
            <a:r>
              <a:rPr lang="en-GB" sz="2800" dirty="0" err="1"/>
              <a:t>terminale</a:t>
            </a:r>
            <a:r>
              <a:rPr lang="en-GB" sz="2800" dirty="0"/>
              <a:t> </a:t>
            </a:r>
            <a:r>
              <a:rPr lang="en-GB" sz="2800" dirty="0" err="1"/>
              <a:t>grafico</a:t>
            </a:r>
            <a:r>
              <a:rPr lang="en-GB" sz="2800" dirty="0"/>
              <a:t>, </a:t>
            </a:r>
            <a:r>
              <a:rPr lang="en-GB" sz="2800" dirty="0" err="1"/>
              <a:t>legge</a:t>
            </a:r>
            <a:r>
              <a:rPr lang="en-GB" sz="2800" dirty="0"/>
              <a:t> un file (</a:t>
            </a:r>
            <a:r>
              <a:rPr lang="en-GB" sz="2800" dirty="0" err="1"/>
              <a:t>es</a:t>
            </a:r>
            <a:r>
              <a:rPr lang="en-GB" sz="2800" dirty="0"/>
              <a:t>. .profile/.</a:t>
            </a:r>
            <a:r>
              <a:rPr lang="en-GB" sz="2800" dirty="0" err="1"/>
              <a:t>bashrc</a:t>
            </a:r>
            <a:r>
              <a:rPr lang="en-GB" sz="2800" dirty="0"/>
              <a:t>)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contiene</a:t>
            </a:r>
            <a:r>
              <a:rPr lang="en-GB" sz="2800" dirty="0"/>
              <a:t> </a:t>
            </a:r>
            <a:r>
              <a:rPr lang="en-GB" sz="2800" dirty="0" err="1"/>
              <a:t>fra</a:t>
            </a:r>
            <a:r>
              <a:rPr lang="en-GB" sz="2800" dirty="0"/>
              <a:t> le </a:t>
            </a:r>
            <a:r>
              <a:rPr lang="en-GB" sz="2800" dirty="0" err="1"/>
              <a:t>altre</a:t>
            </a:r>
            <a:r>
              <a:rPr lang="en-GB" sz="2800" dirty="0"/>
              <a:t> </a:t>
            </a:r>
            <a:r>
              <a:rPr lang="en-GB" sz="2800" dirty="0" err="1"/>
              <a:t>cose</a:t>
            </a:r>
            <a:r>
              <a:rPr lang="en-GB" sz="2800" dirty="0"/>
              <a:t> </a:t>
            </a:r>
            <a:r>
              <a:rPr lang="en-GB" sz="2800" dirty="0" err="1"/>
              <a:t>variabili</a:t>
            </a:r>
            <a:r>
              <a:rPr lang="en-GB" sz="2800" dirty="0"/>
              <a:t> di </a:t>
            </a:r>
            <a:r>
              <a:rPr lang="en-GB" sz="2800" dirty="0" err="1"/>
              <a:t>configurazione</a:t>
            </a:r>
            <a:r>
              <a:rPr lang="en-GB" sz="2800" dirty="0"/>
              <a:t>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cosi</a:t>
            </a:r>
            <a:r>
              <a:rPr lang="en-GB" sz="2800" dirty="0"/>
              <a:t> </a:t>
            </a:r>
            <a:r>
              <a:rPr lang="en-GB" sz="2800" dirty="0" err="1"/>
              <a:t>propogate</a:t>
            </a:r>
            <a:r>
              <a:rPr lang="en-GB" sz="2800" dirty="0"/>
              <a:t> a </a:t>
            </a:r>
            <a:r>
              <a:rPr lang="en-GB" sz="2800" dirty="0" err="1"/>
              <a:t>tutte</a:t>
            </a:r>
            <a:r>
              <a:rPr lang="en-GB" sz="2800" dirty="0"/>
              <a:t> le shell successive (</a:t>
            </a:r>
            <a:r>
              <a:rPr lang="en-GB" sz="2800" dirty="0" err="1"/>
              <a:t>figlie</a:t>
            </a:r>
            <a:r>
              <a:rPr lang="en-GB" sz="2800" dirty="0"/>
              <a:t>).</a:t>
            </a:r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sia variabili d’ambiente che variabili locali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riconosce caratteri speciali (wild </a:t>
            </a:r>
            <a:r>
              <a:rPr lang="it-IT" sz="3200" dirty="0" err="1"/>
              <a:t>cards</a:t>
            </a:r>
            <a:r>
              <a:rPr lang="it-IT" sz="3200" dirty="0"/>
              <a:t>)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sz="2800" dirty="0"/>
              <a:t> una qualunque stringa di zero o più caratteri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sz="2800" dirty="0"/>
              <a:t> un qualunque carattere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800" dirty="0" err="1"/>
              <a:t>abc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sz="2800" dirty="0"/>
              <a:t> un qualunque carattere, in un nome di file, compreso tra quelli nell'insieme. Anche </a:t>
            </a:r>
            <a:r>
              <a:rPr lang="it-IT" sz="2800" dirty="0" err="1"/>
              <a:t>range</a:t>
            </a:r>
            <a:r>
              <a:rPr lang="it-IT" sz="2800" dirty="0"/>
              <a:t> di valori: [a-g]. Per esempio </a:t>
            </a:r>
            <a:r>
              <a:rPr lang="it-IT" sz="2800" dirty="0" err="1"/>
              <a:t>ls</a:t>
            </a:r>
            <a:r>
              <a:rPr lang="it-IT" sz="2800" dirty="0"/>
              <a:t> [</a:t>
            </a:r>
            <a:r>
              <a:rPr lang="it-IT" sz="2800" dirty="0" err="1"/>
              <a:t>q-s</a:t>
            </a:r>
            <a:r>
              <a:rPr lang="it-IT" sz="2800" dirty="0"/>
              <a:t>]* stampa tutti i file con nomi che iniziano con un carattere compreso tra </a:t>
            </a:r>
            <a:r>
              <a:rPr lang="it-IT" sz="2800" dirty="0" err="1"/>
              <a:t>q</a:t>
            </a:r>
            <a:r>
              <a:rPr lang="it-IT" sz="2800" dirty="0"/>
              <a:t> e </a:t>
            </a:r>
            <a:r>
              <a:rPr lang="it-IT" sz="2800" dirty="0" err="1"/>
              <a:t>s</a:t>
            </a:r>
            <a:endParaRPr lang="it-IT" sz="2800" dirty="0"/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800" dirty="0"/>
              <a:t> segnala di non interpretare il carattere successivo come speciale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dirty="0"/>
              <a:t>Elenca i file i cui nomi hanno come iniziale un carattere compreso tra ‘a’ e ‘</a:t>
            </a:r>
            <a:r>
              <a:rPr lang="it-IT" dirty="0" err="1"/>
              <a:t>p</a:t>
            </a:r>
            <a:r>
              <a:rPr lang="it-IT" dirty="0"/>
              <a:t>’ oppure tra ‘1’ e ‘7’, e il cui penultimo carattere sia ‘c’, ‘</a:t>
            </a:r>
            <a:r>
              <a:rPr lang="it-IT" dirty="0" err="1"/>
              <a:t>f</a:t>
            </a:r>
            <a:r>
              <a:rPr lang="it-IT" dirty="0"/>
              <a:t>’, o ‘d’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Comandi contenuti tra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sz="2800" dirty="0"/>
              <a:t> 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sz="2800" dirty="0"/>
              <a:t> (</a:t>
            </a:r>
            <a:r>
              <a:rPr lang="it-IT" sz="2800" dirty="0" err="1"/>
              <a:t>backquote</a:t>
            </a:r>
            <a:r>
              <a:rPr lang="it-IT" sz="2800" dirty="0"/>
              <a:t>) sono eseguiti e sostituiti col il risultato prodotto </a:t>
            </a:r>
          </a:p>
          <a:p>
            <a:r>
              <a:rPr lang="it-IT" sz="2800" dirty="0"/>
              <a:t>Nomi delle variabili (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sz="2800" dirty="0"/>
              <a:t>) sono espansi nei valori corrispondenti </a:t>
            </a:r>
          </a:p>
          <a:p>
            <a:r>
              <a:rPr lang="it-IT" sz="2800" dirty="0"/>
              <a:t>Metacaratteri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sz="2800" dirty="0"/>
              <a:t>sono espansi nei nomi di file secondo un meccanismo di pattern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400" dirty="0"/>
              <a:t> carattere successivo è considerato come un normale carattere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sz="2400" dirty="0"/>
              <a:t>: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400" dirty="0"/>
              <a:t>proteggono da qualsiasi tipo di espansione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sz="2400" dirty="0"/>
              <a:t>proteggono dalle espansioni con l’eccezione di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263352" y="2276872"/>
            <a:ext cx="0" cy="309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sz="2800" dirty="0"/>
              <a:t>consentono di spostarsi all’interno della lista dei comandi precedenti (lo stesso elenco mostrato dal commando </a:t>
            </a:r>
            <a:r>
              <a:rPr lang="it-IT" sz="2800" dirty="0" err="1"/>
              <a:t>history</a:t>
            </a:r>
            <a:r>
              <a:rPr lang="it-IT" sz="2800" dirty="0"/>
              <a:t>)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consente di inserire una stringa e selezionare tutti i comandi precedenti che la contengono. Ogni pressione successiva della combinazione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accede agli altri comandi della stessa selezione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sz="2800" dirty="0"/>
              <a:t> auto-completa i nomi di file. Una doppia pressione (rapida) mostra l’elenco di tutte le possibilità disponibili</a:t>
            </a:r>
          </a:p>
          <a:p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77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981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8385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8385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3644061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701390" y="3470733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1390" y="2501898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2054249" y="407707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8321550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8321550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9646</TotalTime>
  <Words>3084</Words>
  <Application>Microsoft Macintosh PowerPoint</Application>
  <PresentationFormat>Widescreen</PresentationFormat>
  <Paragraphs>475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 input</vt:lpstr>
      <vt:lpstr>Implementazione ridirezione output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348</cp:revision>
  <cp:lastPrinted>2020-03-17T22:15:19Z</cp:lastPrinted>
  <dcterms:created xsi:type="dcterms:W3CDTF">2011-09-06T09:06:15Z</dcterms:created>
  <dcterms:modified xsi:type="dcterms:W3CDTF">2022-03-02T08:20:15Z</dcterms:modified>
</cp:coreProperties>
</file>