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sldIdLst>
    <p:sldId id="256" r:id="rId2"/>
    <p:sldId id="304" r:id="rId3"/>
    <p:sldId id="257" r:id="rId4"/>
    <p:sldId id="309" r:id="rId5"/>
    <p:sldId id="312" r:id="rId6"/>
    <p:sldId id="317" r:id="rId7"/>
    <p:sldId id="310" r:id="rId8"/>
    <p:sldId id="311" r:id="rId9"/>
    <p:sldId id="277" r:id="rId10"/>
    <p:sldId id="262" r:id="rId11"/>
    <p:sldId id="278" r:id="rId12"/>
    <p:sldId id="259" r:id="rId13"/>
    <p:sldId id="318" r:id="rId14"/>
    <p:sldId id="319" r:id="rId15"/>
    <p:sldId id="307" r:id="rId16"/>
    <p:sldId id="275" r:id="rId17"/>
    <p:sldId id="273" r:id="rId18"/>
    <p:sldId id="302" r:id="rId19"/>
    <p:sldId id="281" r:id="rId20"/>
    <p:sldId id="282" r:id="rId21"/>
    <p:sldId id="306" r:id="rId22"/>
    <p:sldId id="284" r:id="rId23"/>
    <p:sldId id="295" r:id="rId24"/>
    <p:sldId id="315" r:id="rId25"/>
    <p:sldId id="285" r:id="rId26"/>
    <p:sldId id="294" r:id="rId27"/>
    <p:sldId id="286" r:id="rId28"/>
    <p:sldId id="287" r:id="rId29"/>
    <p:sldId id="308" r:id="rId30"/>
    <p:sldId id="297" r:id="rId31"/>
    <p:sldId id="299" r:id="rId32"/>
    <p:sldId id="314" r:id="rId33"/>
    <p:sldId id="300" r:id="rId34"/>
    <p:sldId id="288" r:id="rId35"/>
    <p:sldId id="313" r:id="rId36"/>
    <p:sldId id="316"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 id="1" name="Gabriel Gonzalez U." initials="GGU" lastIdx="3" clrIdx="1">
    <p:extLst>
      <p:ext uri="{19B8F6BF-5375-455C-9EA6-DF929625EA0E}">
        <p15:presenceInfo xmlns:p15="http://schemas.microsoft.com/office/powerpoint/2012/main" userId="Gabriel Gonzalez U." providerId="None"/>
      </p:ext>
    </p:extLst>
  </p:cmAuthor>
  <p:cmAuthor id="2" name="Gabriel Alex González" initials="GAG" lastIdx="5" clrIdx="2">
    <p:extLst>
      <p:ext uri="{19B8F6BF-5375-455C-9EA6-DF929625EA0E}">
        <p15:presenceInfo xmlns:p15="http://schemas.microsoft.com/office/powerpoint/2012/main" userId="82bbf393ef87ed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C8A03-0FD0-45F9-A818-F87D1C2ED90F}" v="27" dt="2018-12-07T14:59:35.501"/>
    <p1510:client id="{F1C351E5-E61B-442E-9A81-44E5388254DE}" v="1" dt="2018-12-07T14:59:53.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ex González" userId="82bbf393ef87ed4d" providerId="Windows Live" clId="Web-{F1C351E5-E61B-442E-9A81-44E5388254DE}"/>
    <pc:docChg chg="addSld modSld">
      <pc:chgData name="Gabriel Alex González" userId="82bbf393ef87ed4d" providerId="Windows Live" clId="Web-{F1C351E5-E61B-442E-9A81-44E5388254DE}" dt="2018-12-07T15:13:10.780" v="150" actId="20577"/>
      <pc:docMkLst>
        <pc:docMk/>
      </pc:docMkLst>
      <pc:sldChg chg="modSp">
        <pc:chgData name="Gabriel Alex González" userId="82bbf393ef87ed4d" providerId="Windows Live" clId="Web-{F1C351E5-E61B-442E-9A81-44E5388254DE}" dt="2018-12-07T15:11:11.869" v="146" actId="20577"/>
        <pc:sldMkLst>
          <pc:docMk/>
          <pc:sldMk cId="1724799775" sldId="318"/>
        </pc:sldMkLst>
        <pc:spChg chg="mod">
          <ac:chgData name="Gabriel Alex González" userId="82bbf393ef87ed4d" providerId="Windows Live" clId="Web-{F1C351E5-E61B-442E-9A81-44E5388254DE}" dt="2018-12-07T15:11:11.869" v="146" actId="20577"/>
          <ac:spMkLst>
            <pc:docMk/>
            <pc:sldMk cId="1724799775" sldId="318"/>
            <ac:spMk id="2" creationId="{E10D0A90-F5FC-4AD6-B1EB-6FF7C8F4DFC7}"/>
          </ac:spMkLst>
        </pc:spChg>
        <pc:spChg chg="mod">
          <ac:chgData name="Gabriel Alex González" userId="82bbf393ef87ed4d" providerId="Windows Live" clId="Web-{F1C351E5-E61B-442E-9A81-44E5388254DE}" dt="2018-12-07T15:04:36.979" v="124" actId="20577"/>
          <ac:spMkLst>
            <pc:docMk/>
            <pc:sldMk cId="1724799775" sldId="318"/>
            <ac:spMk id="3" creationId="{182B29D2-81A3-4E37-90B2-09714E593377}"/>
          </ac:spMkLst>
        </pc:spChg>
      </pc:sldChg>
      <pc:sldChg chg="modSp new">
        <pc:chgData name="Gabriel Alex González" userId="82bbf393ef87ed4d" providerId="Windows Live" clId="Web-{F1C351E5-E61B-442E-9A81-44E5388254DE}" dt="2018-12-07T15:13:10.764" v="149" actId="20577"/>
        <pc:sldMkLst>
          <pc:docMk/>
          <pc:sldMk cId="279829359" sldId="319"/>
        </pc:sldMkLst>
        <pc:spChg chg="mod">
          <ac:chgData name="Gabriel Alex González" userId="82bbf393ef87ed4d" providerId="Windows Live" clId="Web-{F1C351E5-E61B-442E-9A81-44E5388254DE}" dt="2018-12-07T15:06:21.077" v="139" actId="20577"/>
          <ac:spMkLst>
            <pc:docMk/>
            <pc:sldMk cId="279829359" sldId="319"/>
            <ac:spMk id="2" creationId="{4B5299C1-F099-42AC-8434-46B340C5E832}"/>
          </ac:spMkLst>
        </pc:spChg>
        <pc:spChg chg="mod">
          <ac:chgData name="Gabriel Alex González" userId="82bbf393ef87ed4d" providerId="Windows Live" clId="Web-{F1C351E5-E61B-442E-9A81-44E5388254DE}" dt="2018-12-07T15:13:10.764" v="149" actId="20577"/>
          <ac:spMkLst>
            <pc:docMk/>
            <pc:sldMk cId="279829359" sldId="319"/>
            <ac:spMk id="3" creationId="{D2D25FC1-E3ED-46F8-8A3C-E508919F7170}"/>
          </ac:spMkLst>
        </pc:spChg>
      </pc:sldChg>
    </pc:docChg>
  </pc:docChgLst>
  <pc:docChgLst>
    <pc:chgData name="Gabriel Alex González" userId="82bbf393ef87ed4d" providerId="Windows Live" clId="Web-{D6FC8A03-0FD0-45F9-A818-F87D1C2ED90F}"/>
    <pc:docChg chg="addSld modSld">
      <pc:chgData name="Gabriel Alex González" userId="82bbf393ef87ed4d" providerId="Windows Live" clId="Web-{D6FC8A03-0FD0-45F9-A818-F87D1C2ED90F}" dt="2018-12-07T14:59:35.501" v="27" actId="20577"/>
      <pc:docMkLst>
        <pc:docMk/>
      </pc:docMkLst>
      <pc:sldChg chg="modSp new">
        <pc:chgData name="Gabriel Alex González" userId="82bbf393ef87ed4d" providerId="Windows Live" clId="Web-{D6FC8A03-0FD0-45F9-A818-F87D1C2ED90F}" dt="2018-12-07T14:59:35.501" v="27" actId="20577"/>
        <pc:sldMkLst>
          <pc:docMk/>
          <pc:sldMk cId="1724799775" sldId="318"/>
        </pc:sldMkLst>
        <pc:spChg chg="mod">
          <ac:chgData name="Gabriel Alex González" userId="82bbf393ef87ed4d" providerId="Windows Live" clId="Web-{D6FC8A03-0FD0-45F9-A818-F87D1C2ED90F}" dt="2018-12-07T14:59:35.501" v="27" actId="20577"/>
          <ac:spMkLst>
            <pc:docMk/>
            <pc:sldMk cId="1724799775" sldId="318"/>
            <ac:spMk id="2" creationId="{E10D0A90-F5FC-4AD6-B1EB-6FF7C8F4DFC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8-10-23T18:06:34.301" idx="1">
    <p:pos x="6000" y="0"/>
    <p:text>no se si comenza contextualizndo con esto o con computacion de alto rendimiento
-Gabriel Gonzalez U.</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8T02:42:54.312" idx="3">
    <p:pos x="6123" y="1167"/>
    <p:text>no se la fuente de esta imagen</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12-04T16:49:08.596" idx="5">
    <p:pos x="396" y="1980"/>
    <p:text>aqui deberia d n/4?</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12-03T22:24:02.326" idx="1">
    <p:pos x="6723" y="763"/>
    <p:text>actualizar grafico</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12-03T22:24:15.841" idx="2">
    <p:pos x="10" y="10"/>
    <p:text>linea de tiempo</p:text>
    <p:extLst>
      <p:ext uri="{C676402C-5697-4E1C-873F-D02D1690AC5C}">
        <p15:threadingInfo xmlns:p15="http://schemas.microsoft.com/office/powerpoint/2012/main" timeZoneBias="180"/>
      </p:ext>
    </p:extLst>
  </p:cm>
  <p:cm authorId="2" dt="2018-12-04T02:46:56.726" idx="4">
    <p:pos x="10" y="146"/>
    <p:text>titan x 2016</p:text>
    <p:extLst>
      <p:ext uri="{C676402C-5697-4E1C-873F-D02D1690AC5C}">
        <p15:threadingInfo xmlns:p15="http://schemas.microsoft.com/office/powerpoint/2012/main" timeZoneBias="180">
          <p15:parentCm authorId="2" idx="2"/>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12-03T22:25:44.151" idx="3">
    <p:pos x="10" y="10"/>
    <p:text>juntar lo graficos en una diapo</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419"/>
              <a:t>Sea un cubo de tamaño </a:t>
            </a:r>
            <a:r>
              <a:rPr lang="es-419" i="1"/>
              <a:t>n</a:t>
            </a:r>
            <a:r>
              <a:rPr lang="es-419"/>
              <a:t>, la primera recursión comienza formando un cubo de tamaño </a:t>
            </a:r>
            <a:r>
              <a:rPr lang="es-419" b="1"/>
              <a:t>n/2</a:t>
            </a:r>
            <a:r>
              <a:rPr lang="es-419"/>
              <a:t>, luego se crean tres ramas de recursión donde cada cubo toma la mitad del tamaño del cubo de la recursión anterior.</a:t>
            </a:r>
          </a:p>
          <a:p>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17</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576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419"/>
              <a:t>Existe un tamaño de bloque ideal que maximiza el grado de paralelizarían del problema y minimiza el tiempo de ejecución del código. </a:t>
            </a:r>
          </a:p>
          <a:p>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19</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8000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419"/>
                  <a:t>Existe un parámetro denominado </a:t>
                </a:r>
                <a14:m>
                  <m:oMath xmlns:m="http://schemas.openxmlformats.org/officeDocument/2006/math">
                    <m:sSub>
                      <m:sSubPr>
                        <m:ctrlPr>
                          <a:rPr lang="es-419" i="1" dirty="0">
                            <a:latin typeface="Cambria Math" panose="02040503050406030204" pitchFamily="18" charset="0"/>
                          </a:rPr>
                        </m:ctrlPr>
                      </m:sSubPr>
                      <m:e>
                        <m:r>
                          <a:rPr lang="es-419" i="1" dirty="0">
                            <a:latin typeface="Cambria Math" panose="02040503050406030204" pitchFamily="18" charset="0"/>
                          </a:rPr>
                          <m:t>𝑛</m:t>
                        </m:r>
                      </m:e>
                      <m:sub>
                        <m:r>
                          <a:rPr lang="es-419" i="1" dirty="0">
                            <a:latin typeface="Cambria Math" panose="02040503050406030204" pitchFamily="18" charset="0"/>
                          </a:rPr>
                          <m:t>𝑐</m:t>
                        </m:r>
                      </m:sub>
                    </m:sSub>
                  </m:oMath>
                </a14:m>
                <a:r>
                  <a:rPr lang="es-419"/>
                  <a:t> que funciona como parámetro de detención de recursiones, dado a que estas no pueden ser infinitas.</a:t>
                </a:r>
              </a:p>
              <a:p>
                <a:endParaRPr lang="en-US"/>
              </a:p>
            </p:txBody>
          </p:sp>
        </mc:Choice>
        <mc:Fallback>
          <p:sp>
            <p:nvSpPr>
              <p:cNvPr id="3" name="Marcador de nota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419"/>
                  <a:t>Existe un parámetro denominado </a:t>
                </a:r>
                <a:r>
                  <a:rPr lang="es-419" i="0" dirty="0">
                    <a:latin typeface="Cambria Math" panose="02040503050406030204" pitchFamily="18" charset="0"/>
                  </a:rPr>
                  <a:t>𝑛_𝑐</a:t>
                </a:r>
                <a:r>
                  <a:rPr lang="es-419"/>
                  <a:t> que funciona como parámetro de detención de recursiones, dado a que estas no pueden ser infinitas.</a:t>
                </a:r>
              </a:p>
              <a:p>
                <a:endParaRPr lang="en-US"/>
              </a:p>
            </p:txBody>
          </p:sp>
        </mc:Fallback>
      </mc:AlternateContent>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20</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988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419"/>
              <a:t>Se hizo un </a:t>
            </a:r>
            <a:r>
              <a:rPr lang="es-419" i="1"/>
              <a:t>benchmarking</a:t>
            </a:r>
            <a:r>
              <a:rPr lang="es-419"/>
              <a:t> donde se midió el tiempo de ejecución del método “fuerza bruta” y el método DP (</a:t>
            </a:r>
            <a:r>
              <a:rPr lang="es-419" err="1"/>
              <a:t>Dynamic</a:t>
            </a:r>
            <a:r>
              <a:rPr lang="es-419"/>
              <a:t> </a:t>
            </a:r>
            <a:r>
              <a:rPr lang="es-419" err="1"/>
              <a:t>Parallelism</a:t>
            </a:r>
            <a:r>
              <a:rPr lang="es-419"/>
              <a:t>) variando el </a:t>
            </a:r>
            <a:r>
              <a:rPr lang="es-419" i="1"/>
              <a:t>n</a:t>
            </a:r>
            <a:r>
              <a:rPr lang="es-419"/>
              <a:t> utilizado.</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419"/>
              <a:t>Por cada n el método se iteró dentro del codigo180 veces sacando un promedio de tiempo. El código se iteró 10 veces desde el cual se obtuvo un promedio de tiempo de ejecución por cada </a:t>
            </a:r>
            <a:r>
              <a:rPr lang="es-419" i="1"/>
              <a:t>n.</a:t>
            </a:r>
            <a:endParaRPr lang="es-419"/>
          </a:p>
          <a:p>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23</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125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b="0" i="0" u="none" strike="noStrike" cap="none">
                <a:solidFill>
                  <a:schemeClr val="dk1"/>
                </a:solidFill>
                <a:latin typeface="Calibri"/>
                <a:ea typeface="Calibri"/>
                <a:cs typeface="Calibri"/>
                <a:sym typeface="Calibri"/>
              </a:rPr>
              <a:t>Antes del 2008  se </a:t>
            </a:r>
            <a:r>
              <a:rPr lang="es-CL" sz="1200" b="0" i="0" u="none" strike="noStrike" cap="none" err="1">
                <a:solidFill>
                  <a:schemeClr val="dk1"/>
                </a:solidFill>
                <a:latin typeface="Calibri"/>
                <a:ea typeface="Calibri"/>
                <a:cs typeface="Calibri"/>
                <a:sym typeface="Calibri"/>
              </a:rPr>
              <a:t>programban</a:t>
            </a:r>
            <a:r>
              <a:rPr lang="es-CL" sz="1200" b="0" i="0" u="none" strike="noStrike" cap="none">
                <a:solidFill>
                  <a:schemeClr val="dk1"/>
                </a:solidFill>
                <a:latin typeface="Calibri"/>
                <a:ea typeface="Calibri"/>
                <a:cs typeface="Calibri"/>
                <a:sym typeface="Calibri"/>
              </a:rPr>
              <a:t> </a:t>
            </a:r>
            <a:r>
              <a:rPr lang="es-CL" sz="1200" b="0" i="0" u="none" strike="noStrike" cap="none" err="1">
                <a:solidFill>
                  <a:schemeClr val="dk1"/>
                </a:solidFill>
                <a:latin typeface="Calibri"/>
                <a:ea typeface="Calibri"/>
                <a:cs typeface="Calibri"/>
                <a:sym typeface="Calibri"/>
              </a:rPr>
              <a:t>gpu</a:t>
            </a:r>
            <a:r>
              <a:rPr lang="es-CL" sz="1200" b="0" i="0" u="none" strike="noStrike" cap="none">
                <a:solidFill>
                  <a:schemeClr val="dk1"/>
                </a:solidFill>
                <a:latin typeface="Calibri"/>
                <a:ea typeface="Calibri"/>
                <a:cs typeface="Calibri"/>
                <a:sym typeface="Calibri"/>
              </a:rPr>
              <a:t> en  </a:t>
            </a:r>
            <a:r>
              <a:rPr lang="es-CL" sz="1200" b="0" i="0" u="none" strike="noStrike" cap="none" err="1">
                <a:solidFill>
                  <a:schemeClr val="dk1"/>
                </a:solidFill>
                <a:latin typeface="Calibri"/>
                <a:ea typeface="Calibri"/>
                <a:cs typeface="Calibri"/>
                <a:sym typeface="Calibri"/>
              </a:rPr>
              <a:t>shaders</a:t>
            </a:r>
            <a:r>
              <a:rPr lang="es-CL" sz="1200" b="0" i="0" u="none" strike="noStrike" cap="none">
                <a:solidFill>
                  <a:schemeClr val="dk1"/>
                </a:solidFill>
                <a:latin typeface="Calibri"/>
                <a:ea typeface="Calibri"/>
                <a:cs typeface="Calibri"/>
                <a:sym typeface="Calibri"/>
              </a:rPr>
              <a:t> </a:t>
            </a:r>
            <a:r>
              <a:rPr lang="es-CL" sz="1200" b="0" i="0" u="none" strike="noStrike" cap="none" err="1">
                <a:solidFill>
                  <a:schemeClr val="dk1"/>
                </a:solidFill>
                <a:latin typeface="Calibri"/>
                <a:ea typeface="Calibri"/>
                <a:cs typeface="Calibri"/>
                <a:sym typeface="Calibri"/>
              </a:rPr>
              <a:t>opengl</a:t>
            </a:r>
            <a:r>
              <a:rPr lang="es-CL"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None/>
            </a:pPr>
            <a:endParaRPr lang="es-CL" sz="1200" b="0" i="0" u="none" strike="noStrike" cap="none">
              <a:solidFill>
                <a:schemeClr val="dk1"/>
              </a:solidFill>
              <a:latin typeface="Calibri"/>
              <a:cs typeface="Calibri"/>
              <a:sym typeface="Calibri"/>
            </a:endParaRPr>
          </a:p>
        </p:txBody>
      </p:sp>
      <p:sp>
        <p:nvSpPr>
          <p:cNvPr id="105" name="Google Shape;10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L"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a:t>Se utilizó C-CUDA.</a:t>
            </a:r>
          </a:p>
          <a:p>
            <a:r>
              <a:rPr lang="es-419"/>
              <a:t>Host -&gt; CPU.</a:t>
            </a:r>
          </a:p>
          <a:p>
            <a:r>
              <a:rPr lang="es-419" err="1"/>
              <a:t>Device</a:t>
            </a:r>
            <a:r>
              <a:rPr lang="es-419"/>
              <a:t> -&gt;GPU.</a:t>
            </a:r>
          </a:p>
          <a:p>
            <a:r>
              <a:rPr lang="es-419"/>
              <a:t>Para la ejecución de procesos, los “</a:t>
            </a:r>
            <a:r>
              <a:rPr lang="es-419" err="1"/>
              <a:t>threads</a:t>
            </a:r>
            <a:r>
              <a:rPr lang="es-419"/>
              <a:t>” se organizan en una jerarquización espacial.</a:t>
            </a:r>
          </a:p>
          <a:p>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4</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84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a:t>Un</a:t>
            </a:r>
            <a:r>
              <a:rPr lang="es-419" baseline="0"/>
              <a:t> </a:t>
            </a:r>
            <a:r>
              <a:rPr lang="es-419" baseline="0" err="1"/>
              <a:t>kernel</a:t>
            </a:r>
            <a:r>
              <a:rPr lang="es-419" baseline="0"/>
              <a:t> presenta el código que se va </a:t>
            </a:r>
            <a:r>
              <a:rPr lang="es-419" baseline="0" err="1"/>
              <a:t>aprogramar</a:t>
            </a:r>
            <a:r>
              <a:rPr lang="es-419" baseline="0"/>
              <a:t> en un hilo de </a:t>
            </a:r>
            <a:r>
              <a:rPr lang="es-419" baseline="0" err="1"/>
              <a:t>ejecucion</a:t>
            </a:r>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5</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413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a:t>Se hacen llamadas recursivas   desde </a:t>
            </a:r>
            <a:r>
              <a:rPr lang="es-419" err="1"/>
              <a:t>kernel</a:t>
            </a:r>
            <a:r>
              <a:rPr lang="es-419"/>
              <a:t> de GPU.</a:t>
            </a:r>
          </a:p>
          <a:p>
            <a:r>
              <a:rPr lang="es-419"/>
              <a:t>Se puede utilizar cuando hay recursividad, cuando la estructura de dato es jerárquica o cuando existe el problema se puede dividir en lotes que se resuelven paralelamente.</a:t>
            </a:r>
          </a:p>
          <a:p>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8</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955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a:t>Problemas donde el dominio es de tipo lineal, cuadrado, paralelepípedo.</a:t>
            </a:r>
          </a:p>
          <a:p>
            <a:r>
              <a:rPr lang="es-419"/>
              <a:t>La GPU trabaja de forma eficiente bajo estas condiciones.</a:t>
            </a:r>
          </a:p>
          <a:p>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9</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848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b="0" i="0" u="none" strike="noStrike" cap="none">
                <a:solidFill>
                  <a:schemeClr val="dk1"/>
                </a:solidFill>
                <a:latin typeface="Calibri"/>
                <a:ea typeface="Calibri"/>
                <a:cs typeface="Calibri"/>
                <a:sym typeface="Calibri"/>
              </a:rPr>
              <a:t>Grid-&gt;bloque -&gt;hilo </a:t>
            </a: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L"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a:t>NO</a:t>
            </a:r>
            <a:r>
              <a:rPr lang="es-419" baseline="0"/>
              <a:t> SE TE PEUDE OLVIDAR PDE  (ECUACIONES DE DERIVADAS PARCIALES)</a:t>
            </a:r>
            <a:endParaRPr lang="en-US"/>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CL" sz="1200" b="0" i="0" u="none" strike="noStrike" cap="none" smtClean="0">
                <a:solidFill>
                  <a:schemeClr val="dk1"/>
                </a:solidFill>
                <a:latin typeface="Calibri"/>
                <a:ea typeface="Calibri"/>
                <a:cs typeface="Calibri"/>
                <a:sym typeface="Calibri"/>
              </a:rPr>
              <a:t>11</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827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41ff4fe0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41ff4fe0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441ff4fe0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L"/>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63106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4178371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1875851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2526941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2664149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42789064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9868021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229853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53345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228353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41324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44917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70816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8751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129180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963019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9682298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s-CL" smtClean="0"/>
              <a:t>‹#›</a:t>
            </a:fld>
            <a:endParaRPr lang="es-CL"/>
          </a:p>
        </p:txBody>
      </p:sp>
    </p:spTree>
    <p:extLst>
      <p:ext uri="{BB962C8B-B14F-4D97-AF65-F5344CB8AC3E}">
        <p14:creationId xmlns:p14="http://schemas.microsoft.com/office/powerpoint/2010/main" val="3787732821"/>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6.png"/><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1366655" y="831385"/>
            <a:ext cx="9890958" cy="2823619"/>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800"/>
              <a:buFont typeface="Calibri"/>
              <a:buNone/>
            </a:pPr>
            <a:r>
              <a:rPr lang="es-CL" sz="4000" b="1" i="0" u="none" strike="noStrike" cap="none">
                <a:solidFill>
                  <a:schemeClr val="lt1"/>
                </a:solidFill>
                <a:sym typeface="Calibri"/>
              </a:rPr>
              <a:t>Aplicación de paralelismo dinámico para el mapeo eficiente de hilos de GPU en  problemas de </a:t>
            </a:r>
            <a:r>
              <a:rPr lang="es-CL" sz="4000" b="1">
                <a:solidFill>
                  <a:schemeClr val="lt1"/>
                </a:solidFill>
              </a:rPr>
              <a:t>dominio tetraédrico</a:t>
            </a:r>
            <a:r>
              <a:rPr lang="es-CL" sz="4000" b="1" i="0" u="none" strike="noStrike" cap="none">
                <a:solidFill>
                  <a:schemeClr val="lt1"/>
                </a:solidFill>
                <a:sym typeface="Calibri"/>
              </a:rPr>
              <a:t>. </a:t>
            </a:r>
            <a:endParaRPr sz="4000" b="0" i="0" u="none" strike="noStrike" cap="none">
              <a:solidFill>
                <a:schemeClr val="lt1"/>
              </a:solidFill>
              <a:sym typeface="Calibri"/>
            </a:endParaRPr>
          </a:p>
        </p:txBody>
      </p:sp>
      <p:sp>
        <p:nvSpPr>
          <p:cNvPr id="101" name="Google Shape;101;p15"/>
          <p:cNvSpPr txBox="1">
            <a:spLocks noGrp="1"/>
          </p:cNvSpPr>
          <p:nvPr>
            <p:ph type="subTitle" idx="1"/>
          </p:nvPr>
        </p:nvSpPr>
        <p:spPr>
          <a:xfrm>
            <a:off x="5733863" y="3969797"/>
            <a:ext cx="5685571" cy="195538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r>
              <a:rPr lang="es-CL" b="1">
                <a:solidFill>
                  <a:schemeClr val="lt1"/>
                </a:solidFill>
              </a:rPr>
              <a:t>Alumno</a:t>
            </a:r>
            <a:r>
              <a:rPr lang="es-CL" b="1" i="0" u="none" strike="noStrike" cap="none">
                <a:solidFill>
                  <a:schemeClr val="lt1"/>
                </a:solidFill>
                <a:sym typeface="Calibri"/>
              </a:rPr>
              <a:t>: </a:t>
            </a:r>
          </a:p>
          <a:p>
            <a:pPr marL="0" marR="0" lvl="0" indent="0" algn="l" rtl="0">
              <a:lnSpc>
                <a:spcPct val="90000"/>
              </a:lnSpc>
              <a:spcBef>
                <a:spcPts val="0"/>
              </a:spcBef>
              <a:spcAft>
                <a:spcPts val="0"/>
              </a:spcAft>
              <a:buClr>
                <a:schemeClr val="lt1"/>
              </a:buClr>
              <a:buSzPts val="2400"/>
              <a:buFont typeface="Arial"/>
              <a:buNone/>
            </a:pPr>
            <a:r>
              <a:rPr lang="es-CL" b="0" i="0" u="none" strike="noStrike" cap="none">
                <a:solidFill>
                  <a:schemeClr val="lt1"/>
                </a:solidFill>
                <a:sym typeface="Calibri"/>
              </a:rPr>
              <a:t>Gabriel González Uribe</a:t>
            </a:r>
            <a:endParaRPr/>
          </a:p>
          <a:p>
            <a:pPr marL="0" marR="0" lvl="0" indent="0" algn="l" rtl="0">
              <a:lnSpc>
                <a:spcPct val="90000"/>
              </a:lnSpc>
              <a:spcBef>
                <a:spcPts val="1000"/>
              </a:spcBef>
              <a:spcAft>
                <a:spcPts val="0"/>
              </a:spcAft>
              <a:buClr>
                <a:schemeClr val="lt1"/>
              </a:buClr>
              <a:buSzPts val="2400"/>
              <a:buFont typeface="Arial"/>
              <a:buNone/>
            </a:pPr>
            <a:r>
              <a:rPr lang="es-CL" b="1">
                <a:solidFill>
                  <a:schemeClr val="lt1"/>
                </a:solidFill>
              </a:rPr>
              <a:t>Profesor </a:t>
            </a:r>
            <a:r>
              <a:rPr lang="es-CL" b="1" err="1">
                <a:solidFill>
                  <a:schemeClr val="lt1"/>
                </a:solidFill>
              </a:rPr>
              <a:t>patrocinante</a:t>
            </a:r>
            <a:r>
              <a:rPr lang="es-CL" b="1">
                <a:solidFill>
                  <a:schemeClr val="lt1"/>
                </a:solidFill>
              </a:rPr>
              <a:t> </a:t>
            </a:r>
            <a:r>
              <a:rPr lang="es-CL" b="1" i="0" u="none" strike="noStrike" cap="none">
                <a:solidFill>
                  <a:schemeClr val="lt1"/>
                </a:solidFill>
                <a:sym typeface="Calibri"/>
              </a:rPr>
              <a:t>: </a:t>
            </a:r>
          </a:p>
          <a:p>
            <a:pPr marL="0" marR="0" lvl="0" indent="0" algn="l" rtl="0">
              <a:lnSpc>
                <a:spcPct val="90000"/>
              </a:lnSpc>
              <a:spcBef>
                <a:spcPts val="1000"/>
              </a:spcBef>
              <a:spcAft>
                <a:spcPts val="0"/>
              </a:spcAft>
              <a:buClr>
                <a:schemeClr val="lt1"/>
              </a:buClr>
              <a:buSzPts val="2400"/>
              <a:buFont typeface="Arial"/>
              <a:buNone/>
            </a:pPr>
            <a:r>
              <a:rPr lang="es-CL" b="0" i="0" u="none" strike="noStrike" cap="none">
                <a:solidFill>
                  <a:schemeClr val="lt1"/>
                </a:solidFill>
                <a:sym typeface="Calibri"/>
              </a:rPr>
              <a:t>Dr. Cristóbal Navarro</a:t>
            </a:r>
          </a:p>
          <a:p>
            <a:pPr marL="0" lvl="0" indent="0" algn="l">
              <a:buClr>
                <a:schemeClr val="lt1"/>
              </a:buClr>
            </a:pPr>
            <a:r>
              <a:rPr lang="es-CL" b="1">
                <a:solidFill>
                  <a:schemeClr val="lt1"/>
                </a:solidFill>
              </a:rPr>
              <a:t>Profesores informantes:</a:t>
            </a:r>
          </a:p>
          <a:p>
            <a:pPr marL="0" lvl="0" indent="0" algn="l">
              <a:buClr>
                <a:schemeClr val="lt1"/>
              </a:buClr>
            </a:pPr>
            <a:r>
              <a:rPr lang="en-US">
                <a:solidFill>
                  <a:schemeClr val="tx1"/>
                </a:solidFill>
              </a:rPr>
              <a:t>Dr. </a:t>
            </a:r>
            <a:r>
              <a:rPr lang="en-US" err="1">
                <a:solidFill>
                  <a:schemeClr val="tx1"/>
                </a:solidFill>
              </a:rPr>
              <a:t>Héctor</a:t>
            </a:r>
            <a:r>
              <a:rPr lang="en-US">
                <a:solidFill>
                  <a:schemeClr val="tx1"/>
                </a:solidFill>
              </a:rPr>
              <a:t> </a:t>
            </a:r>
            <a:r>
              <a:rPr lang="en-US" err="1">
                <a:solidFill>
                  <a:schemeClr val="tx1"/>
                </a:solidFill>
              </a:rPr>
              <a:t>Ferrada</a:t>
            </a:r>
            <a:r>
              <a:rPr lang="en-US">
                <a:solidFill>
                  <a:schemeClr val="tx1"/>
                </a:solidFill>
              </a:rPr>
              <a:t> Escobar</a:t>
            </a:r>
          </a:p>
          <a:p>
            <a:pPr marL="0" indent="0" algn="l">
              <a:buClr>
                <a:schemeClr val="lt1"/>
              </a:buClr>
            </a:pPr>
            <a:r>
              <a:rPr lang="en-US">
                <a:solidFill>
                  <a:schemeClr val="tx1"/>
                </a:solidFill>
              </a:rPr>
              <a:t>Dr. Pablo </a:t>
            </a:r>
            <a:r>
              <a:rPr lang="en-US" err="1">
                <a:solidFill>
                  <a:schemeClr val="tx1"/>
                </a:solidFill>
              </a:rPr>
              <a:t>Huijse</a:t>
            </a:r>
            <a:r>
              <a:rPr lang="en-US">
                <a:solidFill>
                  <a:schemeClr val="tx1"/>
                </a:solidFill>
              </a:rPr>
              <a:t> </a:t>
            </a:r>
            <a:r>
              <a:rPr lang="en-US" err="1">
                <a:solidFill>
                  <a:schemeClr val="tx1"/>
                </a:solidFill>
              </a:rPr>
              <a:t>Heise</a:t>
            </a:r>
            <a:endParaRPr lang="en-US">
              <a:solidFill>
                <a:schemeClr val="tx1"/>
              </a:solidFill>
            </a:endParaRPr>
          </a:p>
          <a:p>
            <a:pPr marL="0" lvl="0" indent="0" algn="l">
              <a:buClr>
                <a:schemeClr val="lt1"/>
              </a:buClr>
            </a:pPr>
            <a:endParaRPr lang="en-US" sz="2000">
              <a:solidFill>
                <a:schemeClr val="bg1"/>
              </a:solidFill>
            </a:endParaRPr>
          </a:p>
        </p:txBody>
      </p:sp>
      <p:pic>
        <p:nvPicPr>
          <p:cNvPr id="1026" name="Picture 2" descr="https://lh4.googleusercontent.com/wZWWriVTSPjEwiuGw8I4__Hjmr15KfNCic3dCRJiPzj6-JU3jB338TYXAdfTEg0KeL2v5fSH0Pum_qDHG8sywl8myDyWM3yFOYOU7U0J8tlKhZlz1NSNDnjQw8Btg7RsBhg88YMIW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95" y="163783"/>
            <a:ext cx="1104960" cy="133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9347"/>
    </mc:Choice>
    <mc:Fallback>
      <p:transition spd="slow" advTm="93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915934" y="452718"/>
            <a:ext cx="9404723" cy="140053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400"/>
              <a:buFont typeface="Calibri"/>
              <a:buNone/>
            </a:pPr>
            <a:r>
              <a:rPr lang="es-419"/>
              <a:t>Problemas de dominio triangular: caso 2D</a:t>
            </a:r>
            <a:endParaRPr/>
          </a:p>
        </p:txBody>
      </p:sp>
      <p:pic>
        <p:nvPicPr>
          <p:cNvPr id="146" name="Google Shape;146;p21"/>
          <p:cNvPicPr preferRelativeResize="0"/>
          <p:nvPr/>
        </p:nvPicPr>
        <p:blipFill rotWithShape="1">
          <a:blip r:embed="rId3">
            <a:alphaModFix/>
          </a:blip>
          <a:srcRect l="13124" t="45082" r="52245" b="27663"/>
          <a:stretch/>
        </p:blipFill>
        <p:spPr>
          <a:xfrm>
            <a:off x="1045108" y="1733327"/>
            <a:ext cx="10302445" cy="43301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a:t>Problemas de dominio tetraédrico: caso 3D</a:t>
            </a:r>
            <a:endParaRPr lang="en-US"/>
          </a:p>
        </p:txBody>
      </p:sp>
      <p:pic>
        <p:nvPicPr>
          <p:cNvPr id="5" name="Imagen 4"/>
          <p:cNvPicPr>
            <a:picLocks noChangeAspect="1"/>
          </p:cNvPicPr>
          <p:nvPr/>
        </p:nvPicPr>
        <p:blipFill rotWithShape="1">
          <a:blip r:embed="rId3"/>
          <a:srcRect l="10860" t="30585" r="18443" b="29866"/>
          <a:stretch/>
        </p:blipFill>
        <p:spPr>
          <a:xfrm>
            <a:off x="1083145" y="2053651"/>
            <a:ext cx="8967689" cy="3762531"/>
          </a:xfrm>
          <a:prstGeom prst="rect">
            <a:avLst/>
          </a:prstGeom>
        </p:spPr>
      </p:pic>
    </p:spTree>
    <p:extLst>
      <p:ext uri="{BB962C8B-B14F-4D97-AF65-F5344CB8AC3E}">
        <p14:creationId xmlns:p14="http://schemas.microsoft.com/office/powerpoint/2010/main" val="35417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34715" y="332796"/>
            <a:ext cx="9248931" cy="140053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CL">
                <a:solidFill>
                  <a:srgbClr val="FFFFFF"/>
                </a:solidFill>
              </a:rPr>
              <a:t>             Pregunta de investigación </a:t>
            </a:r>
            <a:endParaRPr>
              <a:solidFill>
                <a:srgbClr val="FFFFFF"/>
              </a:solidFill>
            </a:endParaRPr>
          </a:p>
        </p:txBody>
      </p:sp>
      <p:sp>
        <p:nvSpPr>
          <p:cNvPr id="125" name="Google Shape;125;p18"/>
          <p:cNvSpPr txBox="1">
            <a:spLocks noGrp="1"/>
          </p:cNvSpPr>
          <p:nvPr>
            <p:ph idx="1"/>
          </p:nvPr>
        </p:nvSpPr>
        <p:spPr>
          <a:xfrm>
            <a:off x="434715" y="1928199"/>
            <a:ext cx="11137691" cy="44860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Clr>
                <a:schemeClr val="dk1"/>
              </a:buClr>
              <a:buSzPts val="1100"/>
              <a:buFont typeface="Arial"/>
              <a:buNone/>
            </a:pPr>
            <a:r>
              <a:rPr lang="es-CL" sz="3200" i="1">
                <a:solidFill>
                  <a:srgbClr val="FFFFFF"/>
                </a:solidFill>
              </a:rPr>
              <a:t>¿Puede </a:t>
            </a:r>
            <a:r>
              <a:rPr lang="es-CL" sz="3200" i="1" err="1">
                <a:solidFill>
                  <a:srgbClr val="FFFFFF"/>
                </a:solidFill>
              </a:rPr>
              <a:t>Dynamic</a:t>
            </a:r>
            <a:r>
              <a:rPr lang="es-CL" sz="3200" i="1">
                <a:solidFill>
                  <a:srgbClr val="FFFFFF"/>
                </a:solidFill>
              </a:rPr>
              <a:t> </a:t>
            </a:r>
            <a:r>
              <a:rPr lang="es-CL" sz="3200" i="1" err="1">
                <a:solidFill>
                  <a:srgbClr val="FFFFFF"/>
                </a:solidFill>
              </a:rPr>
              <a:t>Parallelism</a:t>
            </a:r>
            <a:r>
              <a:rPr lang="es-CL" sz="3200" i="1">
                <a:solidFill>
                  <a:srgbClr val="FFFFFF"/>
                </a:solidFill>
              </a:rPr>
              <a:t> reducir la cantidad de </a:t>
            </a:r>
            <a:r>
              <a:rPr lang="es-CL" sz="3200" i="1" err="1">
                <a:solidFill>
                  <a:srgbClr val="FFFFFF"/>
                </a:solidFill>
              </a:rPr>
              <a:t>threads</a:t>
            </a:r>
            <a:r>
              <a:rPr lang="es-CL" sz="3200" i="1">
                <a:solidFill>
                  <a:srgbClr val="FFFFFF"/>
                </a:solidFill>
              </a:rPr>
              <a:t> para dominios de tetraedro y entregar una mejora en rendimiento?</a:t>
            </a:r>
          </a:p>
          <a:p>
            <a:pPr marL="0" lvl="0" indent="0" algn="ctr" rtl="0">
              <a:spcBef>
                <a:spcPts val="1000"/>
              </a:spcBef>
              <a:spcAft>
                <a:spcPts val="0"/>
              </a:spcAft>
              <a:buClr>
                <a:schemeClr val="dk1"/>
              </a:buClr>
              <a:buSzPts val="1100"/>
              <a:buFont typeface="Arial"/>
              <a:buNone/>
            </a:pPr>
            <a:endParaRPr lang="es-CL" sz="2800" i="1">
              <a:solidFill>
                <a:srgbClr val="FFFFFF"/>
              </a:solidFill>
            </a:endParaRPr>
          </a:p>
          <a:p>
            <a:pPr marL="0" lvl="0" indent="0" algn="ctr" rtl="0">
              <a:spcBef>
                <a:spcPts val="1000"/>
              </a:spcBef>
              <a:spcAft>
                <a:spcPts val="0"/>
              </a:spcAft>
              <a:buClr>
                <a:schemeClr val="dk1"/>
              </a:buClr>
              <a:buSzPts val="1100"/>
              <a:buFont typeface="Arial"/>
              <a:buNone/>
            </a:pPr>
            <a:endParaRPr sz="2800">
              <a:solidFill>
                <a:srgbClr val="FFFFFF"/>
              </a:solidFill>
            </a:endParaRPr>
          </a:p>
          <a:p>
            <a:pPr marL="0" lvl="0" indent="0" algn="ctr" rtl="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0A90-F5FC-4AD6-B1EB-6FF7C8F4DFC7}"/>
              </a:ext>
            </a:extLst>
          </p:cNvPr>
          <p:cNvSpPr>
            <a:spLocks noGrp="1"/>
          </p:cNvSpPr>
          <p:nvPr>
            <p:ph type="title"/>
          </p:nvPr>
        </p:nvSpPr>
        <p:spPr/>
        <p:txBody>
          <a:bodyPr/>
          <a:lstStyle/>
          <a:p>
            <a:pPr algn="ctr"/>
            <a:r>
              <a:rPr lang="en-US" err="1"/>
              <a:t>Objetivo</a:t>
            </a:r>
            <a:r>
              <a:rPr lang="en-US"/>
              <a:t> general</a:t>
            </a:r>
            <a:endParaRPr lang="en-US" err="1"/>
          </a:p>
        </p:txBody>
      </p:sp>
      <p:sp>
        <p:nvSpPr>
          <p:cNvPr id="3" name="Content Placeholder 2">
            <a:extLst>
              <a:ext uri="{FF2B5EF4-FFF2-40B4-BE49-F238E27FC236}">
                <a16:creationId xmlns:a16="http://schemas.microsoft.com/office/drawing/2014/main" id="{182B29D2-81A3-4E37-90B2-09714E593377}"/>
              </a:ext>
            </a:extLst>
          </p:cNvPr>
          <p:cNvSpPr>
            <a:spLocks noGrp="1"/>
          </p:cNvSpPr>
          <p:nvPr>
            <p:ph idx="1"/>
          </p:nvPr>
        </p:nvSpPr>
        <p:spPr/>
        <p:txBody>
          <a:bodyPr vert="horz" lIns="91440" tIns="45720" rIns="91440" bIns="45720" rtlCol="0" anchor="t">
            <a:normAutofit/>
          </a:bodyPr>
          <a:lstStyle/>
          <a:p>
            <a:pPr marL="0" indent="0" algn="ctr">
              <a:buNone/>
            </a:pPr>
            <a:r>
              <a:rPr lang="es-CL" sz="3200"/>
              <a:t>Generar un algoritmo implementando una técnica de mapeo de hilos programado en GPU, que se aplique a problemas de dominio tetraédrico y que demuestre si existe una mejora en rendimiento y eficiencia de esta técnica. </a:t>
            </a:r>
          </a:p>
          <a:p>
            <a:pPr marL="0" indent="0">
              <a:buNone/>
            </a:pPr>
            <a:br>
              <a:rPr lang="en-US"/>
            </a:br>
            <a:endParaRPr lang="en-US"/>
          </a:p>
          <a:p>
            <a:endParaRPr lang="en-US"/>
          </a:p>
        </p:txBody>
      </p:sp>
    </p:spTree>
    <p:extLst>
      <p:ext uri="{BB962C8B-B14F-4D97-AF65-F5344CB8AC3E}">
        <p14:creationId xmlns:p14="http://schemas.microsoft.com/office/powerpoint/2010/main" val="172479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99C1-F099-42AC-8434-46B340C5E832}"/>
              </a:ext>
            </a:extLst>
          </p:cNvPr>
          <p:cNvSpPr>
            <a:spLocks noGrp="1"/>
          </p:cNvSpPr>
          <p:nvPr>
            <p:ph type="title"/>
          </p:nvPr>
        </p:nvSpPr>
        <p:spPr/>
        <p:txBody>
          <a:bodyPr/>
          <a:lstStyle/>
          <a:p>
            <a:pPr algn="ctr"/>
            <a:r>
              <a:rPr lang="en-US" err="1"/>
              <a:t>Objetivos</a:t>
            </a:r>
            <a:r>
              <a:rPr lang="en-US"/>
              <a:t> </a:t>
            </a:r>
            <a:r>
              <a:rPr lang="en-US" err="1"/>
              <a:t>especificos</a:t>
            </a:r>
            <a:endParaRPr lang="en-US"/>
          </a:p>
        </p:txBody>
      </p:sp>
      <p:sp>
        <p:nvSpPr>
          <p:cNvPr id="3" name="Content Placeholder 2">
            <a:extLst>
              <a:ext uri="{FF2B5EF4-FFF2-40B4-BE49-F238E27FC236}">
                <a16:creationId xmlns:a16="http://schemas.microsoft.com/office/drawing/2014/main" id="{D2D25FC1-E3ED-46F8-8A3C-E508919F7170}"/>
              </a:ext>
            </a:extLst>
          </p:cNvPr>
          <p:cNvSpPr>
            <a:spLocks noGrp="1"/>
          </p:cNvSpPr>
          <p:nvPr>
            <p:ph idx="1"/>
          </p:nvPr>
        </p:nvSpPr>
        <p:spPr/>
        <p:txBody>
          <a:bodyPr vert="horz" lIns="91440" tIns="45720" rIns="91440" bIns="45720" rtlCol="0" anchor="t">
            <a:normAutofit/>
          </a:bodyPr>
          <a:lstStyle/>
          <a:p>
            <a:r>
              <a:rPr lang="en-US"/>
              <a:t>1.-  </a:t>
            </a:r>
            <a:r>
              <a:rPr lang="en-US" err="1"/>
              <a:t>Investigar</a:t>
            </a:r>
            <a:r>
              <a:rPr lang="en-US"/>
              <a:t> </a:t>
            </a:r>
            <a:r>
              <a:rPr lang="en-US" err="1"/>
              <a:t>sobre</a:t>
            </a:r>
            <a:r>
              <a:rPr lang="en-US"/>
              <a:t> el </a:t>
            </a:r>
            <a:r>
              <a:rPr lang="en-US" err="1"/>
              <a:t>estado</a:t>
            </a:r>
            <a:r>
              <a:rPr lang="en-US"/>
              <a:t> del </a:t>
            </a:r>
            <a:r>
              <a:rPr lang="en-US" err="1"/>
              <a:t>arte</a:t>
            </a:r>
            <a:r>
              <a:rPr lang="en-US"/>
              <a:t> para </a:t>
            </a:r>
            <a:r>
              <a:rPr lang="en-US" err="1"/>
              <a:t>entender</a:t>
            </a:r>
            <a:r>
              <a:rPr lang="en-US"/>
              <a:t> el </a:t>
            </a:r>
            <a:r>
              <a:rPr lang="en-US" err="1"/>
              <a:t>marco</a:t>
            </a:r>
            <a:r>
              <a:rPr lang="en-US"/>
              <a:t> </a:t>
            </a:r>
            <a:r>
              <a:rPr lang="en-US" err="1"/>
              <a:t>teórico</a:t>
            </a:r>
            <a:r>
              <a:rPr lang="en-US"/>
              <a:t> en el </a:t>
            </a:r>
            <a:r>
              <a:rPr lang="en-US" err="1"/>
              <a:t>cual</a:t>
            </a:r>
            <a:r>
              <a:rPr lang="en-US"/>
              <a:t> </a:t>
            </a:r>
            <a:r>
              <a:rPr lang="en-US" err="1"/>
              <a:t>está</a:t>
            </a:r>
            <a:r>
              <a:rPr lang="en-US"/>
              <a:t> </a:t>
            </a:r>
            <a:r>
              <a:rPr lang="en-US" err="1"/>
              <a:t>situado</a:t>
            </a:r>
            <a:r>
              <a:rPr lang="en-US"/>
              <a:t> el </a:t>
            </a:r>
            <a:r>
              <a:rPr lang="en-US" err="1"/>
              <a:t>problema</a:t>
            </a:r>
            <a:r>
              <a:rPr lang="en-US"/>
              <a:t>.</a:t>
            </a:r>
          </a:p>
          <a:p>
            <a:r>
              <a:rPr lang="en-US"/>
              <a:t>2.- </a:t>
            </a:r>
            <a:r>
              <a:rPr lang="en-US" err="1"/>
              <a:t>Analizar</a:t>
            </a:r>
            <a:r>
              <a:rPr lang="en-US"/>
              <a:t> el </a:t>
            </a:r>
            <a:r>
              <a:rPr lang="en-US" err="1"/>
              <a:t>lenguaje</a:t>
            </a:r>
            <a:r>
              <a:rPr lang="en-US"/>
              <a:t> de </a:t>
            </a:r>
            <a:r>
              <a:rPr lang="en-US" err="1"/>
              <a:t>programación</a:t>
            </a:r>
            <a:r>
              <a:rPr lang="en-US"/>
              <a:t> en GPU para el </a:t>
            </a:r>
            <a:r>
              <a:rPr lang="en-US" err="1"/>
              <a:t>desarrollo</a:t>
            </a:r>
            <a:r>
              <a:rPr lang="en-US"/>
              <a:t> del </a:t>
            </a:r>
            <a:r>
              <a:rPr lang="en-US" err="1"/>
              <a:t>estudio</a:t>
            </a:r>
            <a:r>
              <a:rPr lang="en-US"/>
              <a:t> posterior.</a:t>
            </a:r>
          </a:p>
          <a:p>
            <a:r>
              <a:rPr lang="en-US"/>
              <a:t>3.-  </a:t>
            </a:r>
            <a:r>
              <a:rPr lang="en-US" err="1"/>
              <a:t>Implementar</a:t>
            </a:r>
            <a:r>
              <a:rPr lang="en-US"/>
              <a:t> la </a:t>
            </a:r>
            <a:r>
              <a:rPr lang="en-US" err="1"/>
              <a:t>técnica</a:t>
            </a:r>
            <a:r>
              <a:rPr lang="en-US"/>
              <a:t> para la </a:t>
            </a:r>
            <a:r>
              <a:rPr lang="en-US" err="1"/>
              <a:t>generación</a:t>
            </a:r>
            <a:r>
              <a:rPr lang="en-US"/>
              <a:t> del </a:t>
            </a:r>
            <a:r>
              <a:rPr lang="en-US" err="1"/>
              <a:t>algoritmo</a:t>
            </a:r>
            <a:r>
              <a:rPr lang="en-US"/>
              <a:t> de </a:t>
            </a:r>
            <a:r>
              <a:rPr lang="en-US" err="1"/>
              <a:t>mapeo</a:t>
            </a:r>
            <a:r>
              <a:rPr lang="en-US"/>
              <a:t> de </a:t>
            </a:r>
            <a:r>
              <a:rPr lang="en-US" err="1"/>
              <a:t>hilos</a:t>
            </a:r>
            <a:r>
              <a:rPr lang="en-US"/>
              <a:t> en el </a:t>
            </a:r>
            <a:r>
              <a:rPr lang="en-US" err="1"/>
              <a:t>espacio</a:t>
            </a:r>
            <a:r>
              <a:rPr lang="en-US"/>
              <a:t> tridimensional.</a:t>
            </a:r>
          </a:p>
          <a:p>
            <a:r>
              <a:rPr lang="en-US"/>
              <a:t>4.- </a:t>
            </a:r>
            <a:r>
              <a:rPr lang="en-US" err="1"/>
              <a:t>Realizar</a:t>
            </a:r>
            <a:r>
              <a:rPr lang="en-US"/>
              <a:t> un </a:t>
            </a:r>
            <a:r>
              <a:rPr lang="en-US" err="1"/>
              <a:t>análisis</a:t>
            </a:r>
            <a:r>
              <a:rPr lang="en-US"/>
              <a:t> del </a:t>
            </a:r>
            <a:r>
              <a:rPr lang="en-US" err="1"/>
              <a:t>algoritmo</a:t>
            </a:r>
            <a:r>
              <a:rPr lang="en-US"/>
              <a:t> </a:t>
            </a:r>
            <a:r>
              <a:rPr lang="en-US" err="1"/>
              <a:t>donde</a:t>
            </a:r>
            <a:r>
              <a:rPr lang="en-US"/>
              <a:t> se </a:t>
            </a:r>
            <a:r>
              <a:rPr lang="en-US" err="1"/>
              <a:t>haga</a:t>
            </a:r>
            <a:r>
              <a:rPr lang="en-US"/>
              <a:t> un </a:t>
            </a:r>
            <a:r>
              <a:rPr lang="en-US" err="1"/>
              <a:t>estudio</a:t>
            </a:r>
            <a:r>
              <a:rPr lang="en-US"/>
              <a:t> de </a:t>
            </a:r>
            <a:r>
              <a:rPr lang="en-US" err="1"/>
              <a:t>su</a:t>
            </a:r>
            <a:r>
              <a:rPr lang="en-US"/>
              <a:t> </a:t>
            </a:r>
            <a:r>
              <a:rPr lang="en-US" err="1"/>
              <a:t>eficiencia</a:t>
            </a:r>
            <a:r>
              <a:rPr lang="en-US"/>
              <a:t> tanto en </a:t>
            </a:r>
            <a:r>
              <a:rPr lang="en-US" err="1"/>
              <a:t>rendimiento</a:t>
            </a:r>
            <a:r>
              <a:rPr lang="en-US"/>
              <a:t> </a:t>
            </a:r>
            <a:r>
              <a:rPr lang="en-US" err="1"/>
              <a:t>como</a:t>
            </a:r>
            <a:r>
              <a:rPr lang="en-US"/>
              <a:t> en </a:t>
            </a:r>
            <a:r>
              <a:rPr lang="en-US" err="1"/>
              <a:t>espacio</a:t>
            </a:r>
            <a:r>
              <a:rPr lang="en-US"/>
              <a:t> de </a:t>
            </a:r>
            <a:r>
              <a:rPr lang="en-US" err="1"/>
              <a:t>hilos</a:t>
            </a:r>
            <a:r>
              <a:rPr lang="en-US"/>
              <a:t> de </a:t>
            </a:r>
            <a:r>
              <a:rPr lang="en-US" err="1"/>
              <a:t>ejecución</a:t>
            </a:r>
            <a:r>
              <a:rPr lang="en-US"/>
              <a:t>.</a:t>
            </a:r>
          </a:p>
          <a:p>
            <a:endParaRPr lang="en-US"/>
          </a:p>
        </p:txBody>
      </p:sp>
    </p:spTree>
    <p:extLst>
      <p:ext uri="{BB962C8B-B14F-4D97-AF65-F5344CB8AC3E}">
        <p14:creationId xmlns:p14="http://schemas.microsoft.com/office/powerpoint/2010/main" val="27982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Tabla de contenidos</a:t>
            </a:r>
            <a:endParaRPr lang="en-US"/>
          </a:p>
        </p:txBody>
      </p:sp>
      <p:sp>
        <p:nvSpPr>
          <p:cNvPr id="3" name="Marcador de contenido 2"/>
          <p:cNvSpPr>
            <a:spLocks noGrp="1"/>
          </p:cNvSpPr>
          <p:nvPr>
            <p:ph idx="1"/>
          </p:nvPr>
        </p:nvSpPr>
        <p:spPr>
          <a:xfrm>
            <a:off x="646111" y="1853248"/>
            <a:ext cx="8946541" cy="4195481"/>
          </a:xfrm>
        </p:spPr>
        <p:txBody>
          <a:bodyPr>
            <a:normAutofit/>
          </a:bodyPr>
          <a:lstStyle/>
          <a:p>
            <a:pPr marL="457200" indent="-457200">
              <a:buFont typeface="+mj-lt"/>
              <a:buAutoNum type="arabicPeriod"/>
            </a:pPr>
            <a:r>
              <a:rPr lang="es-419" sz="3200"/>
              <a:t>Introducción </a:t>
            </a:r>
          </a:p>
          <a:p>
            <a:pPr marL="457200" indent="-457200">
              <a:buFont typeface="+mj-lt"/>
              <a:buAutoNum type="arabicPeriod"/>
            </a:pPr>
            <a:r>
              <a:rPr lang="es-419" sz="3200" b="1" u="sng"/>
              <a:t>Mapeo propuesto</a:t>
            </a:r>
          </a:p>
          <a:p>
            <a:pPr marL="457200" indent="-457200">
              <a:buFont typeface="+mj-lt"/>
              <a:buAutoNum type="arabicPeriod"/>
            </a:pPr>
            <a:r>
              <a:rPr lang="es-419" sz="3200"/>
              <a:t>Resultados de rendimiento</a:t>
            </a:r>
          </a:p>
          <a:p>
            <a:pPr marL="457200" indent="-457200">
              <a:buFont typeface="+mj-lt"/>
              <a:buAutoNum type="arabicPeriod"/>
            </a:pPr>
            <a:r>
              <a:rPr lang="es-419" sz="3200"/>
              <a:t>Discusión y conclusión</a:t>
            </a:r>
          </a:p>
          <a:p>
            <a:pPr marL="457200" indent="-457200">
              <a:buFont typeface="+mj-lt"/>
              <a:buAutoNum type="arabicPeriod"/>
            </a:pPr>
            <a:endParaRPr lang="es-419"/>
          </a:p>
          <a:p>
            <a:pPr marL="0" indent="0">
              <a:buNone/>
            </a:pPr>
            <a:r>
              <a:rPr lang="es-419"/>
              <a:t> </a:t>
            </a:r>
          </a:p>
          <a:p>
            <a:pPr marL="457200" indent="-457200">
              <a:buFont typeface="+mj-lt"/>
              <a:buAutoNum type="arabicPeriod"/>
            </a:pPr>
            <a:endParaRPr lang="es-419"/>
          </a:p>
          <a:p>
            <a:pPr marL="457200" indent="-457200">
              <a:buFont typeface="+mj-lt"/>
              <a:buAutoNum type="arabicPeriod"/>
            </a:pPr>
            <a:endParaRPr lang="en-US"/>
          </a:p>
        </p:txBody>
      </p:sp>
    </p:spTree>
    <p:extLst>
      <p:ext uri="{BB962C8B-B14F-4D97-AF65-F5344CB8AC3E}">
        <p14:creationId xmlns:p14="http://schemas.microsoft.com/office/powerpoint/2010/main" val="50816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Método fuerza bruta</a:t>
            </a:r>
            <a:endParaRPr lang="en-US"/>
          </a:p>
        </p:txBody>
      </p:sp>
      <p:pic>
        <p:nvPicPr>
          <p:cNvPr id="4" name="Imagen 3"/>
          <p:cNvPicPr>
            <a:picLocks noChangeAspect="1"/>
          </p:cNvPicPr>
          <p:nvPr/>
        </p:nvPicPr>
        <p:blipFill>
          <a:blip r:embed="rId2"/>
          <a:stretch>
            <a:fillRect/>
          </a:stretch>
        </p:blipFill>
        <p:spPr>
          <a:xfrm>
            <a:off x="4996762" y="1418847"/>
            <a:ext cx="5054072" cy="4472127"/>
          </a:xfrm>
          <a:prstGeom prst="rect">
            <a:avLst/>
          </a:prstGeom>
        </p:spPr>
      </p:pic>
      <p:sp>
        <p:nvSpPr>
          <p:cNvPr id="6" name="Marcador de contenido 2"/>
          <p:cNvSpPr>
            <a:spLocks noGrp="1"/>
          </p:cNvSpPr>
          <p:nvPr>
            <p:ph idx="1"/>
          </p:nvPr>
        </p:nvSpPr>
        <p:spPr>
          <a:xfrm>
            <a:off x="934693" y="1853248"/>
            <a:ext cx="3773488" cy="4167772"/>
          </a:xfrm>
        </p:spPr>
        <p:txBody>
          <a:bodyPr/>
          <a:lstStyle/>
          <a:p>
            <a:r>
              <a:rPr lang="es-419"/>
              <a:t>Se descartan aquellos hilos donde </a:t>
            </a:r>
            <a:r>
              <a:rPr lang="es-419" err="1"/>
              <a:t>x+y</a:t>
            </a:r>
            <a:r>
              <a:rPr lang="es-419"/>
              <a:t>&gt;z.</a:t>
            </a:r>
          </a:p>
          <a:p>
            <a:r>
              <a:rPr lang="es-419"/>
              <a:t>Este descarte se hace durante el tiempo de ejecución.</a:t>
            </a:r>
          </a:p>
          <a:p>
            <a:endParaRPr lang="es-419"/>
          </a:p>
          <a:p>
            <a:endParaRPr lang="en-US"/>
          </a:p>
        </p:txBody>
      </p:sp>
    </p:spTree>
    <p:extLst>
      <p:ext uri="{BB962C8B-B14F-4D97-AF65-F5344CB8AC3E}">
        <p14:creationId xmlns:p14="http://schemas.microsoft.com/office/powerpoint/2010/main" val="73968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9487" y="342156"/>
            <a:ext cx="10687987" cy="1433261"/>
          </a:xfrm>
        </p:spPr>
        <p:txBody>
          <a:bodyPr/>
          <a:lstStyle/>
          <a:p>
            <a:pPr algn="ctr"/>
            <a:r>
              <a:rPr lang="es-419"/>
              <a:t>Método propuesto de mapeo usando </a:t>
            </a:r>
            <a:r>
              <a:rPr lang="es-419" err="1"/>
              <a:t>Dynamic</a:t>
            </a:r>
            <a:r>
              <a:rPr lang="es-419"/>
              <a:t> </a:t>
            </a:r>
            <a:r>
              <a:rPr lang="es-419" err="1"/>
              <a:t>Parallelism</a:t>
            </a:r>
            <a:endParaRPr lang="en-US"/>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6326" y="1838258"/>
            <a:ext cx="4334307" cy="5137858"/>
          </a:xfrm>
        </p:spPr>
      </p:pic>
      <p:sp>
        <p:nvSpPr>
          <p:cNvPr id="5" name="CuadroTexto 4"/>
          <p:cNvSpPr txBox="1"/>
          <p:nvPr/>
        </p:nvSpPr>
        <p:spPr>
          <a:xfrm>
            <a:off x="914400" y="2008909"/>
            <a:ext cx="3422073" cy="4059382"/>
          </a:xfrm>
          <a:prstGeom prst="rect">
            <a:avLst/>
          </a:prstGeom>
          <a:noFill/>
        </p:spPr>
        <p:txBody>
          <a:bodyPr wrap="square" rtlCol="0">
            <a:spAutoFit/>
          </a:bodyPr>
          <a:lstStyle/>
          <a:p>
            <a:endParaRPr lang="en-US"/>
          </a:p>
        </p:txBody>
      </p:sp>
      <p:sp>
        <p:nvSpPr>
          <p:cNvPr id="6" name="Marcador de contenido 2"/>
          <p:cNvSpPr txBox="1">
            <a:spLocks/>
          </p:cNvSpPr>
          <p:nvPr/>
        </p:nvSpPr>
        <p:spPr>
          <a:xfrm>
            <a:off x="934693" y="1853248"/>
            <a:ext cx="3773488" cy="4167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s-419"/>
          </a:p>
          <a:p>
            <a:endParaRPr lang="es-419"/>
          </a:p>
          <a:p>
            <a:endParaRPr lang="es-419"/>
          </a:p>
          <a:p>
            <a:endParaRPr lang="en-US"/>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378" y="1819208"/>
            <a:ext cx="4790643" cy="4888212"/>
          </a:xfrm>
          <a:prstGeom prst="rect">
            <a:avLst/>
          </a:prstGeom>
        </p:spPr>
      </p:pic>
    </p:spTree>
    <p:extLst>
      <p:ext uri="{BB962C8B-B14F-4D97-AF65-F5344CB8AC3E}">
        <p14:creationId xmlns:p14="http://schemas.microsoft.com/office/powerpoint/2010/main" val="318882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341881"/>
            <a:ext cx="9404723" cy="1400530"/>
          </a:xfrm>
        </p:spPr>
        <p:txBody>
          <a:bodyPr/>
          <a:lstStyle/>
          <a:p>
            <a:pPr algn="ctr"/>
            <a:r>
              <a:rPr lang="es-419"/>
              <a:t>Expresión que modela este método PD</a:t>
            </a:r>
            <a:endParaRPr lang="en-US"/>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429736" y="2652605"/>
                <a:ext cx="5596310" cy="3172827"/>
              </a:xfrm>
            </p:spPr>
            <p:txBody>
              <a:bodyPr>
                <a:normAutofit fontScale="47500" lnSpcReduction="20000"/>
              </a:bodyPr>
              <a:lstStyle/>
              <a:p>
                <a:pPr marL="0" indent="0" algn="just">
                  <a:buNone/>
                </a:pPr>
                <a14:m>
                  <m:oMath xmlns:m="http://schemas.openxmlformats.org/officeDocument/2006/math">
                    <m:r>
                      <a:rPr lang="es-419" sz="6700" b="1" i="1" smtClean="0">
                        <a:latin typeface="Cambria Math" panose="02040503050406030204" pitchFamily="18" charset="0"/>
                      </a:rPr>
                      <m:t>𝑽</m:t>
                    </m:r>
                    <m:d>
                      <m:dPr>
                        <m:ctrlPr>
                          <a:rPr lang="es-419" sz="6700" b="1" i="1" smtClean="0">
                            <a:latin typeface="Cambria Math" panose="02040503050406030204" pitchFamily="18" charset="0"/>
                          </a:rPr>
                        </m:ctrlPr>
                      </m:dPr>
                      <m:e>
                        <m:sSub>
                          <m:sSubPr>
                            <m:ctrlPr>
                              <a:rPr lang="es-419" sz="6700" b="1" i="1" smtClean="0">
                                <a:latin typeface="Cambria Math" panose="02040503050406030204" pitchFamily="18" charset="0"/>
                              </a:rPr>
                            </m:ctrlPr>
                          </m:sSubPr>
                          <m:e>
                            <m:r>
                              <a:rPr lang="es-419" sz="6700" b="1" i="1" smtClean="0">
                                <a:latin typeface="Cambria Math" panose="02040503050406030204" pitchFamily="18" charset="0"/>
                              </a:rPr>
                              <m:t>𝑫</m:t>
                            </m:r>
                          </m:e>
                          <m:sub>
                            <m:r>
                              <a:rPr lang="es-419" sz="6700" b="1" i="1" smtClean="0">
                                <a:latin typeface="Cambria Math" panose="02040503050406030204" pitchFamily="18" charset="0"/>
                              </a:rPr>
                              <m:t>𝒏</m:t>
                            </m:r>
                          </m:sub>
                        </m:sSub>
                      </m:e>
                    </m:d>
                    <m:r>
                      <a:rPr lang="es-419" sz="6700" b="1" i="1" smtClean="0">
                        <a:latin typeface="Cambria Math" panose="02040503050406030204" pitchFamily="18" charset="0"/>
                      </a:rPr>
                      <m:t>=</m:t>
                    </m:r>
                    <m:r>
                      <a:rPr lang="es-419" sz="6700" b="1" i="1" smtClean="0">
                        <a:latin typeface="Cambria Math" panose="02040503050406030204" pitchFamily="18" charset="0"/>
                      </a:rPr>
                      <m:t>𝑽</m:t>
                    </m:r>
                    <m:d>
                      <m:dPr>
                        <m:ctrlPr>
                          <a:rPr lang="es-419" sz="6700" b="1" i="1" smtClean="0">
                            <a:latin typeface="Cambria Math" panose="02040503050406030204" pitchFamily="18" charset="0"/>
                          </a:rPr>
                        </m:ctrlPr>
                      </m:dPr>
                      <m:e>
                        <m:sSub>
                          <m:sSubPr>
                            <m:ctrlPr>
                              <a:rPr lang="es-419" sz="6700" b="1" i="1" smtClean="0">
                                <a:latin typeface="Cambria Math" panose="02040503050406030204" pitchFamily="18" charset="0"/>
                              </a:rPr>
                            </m:ctrlPr>
                          </m:sSubPr>
                          <m:e>
                            <m:r>
                              <a:rPr lang="es-419" sz="6700" b="1" i="1" smtClean="0">
                                <a:latin typeface="Cambria Math" panose="02040503050406030204" pitchFamily="18" charset="0"/>
                              </a:rPr>
                              <m:t>𝑪</m:t>
                            </m:r>
                          </m:e>
                          <m:sub>
                            <m:r>
                              <a:rPr lang="es-419" sz="6700" b="1" i="1" smtClean="0">
                                <a:latin typeface="Cambria Math" panose="02040503050406030204" pitchFamily="18" charset="0"/>
                              </a:rPr>
                              <m:t>𝒏</m:t>
                            </m:r>
                            <m:r>
                              <a:rPr lang="es-419" sz="6700" b="1" i="1" smtClean="0">
                                <a:latin typeface="Cambria Math" panose="02040503050406030204" pitchFamily="18" charset="0"/>
                              </a:rPr>
                              <m:t>/</m:t>
                            </m:r>
                            <m:r>
                              <a:rPr lang="es-419" sz="6700" b="1" i="1" smtClean="0">
                                <a:latin typeface="Cambria Math" panose="02040503050406030204" pitchFamily="18" charset="0"/>
                              </a:rPr>
                              <m:t>𝟐</m:t>
                            </m:r>
                          </m:sub>
                        </m:sSub>
                      </m:e>
                    </m:d>
                    <m:r>
                      <a:rPr lang="es-419" sz="6700" b="1" i="1" smtClean="0">
                        <a:latin typeface="Cambria Math" panose="02040503050406030204" pitchFamily="18" charset="0"/>
                      </a:rPr>
                      <m:t>+</m:t>
                    </m:r>
                    <m:r>
                      <a:rPr lang="es-419" sz="6700" b="1" i="1" smtClean="0">
                        <a:latin typeface="Cambria Math" panose="02040503050406030204" pitchFamily="18" charset="0"/>
                      </a:rPr>
                      <m:t>𝟑</m:t>
                    </m:r>
                    <m:r>
                      <a:rPr lang="es-419" sz="6700" b="1" i="1" smtClean="0">
                        <a:latin typeface="Cambria Math" panose="02040503050406030204" pitchFamily="18" charset="0"/>
                      </a:rPr>
                      <m:t>𝑽</m:t>
                    </m:r>
                    <m:r>
                      <a:rPr lang="es-419" sz="6700" b="1" i="1" smtClean="0">
                        <a:latin typeface="Cambria Math" panose="02040503050406030204" pitchFamily="18" charset="0"/>
                      </a:rPr>
                      <m:t>(</m:t>
                    </m:r>
                    <m:sSub>
                      <m:sSubPr>
                        <m:ctrlPr>
                          <a:rPr lang="es-419" sz="6700" b="1" i="1" smtClean="0">
                            <a:latin typeface="Cambria Math" panose="02040503050406030204" pitchFamily="18" charset="0"/>
                          </a:rPr>
                        </m:ctrlPr>
                      </m:sSubPr>
                      <m:e>
                        <m:r>
                          <a:rPr lang="es-419" sz="6700" b="1" i="1" smtClean="0">
                            <a:latin typeface="Cambria Math" panose="02040503050406030204" pitchFamily="18" charset="0"/>
                          </a:rPr>
                          <m:t>𝑫</m:t>
                        </m:r>
                      </m:e>
                      <m:sub>
                        <m:r>
                          <a:rPr lang="es-419" sz="6700" b="1" i="1" smtClean="0">
                            <a:latin typeface="Cambria Math" panose="02040503050406030204" pitchFamily="18" charset="0"/>
                          </a:rPr>
                          <m:t>𝒏</m:t>
                        </m:r>
                        <m:r>
                          <a:rPr lang="es-419" sz="6700" b="1" i="1" smtClean="0">
                            <a:latin typeface="Cambria Math" panose="02040503050406030204" pitchFamily="18" charset="0"/>
                          </a:rPr>
                          <m:t>/</m:t>
                        </m:r>
                        <m:r>
                          <a:rPr lang="es-419" sz="6700" b="1" i="1" smtClean="0">
                            <a:latin typeface="Cambria Math" panose="02040503050406030204" pitchFamily="18" charset="0"/>
                          </a:rPr>
                          <m:t>𝟐</m:t>
                        </m:r>
                      </m:sub>
                    </m:sSub>
                    <m:r>
                      <a:rPr lang="es-419" sz="6700" b="1" i="1" smtClean="0">
                        <a:latin typeface="Cambria Math" panose="02040503050406030204" pitchFamily="18" charset="0"/>
                      </a:rPr>
                      <m:t>)</m:t>
                    </m:r>
                  </m:oMath>
                </a14:m>
                <a:r>
                  <a:rPr lang="en-US" sz="6700" b="1"/>
                  <a:t>  </a:t>
                </a:r>
              </a:p>
              <a:p>
                <a:pPr marL="0" indent="0" algn="just">
                  <a:buNone/>
                </a:pPr>
                <a:endParaRPr lang="en-US" sz="6700"/>
              </a:p>
              <a:p>
                <a:pPr marL="0" indent="0" algn="just">
                  <a:buNone/>
                </a:pPr>
                <a:endParaRPr lang="en-US" sz="6700"/>
              </a:p>
              <a:p>
                <a:pPr marL="0" indent="0" algn="just">
                  <a:buNone/>
                </a:pPr>
                <a:r>
                  <a:rPr lang="es-CL" sz="6700"/>
                  <a:t>condición</a:t>
                </a:r>
                <a:r>
                  <a:rPr lang="en-US" sz="6700"/>
                  <a:t> de termino </a:t>
                </a:r>
                <a:endParaRPr lang="es-419" sz="6700" b="0" i="1">
                  <a:latin typeface="Cambria Math" panose="02040503050406030204" pitchFamily="18" charset="0"/>
                </a:endParaRPr>
              </a:p>
              <a:p>
                <a:pPr marL="0" indent="0" algn="just">
                  <a:buNone/>
                </a:pPr>
                <a14:m>
                  <m:oMath xmlns:m="http://schemas.openxmlformats.org/officeDocument/2006/math">
                    <m:r>
                      <a:rPr lang="es-419" sz="6700" b="1" i="1" smtClean="0">
                        <a:latin typeface="Cambria Math" panose="02040503050406030204" pitchFamily="18" charset="0"/>
                      </a:rPr>
                      <m:t>𝑽</m:t>
                    </m:r>
                    <m:r>
                      <a:rPr lang="es-419" sz="6700" b="1" i="1" smtClean="0">
                        <a:latin typeface="Cambria Math" panose="02040503050406030204" pitchFamily="18" charset="0"/>
                      </a:rPr>
                      <m:t>(</m:t>
                    </m:r>
                    <m:sSub>
                      <m:sSubPr>
                        <m:ctrlPr>
                          <a:rPr lang="es-419" sz="6700" b="1" i="1" smtClean="0">
                            <a:latin typeface="Cambria Math" panose="02040503050406030204" pitchFamily="18" charset="0"/>
                          </a:rPr>
                        </m:ctrlPr>
                      </m:sSubPr>
                      <m:e>
                        <m:r>
                          <a:rPr lang="es-419" sz="6700" b="1" i="1" smtClean="0">
                            <a:latin typeface="Cambria Math" panose="02040503050406030204" pitchFamily="18" charset="0"/>
                          </a:rPr>
                          <m:t>𝑫</m:t>
                        </m:r>
                      </m:e>
                      <m:sub>
                        <m:sSub>
                          <m:sSubPr>
                            <m:ctrlPr>
                              <a:rPr lang="es-419" sz="6700" b="1" i="1" smtClean="0">
                                <a:latin typeface="Cambria Math" panose="02040503050406030204" pitchFamily="18" charset="0"/>
                              </a:rPr>
                            </m:ctrlPr>
                          </m:sSubPr>
                          <m:e>
                            <m:r>
                              <a:rPr lang="es-419" sz="6700" b="1" i="1" smtClean="0">
                                <a:latin typeface="Cambria Math" panose="02040503050406030204" pitchFamily="18" charset="0"/>
                              </a:rPr>
                              <m:t>𝒏</m:t>
                            </m:r>
                          </m:e>
                          <m:sub>
                            <m:r>
                              <a:rPr lang="es-419" sz="6700" b="1" i="1" smtClean="0">
                                <a:latin typeface="Cambria Math" panose="02040503050406030204" pitchFamily="18" charset="0"/>
                              </a:rPr>
                              <m:t>𝒄</m:t>
                            </m:r>
                          </m:sub>
                        </m:sSub>
                      </m:sub>
                    </m:sSub>
                    <m:r>
                      <a:rPr lang="es-419" sz="6700" b="1" i="1" smtClean="0">
                        <a:latin typeface="Cambria Math" panose="02040503050406030204" pitchFamily="18" charset="0"/>
                      </a:rPr>
                      <m:t>)</m:t>
                    </m:r>
                  </m:oMath>
                </a14:m>
                <a:r>
                  <a:rPr lang="en-US" sz="6700" b="1"/>
                  <a:t>=</a:t>
                </a:r>
                <a:r>
                  <a:rPr lang="es-419" sz="6700" b="1"/>
                  <a:t> </a:t>
                </a:r>
                <a14:m>
                  <m:oMath xmlns:m="http://schemas.openxmlformats.org/officeDocument/2006/math">
                    <m:r>
                      <a:rPr lang="es-419" sz="6700" b="1" i="1">
                        <a:latin typeface="Cambria Math" panose="02040503050406030204" pitchFamily="18" charset="0"/>
                      </a:rPr>
                      <m:t>𝑽</m:t>
                    </m:r>
                    <m:r>
                      <a:rPr lang="es-419" sz="6700" b="1" i="1">
                        <a:latin typeface="Cambria Math" panose="02040503050406030204" pitchFamily="18" charset="0"/>
                      </a:rPr>
                      <m:t>(</m:t>
                    </m:r>
                    <m:sSub>
                      <m:sSubPr>
                        <m:ctrlPr>
                          <a:rPr lang="es-419" sz="6700" b="1" i="1">
                            <a:latin typeface="Cambria Math" panose="02040503050406030204" pitchFamily="18" charset="0"/>
                          </a:rPr>
                        </m:ctrlPr>
                      </m:sSubPr>
                      <m:e>
                        <m:r>
                          <a:rPr lang="es-419" sz="6700" b="1" i="1" smtClean="0">
                            <a:latin typeface="Cambria Math" panose="02040503050406030204" pitchFamily="18" charset="0"/>
                          </a:rPr>
                          <m:t>𝑪</m:t>
                        </m:r>
                      </m:e>
                      <m:sub>
                        <m:sSub>
                          <m:sSubPr>
                            <m:ctrlPr>
                              <a:rPr lang="es-419" sz="6700" b="1" i="1">
                                <a:latin typeface="Cambria Math" panose="02040503050406030204" pitchFamily="18" charset="0"/>
                              </a:rPr>
                            </m:ctrlPr>
                          </m:sSubPr>
                          <m:e>
                            <m:r>
                              <a:rPr lang="es-419" sz="6700" b="1" i="1">
                                <a:latin typeface="Cambria Math" panose="02040503050406030204" pitchFamily="18" charset="0"/>
                              </a:rPr>
                              <m:t>𝒏</m:t>
                            </m:r>
                          </m:e>
                          <m:sub>
                            <m:r>
                              <a:rPr lang="es-419" sz="6700" b="1" i="1">
                                <a:latin typeface="Cambria Math" panose="02040503050406030204" pitchFamily="18" charset="0"/>
                              </a:rPr>
                              <m:t>𝒄</m:t>
                            </m:r>
                          </m:sub>
                        </m:sSub>
                      </m:sub>
                    </m:sSub>
                    <m:r>
                      <a:rPr lang="es-419" sz="6700" b="1" i="1">
                        <a:latin typeface="Cambria Math" panose="02040503050406030204" pitchFamily="18" charset="0"/>
                      </a:rPr>
                      <m:t>)</m:t>
                    </m:r>
                  </m:oMath>
                </a14:m>
                <a:r>
                  <a:rPr lang="en-US" sz="6700" b="1"/>
                  <a:t>.</a:t>
                </a:r>
              </a:p>
              <a:p>
                <a:pPr marL="0" indent="0">
                  <a:buNone/>
                </a:pPr>
                <a:endParaRPr lang="es-419"/>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429736" y="2652605"/>
                <a:ext cx="5596310" cy="3172827"/>
              </a:xfrm>
              <a:blipFill>
                <a:blip r:embed="rId2"/>
                <a:stretch>
                  <a:fillRect l="-2720"/>
                </a:stretch>
              </a:blipFill>
            </p:spPr>
            <p:txBody>
              <a:bodyPr/>
              <a:lstStyle/>
              <a:p>
                <a:r>
                  <a:rPr lang="en-US">
                    <a:noFill/>
                  </a:rPr>
                  <a:t> </a:t>
                </a:r>
              </a:p>
            </p:txBody>
          </p:sp>
        </mc:Fallback>
      </mc:AlternateContent>
      <p:pic>
        <p:nvPicPr>
          <p:cNvPr id="4"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506" y="1597768"/>
            <a:ext cx="4368040" cy="513785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8519" y="1742411"/>
            <a:ext cx="4788136" cy="4885654"/>
          </a:xfrm>
          <a:prstGeom prst="rect">
            <a:avLst/>
          </a:prstGeom>
        </p:spPr>
      </p:pic>
    </p:spTree>
    <p:extLst>
      <p:ext uri="{BB962C8B-B14F-4D97-AF65-F5344CB8AC3E}">
        <p14:creationId xmlns:p14="http://schemas.microsoft.com/office/powerpoint/2010/main" val="424426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a:t>Elección de </a:t>
            </a:r>
            <a:r>
              <a:rPr lang="es-419" i="1" err="1"/>
              <a:t>BlockSize</a:t>
            </a:r>
            <a:r>
              <a:rPr lang="es-419"/>
              <a:t> ideal</a:t>
            </a:r>
            <a:endParaRPr lang="en-US"/>
          </a:p>
        </p:txBody>
      </p:sp>
      <p:sp>
        <p:nvSpPr>
          <p:cNvPr id="7" name="Marcador de contenido 2"/>
          <p:cNvSpPr txBox="1">
            <a:spLocks/>
          </p:cNvSpPr>
          <p:nvPr/>
        </p:nvSpPr>
        <p:spPr>
          <a:xfrm>
            <a:off x="934693" y="1853248"/>
            <a:ext cx="3773488" cy="4167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s-419"/>
          </a:p>
          <a:p>
            <a:endParaRPr lang="es-419"/>
          </a:p>
          <a:p>
            <a:endParaRPr lang="es-419"/>
          </a:p>
          <a:p>
            <a:endParaRPr lang="en-US"/>
          </a:p>
        </p:txBody>
      </p:sp>
      <p:pic>
        <p:nvPicPr>
          <p:cNvPr id="4" name="Imagen 3"/>
          <p:cNvPicPr>
            <a:picLocks noChangeAspect="1"/>
          </p:cNvPicPr>
          <p:nvPr/>
        </p:nvPicPr>
        <p:blipFill rotWithShape="1">
          <a:blip r:embed="rId3"/>
          <a:srcRect l="9856" t="26799" r="36370" b="15625"/>
          <a:stretch/>
        </p:blipFill>
        <p:spPr>
          <a:xfrm>
            <a:off x="1710397" y="1426745"/>
            <a:ext cx="8340437" cy="5020778"/>
          </a:xfrm>
          <a:prstGeom prst="rect">
            <a:avLst/>
          </a:prstGeom>
        </p:spPr>
      </p:pic>
    </p:spTree>
    <p:extLst>
      <p:ext uri="{BB962C8B-B14F-4D97-AF65-F5344CB8AC3E}">
        <p14:creationId xmlns:p14="http://schemas.microsoft.com/office/powerpoint/2010/main" val="245767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Tabla de contenidos</a:t>
            </a:r>
            <a:endParaRPr lang="en-US"/>
          </a:p>
        </p:txBody>
      </p:sp>
      <p:sp>
        <p:nvSpPr>
          <p:cNvPr id="3" name="Marcador de contenido 2"/>
          <p:cNvSpPr>
            <a:spLocks noGrp="1"/>
          </p:cNvSpPr>
          <p:nvPr>
            <p:ph idx="1"/>
          </p:nvPr>
        </p:nvSpPr>
        <p:spPr>
          <a:xfrm>
            <a:off x="646111" y="1853248"/>
            <a:ext cx="8946541" cy="4195481"/>
          </a:xfrm>
        </p:spPr>
        <p:txBody>
          <a:bodyPr>
            <a:normAutofit/>
          </a:bodyPr>
          <a:lstStyle/>
          <a:p>
            <a:pPr marL="457200" indent="-457200">
              <a:buFont typeface="+mj-lt"/>
              <a:buAutoNum type="arabicPeriod"/>
            </a:pPr>
            <a:r>
              <a:rPr lang="es-419" sz="3200" b="1" u="sng"/>
              <a:t>Introducción </a:t>
            </a:r>
            <a:endParaRPr lang="es-419" sz="3200"/>
          </a:p>
          <a:p>
            <a:pPr marL="457200" indent="-457200">
              <a:buFont typeface="+mj-lt"/>
              <a:buAutoNum type="arabicPeriod"/>
            </a:pPr>
            <a:r>
              <a:rPr lang="es-419" sz="3200"/>
              <a:t>Mapeo propuesto</a:t>
            </a:r>
          </a:p>
          <a:p>
            <a:pPr marL="457200" indent="-457200">
              <a:buFont typeface="+mj-lt"/>
              <a:buAutoNum type="arabicPeriod"/>
            </a:pPr>
            <a:r>
              <a:rPr lang="es-419" sz="3200"/>
              <a:t>Resultados de rendimiento</a:t>
            </a:r>
          </a:p>
          <a:p>
            <a:pPr marL="457200" indent="-457200">
              <a:buFont typeface="+mj-lt"/>
              <a:buAutoNum type="arabicPeriod"/>
            </a:pPr>
            <a:r>
              <a:rPr lang="es-419" sz="3200"/>
              <a:t>Discusión y conclusión</a:t>
            </a:r>
          </a:p>
          <a:p>
            <a:pPr marL="457200" indent="-457200">
              <a:buFont typeface="+mj-lt"/>
              <a:buAutoNum type="arabicPeriod"/>
            </a:pPr>
            <a:endParaRPr lang="es-419"/>
          </a:p>
          <a:p>
            <a:pPr marL="0" indent="0">
              <a:buNone/>
            </a:pPr>
            <a:r>
              <a:rPr lang="es-419"/>
              <a:t> </a:t>
            </a:r>
          </a:p>
          <a:p>
            <a:pPr marL="457200" indent="-457200">
              <a:buFont typeface="+mj-lt"/>
              <a:buAutoNum type="arabicPeriod"/>
            </a:pPr>
            <a:endParaRPr lang="es-419"/>
          </a:p>
          <a:p>
            <a:pPr marL="457200" indent="-457200">
              <a:buFont typeface="+mj-lt"/>
              <a:buAutoNum type="arabicPeriod"/>
            </a:pPr>
            <a:endParaRPr lang="en-US"/>
          </a:p>
        </p:txBody>
      </p:sp>
    </p:spTree>
    <p:extLst>
      <p:ext uri="{BB962C8B-B14F-4D97-AF65-F5344CB8AC3E}">
        <p14:creationId xmlns:p14="http://schemas.microsoft.com/office/powerpoint/2010/main" val="205706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p:txBody>
              <a:bodyPr/>
              <a:lstStyle/>
              <a:p>
                <a:pPr algn="ctr"/>
                <a:r>
                  <a:rPr lang="es-419"/>
                  <a:t>Elección de  </a:t>
                </a:r>
                <a14:m>
                  <m:oMath xmlns:m="http://schemas.openxmlformats.org/officeDocument/2006/math">
                    <m:sSub>
                      <m:sSubPr>
                        <m:ctrlPr>
                          <a:rPr lang="es-419" i="1" dirty="0" smtClean="0">
                            <a:latin typeface="Cambria Math" panose="02040503050406030204" pitchFamily="18" charset="0"/>
                          </a:rPr>
                        </m:ctrlPr>
                      </m:sSubPr>
                      <m:e>
                        <m:r>
                          <a:rPr lang="es-419" i="1" dirty="0" smtClean="0">
                            <a:latin typeface="Cambria Math" panose="02040503050406030204" pitchFamily="18" charset="0"/>
                          </a:rPr>
                          <m:t>𝑛</m:t>
                        </m:r>
                      </m:e>
                      <m:sub>
                        <m:r>
                          <a:rPr lang="es-419" i="1" dirty="0" smtClean="0">
                            <a:latin typeface="Cambria Math" panose="02040503050406030204" pitchFamily="18" charset="0"/>
                          </a:rPr>
                          <m:t>𝑐</m:t>
                        </m:r>
                      </m:sub>
                    </m:sSub>
                  </m:oMath>
                </a14:m>
                <a:r>
                  <a:rPr lang="es-419"/>
                  <a:t> (n de corte) ideal</a:t>
                </a:r>
                <a:endParaRPr lang="en-US"/>
              </a:p>
            </p:txBody>
          </p:sp>
        </mc:Choice>
        <mc:Fallback>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t="-8261"/>
                </a:stretch>
              </a:blipFill>
            </p:spPr>
            <p:txBody>
              <a:bodyPr/>
              <a:lstStyle/>
              <a:p>
                <a:r>
                  <a:rPr lang="en-US">
                    <a:noFill/>
                  </a:rPr>
                  <a:t> </a:t>
                </a:r>
              </a:p>
            </p:txBody>
          </p:sp>
        </mc:Fallback>
      </mc:AlternateContent>
      <p:pic>
        <p:nvPicPr>
          <p:cNvPr id="7" name="Marcador de contenido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51972" y="1543413"/>
            <a:ext cx="8587444" cy="5152467"/>
          </a:xfrm>
        </p:spPr>
      </p:pic>
    </p:spTree>
    <p:extLst>
      <p:ext uri="{BB962C8B-B14F-4D97-AF65-F5344CB8AC3E}">
        <p14:creationId xmlns:p14="http://schemas.microsoft.com/office/powerpoint/2010/main" val="277787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Tabla de contenidos</a:t>
            </a:r>
            <a:endParaRPr lang="en-US"/>
          </a:p>
        </p:txBody>
      </p:sp>
      <p:sp>
        <p:nvSpPr>
          <p:cNvPr id="3" name="Marcador de contenido 2"/>
          <p:cNvSpPr>
            <a:spLocks noGrp="1"/>
          </p:cNvSpPr>
          <p:nvPr>
            <p:ph idx="1"/>
          </p:nvPr>
        </p:nvSpPr>
        <p:spPr>
          <a:xfrm>
            <a:off x="646111" y="1853248"/>
            <a:ext cx="8946541" cy="4195481"/>
          </a:xfrm>
        </p:spPr>
        <p:txBody>
          <a:bodyPr>
            <a:normAutofit/>
          </a:bodyPr>
          <a:lstStyle/>
          <a:p>
            <a:pPr marL="457200" indent="-457200">
              <a:buFont typeface="+mj-lt"/>
              <a:buAutoNum type="arabicPeriod"/>
            </a:pPr>
            <a:r>
              <a:rPr lang="es-419" sz="3200"/>
              <a:t>Introducción </a:t>
            </a:r>
          </a:p>
          <a:p>
            <a:pPr marL="457200" indent="-457200">
              <a:buFont typeface="+mj-lt"/>
              <a:buAutoNum type="arabicPeriod"/>
            </a:pPr>
            <a:r>
              <a:rPr lang="es-419" sz="3200"/>
              <a:t>Mapeo propuesto</a:t>
            </a:r>
          </a:p>
          <a:p>
            <a:pPr marL="457200" indent="-457200">
              <a:buFont typeface="+mj-lt"/>
              <a:buAutoNum type="arabicPeriod"/>
            </a:pPr>
            <a:r>
              <a:rPr lang="es-419" sz="3200" b="1" u="sng"/>
              <a:t>Resultados de rendimiento</a:t>
            </a:r>
          </a:p>
          <a:p>
            <a:pPr marL="457200" indent="-457200">
              <a:buFont typeface="+mj-lt"/>
              <a:buAutoNum type="arabicPeriod"/>
            </a:pPr>
            <a:r>
              <a:rPr lang="es-419" sz="3200"/>
              <a:t>Discusión y conclusión</a:t>
            </a:r>
          </a:p>
          <a:p>
            <a:pPr marL="457200" indent="-457200">
              <a:buFont typeface="+mj-lt"/>
              <a:buAutoNum type="arabicPeriod"/>
            </a:pPr>
            <a:endParaRPr lang="es-419"/>
          </a:p>
          <a:p>
            <a:pPr marL="0" indent="0">
              <a:buNone/>
            </a:pPr>
            <a:r>
              <a:rPr lang="es-419"/>
              <a:t> </a:t>
            </a:r>
          </a:p>
          <a:p>
            <a:pPr marL="457200" indent="-457200">
              <a:buFont typeface="+mj-lt"/>
              <a:buAutoNum type="arabicPeriod"/>
            </a:pPr>
            <a:endParaRPr lang="es-419"/>
          </a:p>
          <a:p>
            <a:pPr marL="457200" indent="-457200">
              <a:buFont typeface="+mj-lt"/>
              <a:buAutoNum type="arabicPeriod"/>
            </a:pPr>
            <a:endParaRPr lang="en-US"/>
          </a:p>
        </p:txBody>
      </p:sp>
    </p:spTree>
    <p:extLst>
      <p:ext uri="{BB962C8B-B14F-4D97-AF65-F5344CB8AC3E}">
        <p14:creationId xmlns:p14="http://schemas.microsoft.com/office/powerpoint/2010/main" val="200945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err="1"/>
              <a:t>GPUs</a:t>
            </a:r>
            <a:r>
              <a:rPr lang="es-419"/>
              <a:t> utilizadas:</a:t>
            </a:r>
            <a:endParaRPr lang="en-US"/>
          </a:p>
        </p:txBody>
      </p:sp>
      <p:pic>
        <p:nvPicPr>
          <p:cNvPr id="2050" name="Picture 2" descr="Resultado de imagen para titan x gp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532" y="3744950"/>
            <a:ext cx="2359973" cy="17424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Resultado de imagen para GTX 1050 Ti Pasc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16025" y="2803049"/>
            <a:ext cx="2681045" cy="12548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Resultado de imagen para NVIDIA Tesla K40c"/>
          <p:cNvPicPr>
            <a:picLocks noChangeAspect="1" noChangeArrowheads="1"/>
          </p:cNvPicPr>
          <p:nvPr/>
        </p:nvPicPr>
        <p:blipFill rotWithShape="1">
          <a:blip r:embed="rId4">
            <a:extLst>
              <a:ext uri="{28A0092B-C50C-407E-A947-70E740481C1C}">
                <a14:useLocalDpi xmlns:a14="http://schemas.microsoft.com/office/drawing/2010/main" val="0"/>
              </a:ext>
            </a:extLst>
          </a:blip>
          <a:srcRect t="4445"/>
          <a:stretch/>
        </p:blipFill>
        <p:spPr bwMode="auto">
          <a:xfrm>
            <a:off x="317379" y="5181497"/>
            <a:ext cx="2482971" cy="15080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rotWithShape="1">
          <a:blip r:embed="rId5"/>
          <a:srcRect l="9176" r="15529"/>
          <a:stretch/>
        </p:blipFill>
        <p:spPr>
          <a:xfrm>
            <a:off x="7637286" y="970569"/>
            <a:ext cx="3048000" cy="2133600"/>
          </a:xfrm>
          <a:prstGeom prst="rect">
            <a:avLst/>
          </a:prstGeom>
          <a:ln>
            <a:noFill/>
          </a:ln>
          <a:effectLst>
            <a:softEdge rad="112500"/>
          </a:effectLst>
        </p:spPr>
      </p:pic>
      <p:sp>
        <p:nvSpPr>
          <p:cNvPr id="5" name="CuadroTexto 4"/>
          <p:cNvSpPr txBox="1"/>
          <p:nvPr/>
        </p:nvSpPr>
        <p:spPr>
          <a:xfrm>
            <a:off x="2456052" y="3276600"/>
            <a:ext cx="1703497" cy="400110"/>
          </a:xfrm>
          <a:prstGeom prst="rect">
            <a:avLst/>
          </a:prstGeom>
          <a:noFill/>
        </p:spPr>
        <p:txBody>
          <a:bodyPr wrap="square" rtlCol="0">
            <a:spAutoFit/>
          </a:bodyPr>
          <a:lstStyle/>
          <a:p>
            <a:r>
              <a:rPr lang="es-419" sz="2000">
                <a:solidFill>
                  <a:schemeClr val="tx1"/>
                </a:solidFill>
              </a:rPr>
              <a:t> Agosto 2016</a:t>
            </a:r>
            <a:endParaRPr lang="en-US" sz="2000">
              <a:solidFill>
                <a:schemeClr val="tx1"/>
              </a:solidFill>
            </a:endParaRPr>
          </a:p>
        </p:txBody>
      </p:sp>
      <p:sp>
        <p:nvSpPr>
          <p:cNvPr id="6" name="Rectángulo 5"/>
          <p:cNvSpPr/>
          <p:nvPr/>
        </p:nvSpPr>
        <p:spPr>
          <a:xfrm>
            <a:off x="5509668" y="2395928"/>
            <a:ext cx="1736373" cy="400110"/>
          </a:xfrm>
          <a:prstGeom prst="rect">
            <a:avLst/>
          </a:prstGeom>
        </p:spPr>
        <p:txBody>
          <a:bodyPr wrap="none">
            <a:spAutoFit/>
          </a:bodyPr>
          <a:lstStyle/>
          <a:p>
            <a:r>
              <a:rPr lang="es-CL" sz="2000">
                <a:solidFill>
                  <a:schemeClr val="tx1"/>
                </a:solidFill>
              </a:rPr>
              <a:t>Octubre</a:t>
            </a:r>
            <a:r>
              <a:rPr lang="en-US" sz="2000">
                <a:solidFill>
                  <a:schemeClr val="tx1"/>
                </a:solidFill>
              </a:rPr>
              <a:t> 2016</a:t>
            </a:r>
          </a:p>
        </p:txBody>
      </p:sp>
      <p:sp>
        <p:nvSpPr>
          <p:cNvPr id="7" name="CuadroTexto 6"/>
          <p:cNvSpPr txBox="1"/>
          <p:nvPr/>
        </p:nvSpPr>
        <p:spPr>
          <a:xfrm>
            <a:off x="8605631" y="570459"/>
            <a:ext cx="1562100" cy="400110"/>
          </a:xfrm>
          <a:prstGeom prst="rect">
            <a:avLst/>
          </a:prstGeom>
          <a:noFill/>
        </p:spPr>
        <p:txBody>
          <a:bodyPr wrap="square" rtlCol="0">
            <a:spAutoFit/>
          </a:bodyPr>
          <a:lstStyle/>
          <a:p>
            <a:r>
              <a:rPr lang="es-419" sz="2000">
                <a:solidFill>
                  <a:schemeClr val="tx1"/>
                </a:solidFill>
              </a:rPr>
              <a:t>Mayo 2017</a:t>
            </a:r>
            <a:endParaRPr lang="en-US" sz="2000">
              <a:solidFill>
                <a:schemeClr val="tx1"/>
              </a:solidFill>
            </a:endParaRPr>
          </a:p>
        </p:txBody>
      </p:sp>
      <p:sp>
        <p:nvSpPr>
          <p:cNvPr id="8" name="CuadroTexto 7"/>
          <p:cNvSpPr txBox="1"/>
          <p:nvPr/>
        </p:nvSpPr>
        <p:spPr>
          <a:xfrm>
            <a:off x="317379" y="4793205"/>
            <a:ext cx="2223959" cy="400110"/>
          </a:xfrm>
          <a:prstGeom prst="rect">
            <a:avLst/>
          </a:prstGeom>
          <a:noFill/>
        </p:spPr>
        <p:txBody>
          <a:bodyPr wrap="square" rtlCol="0">
            <a:spAutoFit/>
          </a:bodyPr>
          <a:lstStyle/>
          <a:p>
            <a:r>
              <a:rPr lang="en-US" sz="2000" err="1">
                <a:solidFill>
                  <a:schemeClr val="tx1"/>
                </a:solidFill>
              </a:rPr>
              <a:t>Noviembre</a:t>
            </a:r>
            <a:r>
              <a:rPr lang="en-US" sz="2000">
                <a:solidFill>
                  <a:schemeClr val="tx1"/>
                </a:solidFill>
              </a:rPr>
              <a:t>  2013</a:t>
            </a:r>
          </a:p>
        </p:txBody>
      </p:sp>
      <p:sp>
        <p:nvSpPr>
          <p:cNvPr id="11" name="Flecha derecha 10"/>
          <p:cNvSpPr/>
          <p:nvPr/>
        </p:nvSpPr>
        <p:spPr>
          <a:xfrm rot="20096600">
            <a:off x="4973158" y="4119263"/>
            <a:ext cx="5843380" cy="177692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0494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a:t>Métrica utilizada</a:t>
            </a:r>
            <a:endParaRPr lang="en-US"/>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r>
                  <a:rPr lang="es-419"/>
                  <a:t>Tiempo Fuerza Bruta VS Tiempo método DP</a:t>
                </a:r>
              </a:p>
              <a:p>
                <a:r>
                  <a:rPr lang="es-419"/>
                  <a:t>Promedios de tiempo con error estándar del orden de 1% </a:t>
                </a:r>
              </a:p>
              <a:p>
                <a:r>
                  <a:rPr lang="es-419"/>
                  <a:t>Aceleración o </a:t>
                </a:r>
                <a:r>
                  <a:rPr lang="es-419" err="1"/>
                  <a:t>Speedup</a:t>
                </a:r>
                <a:r>
                  <a:rPr lang="es-419"/>
                  <a:t>:</a:t>
                </a:r>
              </a:p>
              <a:p>
                <a:pPr marL="0" indent="0">
                  <a:buNone/>
                </a:pPr>
                <a:endParaRPr lang="en-US" sz="400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ea typeface="Cambria Math" panose="02040503050406030204" pitchFamily="18" charset="0"/>
                            </a:rPr>
                          </m:ctrlPr>
                        </m:sSubPr>
                        <m:e>
                          <m:r>
                            <a:rPr lang="es-419" sz="4000" b="0" i="1" smtClean="0">
                              <a:latin typeface="Cambria Math" panose="02040503050406030204" pitchFamily="18" charset="0"/>
                              <a:ea typeface="Cambria Math" panose="02040503050406030204" pitchFamily="18" charset="0"/>
                            </a:rPr>
                            <m:t>𝑆</m:t>
                          </m:r>
                        </m:e>
                        <m:sub>
                          <m:r>
                            <a:rPr lang="es-419" sz="4000" b="0" i="1" smtClean="0">
                              <a:latin typeface="Cambria Math" panose="02040503050406030204" pitchFamily="18" charset="0"/>
                              <a:ea typeface="Cambria Math" panose="02040503050406030204" pitchFamily="18" charset="0"/>
                            </a:rPr>
                            <m:t>𝑃𝐷</m:t>
                          </m:r>
                        </m:sub>
                      </m:sSub>
                      <m:r>
                        <a:rPr lang="en-US" sz="4000" i="1" smtClean="0">
                          <a:latin typeface="Cambria Math" panose="02040503050406030204" pitchFamily="18" charset="0"/>
                          <a:ea typeface="Cambria Math" panose="02040503050406030204" pitchFamily="18" charset="0"/>
                        </a:rPr>
                        <m:t>=</m:t>
                      </m:r>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s-419" sz="4000" b="0" i="1" smtClean="0">
                                  <a:latin typeface="Cambria Math" panose="02040503050406030204" pitchFamily="18" charset="0"/>
                                </a:rPr>
                                <m:t>𝑇</m:t>
                              </m:r>
                            </m:e>
                            <m:sub>
                              <m:r>
                                <a:rPr lang="es-419" sz="4000" b="0" i="1" smtClean="0">
                                  <a:latin typeface="Cambria Math" panose="02040503050406030204" pitchFamily="18" charset="0"/>
                                </a:rPr>
                                <m:t>𝐹𝐵</m:t>
                              </m:r>
                            </m:sub>
                          </m:sSub>
                        </m:num>
                        <m:den>
                          <m:sSub>
                            <m:sSubPr>
                              <m:ctrlPr>
                                <a:rPr lang="en-US" sz="4000" i="1" smtClean="0">
                                  <a:latin typeface="Cambria Math" panose="02040503050406030204" pitchFamily="18" charset="0"/>
                                </a:rPr>
                              </m:ctrlPr>
                            </m:sSubPr>
                            <m:e>
                              <m:r>
                                <a:rPr lang="es-419" sz="4000" b="0" i="1" smtClean="0">
                                  <a:latin typeface="Cambria Math" panose="02040503050406030204" pitchFamily="18" charset="0"/>
                                </a:rPr>
                                <m:t>𝑇</m:t>
                              </m:r>
                            </m:e>
                            <m:sub>
                              <m:r>
                                <a:rPr lang="es-419" sz="4000" b="0" i="1" smtClean="0">
                                  <a:latin typeface="Cambria Math" panose="02040503050406030204" pitchFamily="18" charset="0"/>
                                </a:rPr>
                                <m:t>𝐷𝑃</m:t>
                              </m:r>
                            </m:sub>
                          </m:sSub>
                        </m:den>
                      </m:f>
                    </m:oMath>
                  </m:oMathPara>
                </a14:m>
                <a:endParaRPr lang="en-US" sz="4000"/>
              </a:p>
              <a:p>
                <a:pPr marL="0" indent="0">
                  <a:buNone/>
                </a:pPr>
                <a:endParaRPr lang="en-US"/>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3"/>
                <a:stretch>
                  <a:fillRect l="-409" t="-872"/>
                </a:stretch>
              </a:blipFill>
            </p:spPr>
            <p:txBody>
              <a:bodyPr/>
              <a:lstStyle/>
              <a:p>
                <a:r>
                  <a:rPr lang="en-US">
                    <a:noFill/>
                  </a:rPr>
                  <a:t> </a:t>
                </a:r>
              </a:p>
            </p:txBody>
          </p:sp>
        </mc:Fallback>
      </mc:AlternateContent>
    </p:spTree>
    <p:extLst>
      <p:ext uri="{BB962C8B-B14F-4D97-AF65-F5344CB8AC3E}">
        <p14:creationId xmlns:p14="http://schemas.microsoft.com/office/powerpoint/2010/main" val="29976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2718"/>
            <a:ext cx="12192000" cy="5792539"/>
          </a:xfrm>
        </p:spPr>
      </p:pic>
    </p:spTree>
    <p:extLst>
      <p:ext uri="{BB962C8B-B14F-4D97-AF65-F5344CB8AC3E}">
        <p14:creationId xmlns:p14="http://schemas.microsoft.com/office/powerpoint/2010/main" val="163323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221504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0" y="-1"/>
            <a:ext cx="12192000" cy="6913465"/>
          </a:xfrm>
          <a:prstGeom prst="rect">
            <a:avLst/>
          </a:prstGeom>
        </p:spPr>
      </p:pic>
    </p:spTree>
    <p:extLst>
      <p:ext uri="{BB962C8B-B14F-4D97-AF65-F5344CB8AC3E}">
        <p14:creationId xmlns:p14="http://schemas.microsoft.com/office/powerpoint/2010/main" val="357250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44"/>
            <a:ext cx="12192000" cy="6863844"/>
          </a:xfrm>
        </p:spPr>
      </p:pic>
    </p:spTree>
    <p:extLst>
      <p:ext uri="{BB962C8B-B14F-4D97-AF65-F5344CB8AC3E}">
        <p14:creationId xmlns:p14="http://schemas.microsoft.com/office/powerpoint/2010/main" val="27688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50331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Tabla de contenidos</a:t>
            </a:r>
            <a:endParaRPr lang="en-US"/>
          </a:p>
        </p:txBody>
      </p:sp>
      <p:sp>
        <p:nvSpPr>
          <p:cNvPr id="3" name="Marcador de contenido 2"/>
          <p:cNvSpPr>
            <a:spLocks noGrp="1"/>
          </p:cNvSpPr>
          <p:nvPr>
            <p:ph idx="1"/>
          </p:nvPr>
        </p:nvSpPr>
        <p:spPr>
          <a:xfrm>
            <a:off x="646111" y="1853248"/>
            <a:ext cx="8946541" cy="4195481"/>
          </a:xfrm>
        </p:spPr>
        <p:txBody>
          <a:bodyPr>
            <a:normAutofit/>
          </a:bodyPr>
          <a:lstStyle/>
          <a:p>
            <a:pPr marL="457200" indent="-457200">
              <a:buFont typeface="+mj-lt"/>
              <a:buAutoNum type="arabicPeriod"/>
            </a:pPr>
            <a:r>
              <a:rPr lang="es-419" sz="3200"/>
              <a:t>Introducción </a:t>
            </a:r>
          </a:p>
          <a:p>
            <a:pPr marL="457200" indent="-457200">
              <a:buFont typeface="+mj-lt"/>
              <a:buAutoNum type="arabicPeriod"/>
            </a:pPr>
            <a:r>
              <a:rPr lang="es-419" sz="3200"/>
              <a:t>Mapeo propuesto</a:t>
            </a:r>
          </a:p>
          <a:p>
            <a:pPr marL="457200" indent="-457200">
              <a:buFont typeface="+mj-lt"/>
              <a:buAutoNum type="arabicPeriod"/>
            </a:pPr>
            <a:r>
              <a:rPr lang="es-419" sz="3200"/>
              <a:t>Resultados de rendimiento</a:t>
            </a:r>
          </a:p>
          <a:p>
            <a:pPr marL="457200" indent="-457200">
              <a:buFont typeface="+mj-lt"/>
              <a:buAutoNum type="arabicPeriod"/>
            </a:pPr>
            <a:r>
              <a:rPr lang="es-419" sz="3200" b="1" u="sng"/>
              <a:t>Discusión y conclusión</a:t>
            </a:r>
          </a:p>
          <a:p>
            <a:pPr marL="457200" indent="-457200">
              <a:buFont typeface="+mj-lt"/>
              <a:buAutoNum type="arabicPeriod"/>
            </a:pPr>
            <a:endParaRPr lang="es-419"/>
          </a:p>
          <a:p>
            <a:pPr marL="0" indent="0">
              <a:buNone/>
            </a:pPr>
            <a:r>
              <a:rPr lang="es-419"/>
              <a:t> </a:t>
            </a:r>
          </a:p>
          <a:p>
            <a:pPr marL="457200" indent="-457200">
              <a:buFont typeface="+mj-lt"/>
              <a:buAutoNum type="arabicPeriod"/>
            </a:pPr>
            <a:endParaRPr lang="es-419"/>
          </a:p>
          <a:p>
            <a:pPr marL="457200" indent="-457200">
              <a:buFont typeface="+mj-lt"/>
              <a:buAutoNum type="arabicPeriod"/>
            </a:pPr>
            <a:endParaRPr lang="en-US"/>
          </a:p>
        </p:txBody>
      </p:sp>
    </p:spTree>
    <p:extLst>
      <p:ext uri="{BB962C8B-B14F-4D97-AF65-F5344CB8AC3E}">
        <p14:creationId xmlns:p14="http://schemas.microsoft.com/office/powerpoint/2010/main" val="1470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9" name="Google Shape;109;p16"/>
          <p:cNvPicPr preferRelativeResize="0"/>
          <p:nvPr/>
        </p:nvPicPr>
        <p:blipFill rotWithShape="1">
          <a:blip r:embed="rId3">
            <a:alphaModFix/>
          </a:blip>
          <a:srcRect l="12737" t="25825" r="9624"/>
          <a:stretch/>
        </p:blipFill>
        <p:spPr>
          <a:xfrm>
            <a:off x="869430" y="1663910"/>
            <a:ext cx="10358203" cy="4841822"/>
          </a:xfrm>
          <a:prstGeom prst="rect">
            <a:avLst/>
          </a:prstGeom>
          <a:ln>
            <a:noFill/>
          </a:ln>
          <a:effectLst>
            <a:softEdge rad="112500"/>
          </a:effectLst>
        </p:spPr>
      </p:pic>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lgn="ctr">
              <a:lnSpc>
                <a:spcPct val="90000"/>
              </a:lnSpc>
              <a:spcBef>
                <a:spcPts val="0"/>
              </a:spcBef>
              <a:buClr>
                <a:schemeClr val="lt1"/>
              </a:buClr>
              <a:buSzPts val="4400"/>
            </a:pPr>
            <a:r>
              <a:rPr lang="es-419" sz="4400"/>
              <a:t>Programación en GPU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0688" y="457200"/>
            <a:ext cx="9404723" cy="1396048"/>
          </a:xfrm>
        </p:spPr>
        <p:txBody>
          <a:bodyPr/>
          <a:lstStyle/>
          <a:p>
            <a:r>
              <a:rPr lang="es-419"/>
              <a:t>No existen mejoras en rendimiento</a:t>
            </a:r>
            <a:endParaRPr lang="en-US"/>
          </a:p>
        </p:txBody>
      </p:sp>
      <p:sp>
        <p:nvSpPr>
          <p:cNvPr id="3" name="Marcador de contenido 2"/>
          <p:cNvSpPr>
            <a:spLocks noGrp="1"/>
          </p:cNvSpPr>
          <p:nvPr>
            <p:ph idx="1"/>
          </p:nvPr>
        </p:nvSpPr>
        <p:spPr/>
        <p:txBody>
          <a:bodyPr/>
          <a:lstStyle/>
          <a:p>
            <a:r>
              <a:rPr lang="es-419" sz="2800" err="1"/>
              <a:t>Dynamic</a:t>
            </a:r>
            <a:r>
              <a:rPr lang="es-419" sz="2800"/>
              <a:t> </a:t>
            </a:r>
            <a:r>
              <a:rPr lang="es-419" sz="2800" err="1"/>
              <a:t>Parallelism</a:t>
            </a:r>
            <a:r>
              <a:rPr lang="es-419" sz="2800"/>
              <a:t> no mostró mejora con respecto al método “Fuerza Bruta” .</a:t>
            </a:r>
          </a:p>
          <a:p>
            <a:r>
              <a:rPr lang="es-419" sz="2800"/>
              <a:t>El comportamiento fue similar en 3/4 </a:t>
            </a:r>
            <a:r>
              <a:rPr lang="es-419" sz="2800" err="1"/>
              <a:t>GPUs</a:t>
            </a:r>
            <a:r>
              <a:rPr lang="es-419" sz="2800"/>
              <a:t>.</a:t>
            </a:r>
          </a:p>
          <a:p>
            <a:r>
              <a:rPr lang="es-419" sz="2800"/>
              <a:t>Los resultados para la GPU Tesla V100 fueron beneficiosos, pero esconden un problema de rendimiento.</a:t>
            </a:r>
          </a:p>
          <a:p>
            <a:endParaRPr lang="es-419" sz="2800"/>
          </a:p>
          <a:p>
            <a:pPr marL="0" indent="0">
              <a:buNone/>
            </a:pPr>
            <a:endParaRPr lang="es-419"/>
          </a:p>
          <a:p>
            <a:endParaRPr lang="en-US"/>
          </a:p>
        </p:txBody>
      </p:sp>
    </p:spTree>
    <p:extLst>
      <p:ext uri="{BB962C8B-B14F-4D97-AF65-F5344CB8AC3E}">
        <p14:creationId xmlns:p14="http://schemas.microsoft.com/office/powerpoint/2010/main" val="263221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 Conclusión</a:t>
            </a:r>
            <a:endParaRPr lang="en-US"/>
          </a:p>
        </p:txBody>
      </p:sp>
      <p:sp>
        <p:nvSpPr>
          <p:cNvPr id="3" name="Marcador de contenido 2"/>
          <p:cNvSpPr>
            <a:spLocks noGrp="1"/>
          </p:cNvSpPr>
          <p:nvPr>
            <p:ph idx="1"/>
          </p:nvPr>
        </p:nvSpPr>
        <p:spPr/>
        <p:txBody>
          <a:bodyPr/>
          <a:lstStyle/>
          <a:p>
            <a:pPr marL="0" lvl="0" indent="0" algn="ctr">
              <a:buClr>
                <a:prstClr val="black"/>
              </a:buClr>
              <a:buSzPts val="1100"/>
              <a:buNone/>
            </a:pPr>
            <a:r>
              <a:rPr lang="es-CL" sz="2800">
                <a:solidFill>
                  <a:srgbClr val="FFFFFF"/>
                </a:solidFill>
              </a:rPr>
              <a:t>¿Puede </a:t>
            </a:r>
            <a:r>
              <a:rPr lang="es-CL" sz="2800" err="1">
                <a:solidFill>
                  <a:srgbClr val="FFFFFF"/>
                </a:solidFill>
              </a:rPr>
              <a:t>Dynamic</a:t>
            </a:r>
            <a:r>
              <a:rPr lang="es-CL" sz="2800">
                <a:solidFill>
                  <a:srgbClr val="FFFFFF"/>
                </a:solidFill>
              </a:rPr>
              <a:t> </a:t>
            </a:r>
            <a:r>
              <a:rPr lang="es-CL" sz="2800" err="1">
                <a:solidFill>
                  <a:srgbClr val="FFFFFF"/>
                </a:solidFill>
              </a:rPr>
              <a:t>Parallelism</a:t>
            </a:r>
            <a:r>
              <a:rPr lang="es-CL" sz="2800">
                <a:solidFill>
                  <a:srgbClr val="FFFFFF"/>
                </a:solidFill>
              </a:rPr>
              <a:t> reducir la cantidad de </a:t>
            </a:r>
            <a:r>
              <a:rPr lang="es-CL" sz="2800" err="1">
                <a:solidFill>
                  <a:srgbClr val="FFFFFF"/>
                </a:solidFill>
              </a:rPr>
              <a:t>threads</a:t>
            </a:r>
            <a:r>
              <a:rPr lang="es-CL" sz="2800">
                <a:solidFill>
                  <a:srgbClr val="FFFFFF"/>
                </a:solidFill>
              </a:rPr>
              <a:t> para dominios de tetraedro y entregar una mejora en rendimiento?</a:t>
            </a:r>
          </a:p>
          <a:p>
            <a:pPr marL="0" lvl="0" indent="0" algn="ctr">
              <a:buClr>
                <a:prstClr val="black"/>
              </a:buClr>
              <a:buSzPts val="1100"/>
              <a:buNone/>
            </a:pPr>
            <a:endParaRPr lang="es-CL" sz="2800">
              <a:solidFill>
                <a:srgbClr val="FFFFFF"/>
              </a:solidFill>
            </a:endParaRPr>
          </a:p>
          <a:p>
            <a:pPr marL="0" lvl="0" indent="0" algn="ctr">
              <a:buClr>
                <a:prstClr val="black"/>
              </a:buClr>
              <a:buSzPts val="1100"/>
              <a:buNone/>
            </a:pPr>
            <a:r>
              <a:rPr lang="es-CL" sz="2800">
                <a:solidFill>
                  <a:srgbClr val="FFFFFF"/>
                </a:solidFill>
              </a:rPr>
              <a:t>En general, </a:t>
            </a:r>
            <a:r>
              <a:rPr lang="es-CL" sz="2800" b="1">
                <a:solidFill>
                  <a:srgbClr val="FFFFFF"/>
                </a:solidFill>
              </a:rPr>
              <a:t>si</a:t>
            </a:r>
            <a:r>
              <a:rPr lang="es-CL" sz="2800">
                <a:solidFill>
                  <a:srgbClr val="FFFFFF"/>
                </a:solidFill>
              </a:rPr>
              <a:t> fue posible reducir la cantidad de </a:t>
            </a:r>
            <a:r>
              <a:rPr lang="es-CL" sz="2800" err="1">
                <a:solidFill>
                  <a:srgbClr val="FFFFFF"/>
                </a:solidFill>
              </a:rPr>
              <a:t>threads</a:t>
            </a:r>
            <a:r>
              <a:rPr lang="es-CL" sz="2800" b="1">
                <a:solidFill>
                  <a:srgbClr val="FFFFFF"/>
                </a:solidFill>
              </a:rPr>
              <a:t>, </a:t>
            </a:r>
            <a:r>
              <a:rPr lang="es-CL" sz="2800">
                <a:solidFill>
                  <a:srgbClr val="FFFFFF"/>
                </a:solidFill>
              </a:rPr>
              <a:t>pero </a:t>
            </a:r>
            <a:r>
              <a:rPr lang="es-CL" sz="2800" b="1">
                <a:solidFill>
                  <a:srgbClr val="FFFFFF"/>
                </a:solidFill>
              </a:rPr>
              <a:t>“no” </a:t>
            </a:r>
            <a:r>
              <a:rPr lang="es-CL" sz="2800">
                <a:solidFill>
                  <a:srgbClr val="FFFFFF"/>
                </a:solidFill>
              </a:rPr>
              <a:t>fue posible mejorar el rendimiento</a:t>
            </a:r>
            <a:r>
              <a:rPr lang="es-CL" sz="2800" b="1">
                <a:solidFill>
                  <a:srgbClr val="FFFFFF"/>
                </a:solidFill>
              </a:rPr>
              <a:t>.</a:t>
            </a:r>
          </a:p>
          <a:p>
            <a:pPr marL="0" indent="0" algn="ctr">
              <a:buNone/>
            </a:pPr>
            <a:endParaRPr lang="en-US"/>
          </a:p>
        </p:txBody>
      </p:sp>
    </p:spTree>
    <p:extLst>
      <p:ext uri="{BB962C8B-B14F-4D97-AF65-F5344CB8AC3E}">
        <p14:creationId xmlns:p14="http://schemas.microsoft.com/office/powerpoint/2010/main" val="2825713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a:t>Otras conclusiones y trabajos futuros</a:t>
            </a:r>
            <a:endParaRPr lang="en-US"/>
          </a:p>
        </p:txBody>
      </p:sp>
      <p:sp>
        <p:nvSpPr>
          <p:cNvPr id="3" name="Marcador de contenido 2"/>
          <p:cNvSpPr>
            <a:spLocks noGrp="1"/>
          </p:cNvSpPr>
          <p:nvPr>
            <p:ph idx="1"/>
          </p:nvPr>
        </p:nvSpPr>
        <p:spPr/>
        <p:txBody>
          <a:bodyPr/>
          <a:lstStyle/>
          <a:p>
            <a:r>
              <a:rPr lang="es-419"/>
              <a:t>Paralelismo dinámico facilita la programación para dominios irregulares.</a:t>
            </a:r>
          </a:p>
          <a:p>
            <a:r>
              <a:rPr lang="es-419"/>
              <a:t>Paralelismo dinámico tiene un mejor rendimiento  cuando el problema requiere </a:t>
            </a:r>
            <a:r>
              <a:rPr lang="es-419" err="1"/>
              <a:t>kernels</a:t>
            </a:r>
            <a:r>
              <a:rPr lang="es-419"/>
              <a:t> pequeños.</a:t>
            </a:r>
          </a:p>
          <a:p>
            <a:endParaRPr lang="es-419"/>
          </a:p>
          <a:p>
            <a:endParaRPr lang="es-419"/>
          </a:p>
          <a:p>
            <a:r>
              <a:rPr lang="es-419"/>
              <a:t>El problema de los tiempos aumentados  en la TESLA V100  se debe investigar mas a fondo.</a:t>
            </a:r>
          </a:p>
          <a:p>
            <a:r>
              <a:rPr lang="es-419"/>
              <a:t>La tecnología de </a:t>
            </a:r>
            <a:r>
              <a:rPr lang="es-419" err="1"/>
              <a:t>GPUs</a:t>
            </a:r>
            <a:r>
              <a:rPr lang="es-419"/>
              <a:t> evoluciona rápidamente. Por lo mismo, futuras </a:t>
            </a:r>
            <a:r>
              <a:rPr lang="es-419" err="1"/>
              <a:t>GPUs</a:t>
            </a:r>
            <a:r>
              <a:rPr lang="es-419"/>
              <a:t> podrían mostrar  resultados positivos para la técnica propuesta.</a:t>
            </a:r>
          </a:p>
        </p:txBody>
      </p:sp>
    </p:spTree>
    <p:extLst>
      <p:ext uri="{BB962C8B-B14F-4D97-AF65-F5344CB8AC3E}">
        <p14:creationId xmlns:p14="http://schemas.microsoft.com/office/powerpoint/2010/main" val="4029500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9057" y="2724864"/>
            <a:ext cx="9404723" cy="1400530"/>
          </a:xfrm>
        </p:spPr>
        <p:txBody>
          <a:bodyPr/>
          <a:lstStyle/>
          <a:p>
            <a:pPr algn="ctr"/>
            <a:r>
              <a:rPr lang="es-419"/>
              <a:t>¡Gracias!</a:t>
            </a:r>
            <a:endParaRPr lang="en-US"/>
          </a:p>
        </p:txBody>
      </p:sp>
    </p:spTree>
    <p:extLst>
      <p:ext uri="{BB962C8B-B14F-4D97-AF65-F5344CB8AC3E}">
        <p14:creationId xmlns:p14="http://schemas.microsoft.com/office/powerpoint/2010/main" val="236956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9" y="0"/>
            <a:ext cx="11749455" cy="6858000"/>
          </a:xfrm>
          <a:prstGeom prst="rect">
            <a:avLst/>
          </a:prstGeom>
        </p:spPr>
      </p:pic>
    </p:spTree>
    <p:extLst>
      <p:ext uri="{BB962C8B-B14F-4D97-AF65-F5344CB8AC3E}">
        <p14:creationId xmlns:p14="http://schemas.microsoft.com/office/powerpoint/2010/main" val="3235748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11753849" cy="6858000"/>
          </a:xfrm>
          <a:prstGeom prst="rect">
            <a:avLst/>
          </a:prstGeom>
        </p:spPr>
      </p:pic>
    </p:spTree>
    <p:extLst>
      <p:ext uri="{BB962C8B-B14F-4D97-AF65-F5344CB8AC3E}">
        <p14:creationId xmlns:p14="http://schemas.microsoft.com/office/powerpoint/2010/main" val="3326926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rotWithShape="1">
          <a:blip r:embed="rId2"/>
          <a:srcRect l="15666" t="11914" r="28002" b="1758"/>
          <a:stretch/>
        </p:blipFill>
        <p:spPr>
          <a:xfrm>
            <a:off x="1683728" y="314326"/>
            <a:ext cx="7329488" cy="6315074"/>
          </a:xfrm>
          <a:prstGeom prst="rect">
            <a:avLst/>
          </a:prstGeom>
        </p:spPr>
      </p:pic>
    </p:spTree>
    <p:extLst>
      <p:ext uri="{BB962C8B-B14F-4D97-AF65-F5344CB8AC3E}">
        <p14:creationId xmlns:p14="http://schemas.microsoft.com/office/powerpoint/2010/main" val="14216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4754" y="452718"/>
            <a:ext cx="10283253" cy="1292955"/>
          </a:xfrm>
        </p:spPr>
        <p:txBody>
          <a:bodyPr/>
          <a:lstStyle/>
          <a:p>
            <a:pPr algn="ctr"/>
            <a:r>
              <a:rPr lang="es-419"/>
              <a:t>CUDA: </a:t>
            </a:r>
            <a:r>
              <a:rPr lang="es-419" err="1"/>
              <a:t>Computed</a:t>
            </a:r>
            <a:r>
              <a:rPr lang="es-419"/>
              <a:t> </a:t>
            </a:r>
            <a:r>
              <a:rPr lang="es-419" err="1"/>
              <a:t>Unified</a:t>
            </a:r>
            <a:r>
              <a:rPr lang="es-419"/>
              <a:t> </a:t>
            </a:r>
            <a:r>
              <a:rPr lang="es-419" err="1"/>
              <a:t>Device</a:t>
            </a:r>
            <a:r>
              <a:rPr lang="es-419"/>
              <a:t>  </a:t>
            </a:r>
            <a:r>
              <a:rPr lang="es-419" err="1"/>
              <a:t>Architecture</a:t>
            </a:r>
            <a:endParaRPr lang="en-US"/>
          </a:p>
        </p:txBody>
      </p:sp>
      <p:pic>
        <p:nvPicPr>
          <p:cNvPr id="4" name="Marcador de contenido 3"/>
          <p:cNvPicPr>
            <a:picLocks noGrp="1" noChangeAspect="1"/>
          </p:cNvPicPr>
          <p:nvPr>
            <p:ph idx="1"/>
          </p:nvPr>
        </p:nvPicPr>
        <p:blipFill>
          <a:blip r:embed="rId3"/>
          <a:stretch>
            <a:fillRect/>
          </a:stretch>
        </p:blipFill>
        <p:spPr>
          <a:xfrm>
            <a:off x="374754" y="3739730"/>
            <a:ext cx="1663908" cy="1283586"/>
          </a:xfrm>
          <a:prstGeom prst="rect">
            <a:avLst/>
          </a:prstGeom>
          <a:ln>
            <a:noFill/>
          </a:ln>
          <a:effectLst>
            <a:softEdge rad="112500"/>
          </a:effectLst>
        </p:spPr>
      </p:pic>
      <p:sp>
        <p:nvSpPr>
          <p:cNvPr id="6" name="Marcador de contenido 2"/>
          <p:cNvSpPr txBox="1">
            <a:spLocks/>
          </p:cNvSpPr>
          <p:nvPr/>
        </p:nvSpPr>
        <p:spPr>
          <a:xfrm>
            <a:off x="875201" y="174567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s-419"/>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284" y="2701972"/>
            <a:ext cx="9151085" cy="3359103"/>
          </a:xfrm>
          <a:prstGeom prst="rect">
            <a:avLst/>
          </a:prstGeom>
          <a:ln>
            <a:noFill/>
          </a:ln>
          <a:effectLst>
            <a:softEdge rad="112500"/>
          </a:effectLst>
        </p:spPr>
      </p:pic>
    </p:spTree>
    <p:extLst>
      <p:ext uri="{BB962C8B-B14F-4D97-AF65-F5344CB8AC3E}">
        <p14:creationId xmlns:p14="http://schemas.microsoft.com/office/powerpoint/2010/main" val="93190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37728"/>
            <a:ext cx="9404723" cy="1400530"/>
          </a:xfrm>
        </p:spPr>
        <p:txBody>
          <a:bodyPr/>
          <a:lstStyle/>
          <a:p>
            <a:pPr algn="ctr"/>
            <a:r>
              <a:rPr lang="es-419"/>
              <a:t>Programación en CUDA</a:t>
            </a:r>
            <a:endParaRPr lang="en-US"/>
          </a:p>
        </p:txBody>
      </p:sp>
      <p:sp>
        <p:nvSpPr>
          <p:cNvPr id="3" name="Marcador de contenido 2"/>
          <p:cNvSpPr>
            <a:spLocks noGrp="1"/>
          </p:cNvSpPr>
          <p:nvPr>
            <p:ph idx="1"/>
          </p:nvPr>
        </p:nvSpPr>
        <p:spPr>
          <a:xfrm>
            <a:off x="646111" y="2437865"/>
            <a:ext cx="10454104" cy="4195481"/>
          </a:xfrm>
        </p:spPr>
        <p:txBody>
          <a:bodyPr/>
          <a:lstStyle/>
          <a:p>
            <a:pPr marL="0" indent="0">
              <a:buNone/>
            </a:pPr>
            <a:r>
              <a:rPr lang="en-US" sz="2400" b="1"/>
              <a:t>__global__ void </a:t>
            </a:r>
            <a:r>
              <a:rPr lang="en-US" sz="2400" b="1" err="1"/>
              <a:t>saxpy</a:t>
            </a:r>
            <a:r>
              <a:rPr lang="en-US" sz="2400" b="1"/>
              <a:t>(</a:t>
            </a:r>
            <a:r>
              <a:rPr lang="en-US" sz="2400" b="1" err="1"/>
              <a:t>int</a:t>
            </a:r>
            <a:r>
              <a:rPr lang="en-US" sz="2400" b="1"/>
              <a:t> n, float a, float * restrict x, float * restrict y){</a:t>
            </a:r>
          </a:p>
          <a:p>
            <a:pPr marL="0" indent="0">
              <a:buNone/>
            </a:pPr>
            <a:r>
              <a:rPr lang="en-US" sz="2400" b="1"/>
              <a:t> 	 </a:t>
            </a:r>
            <a:r>
              <a:rPr lang="en-US" sz="2400" b="1" err="1"/>
              <a:t>int</a:t>
            </a:r>
            <a:r>
              <a:rPr lang="en-US" sz="2400" b="1"/>
              <a:t> </a:t>
            </a:r>
            <a:r>
              <a:rPr lang="en-US" sz="2400" b="1" err="1"/>
              <a:t>i</a:t>
            </a:r>
            <a:r>
              <a:rPr lang="en-US" sz="2400" b="1"/>
              <a:t> = </a:t>
            </a:r>
            <a:r>
              <a:rPr lang="en-US" sz="2400" b="1" err="1"/>
              <a:t>blockIdx.x</a:t>
            </a:r>
            <a:r>
              <a:rPr lang="en-US" sz="2400" b="1"/>
              <a:t>*</a:t>
            </a:r>
            <a:r>
              <a:rPr lang="en-US" sz="2400" b="1" err="1"/>
              <a:t>blockDim.x</a:t>
            </a:r>
            <a:r>
              <a:rPr lang="en-US" sz="2400" b="1"/>
              <a:t> + </a:t>
            </a:r>
            <a:r>
              <a:rPr lang="en-US" sz="2400" b="1" err="1"/>
              <a:t>threadIdx.x</a:t>
            </a:r>
            <a:r>
              <a:rPr lang="en-US" sz="2400" b="1"/>
              <a:t>;</a:t>
            </a:r>
          </a:p>
          <a:p>
            <a:pPr marL="0" indent="0">
              <a:buNone/>
            </a:pPr>
            <a:r>
              <a:rPr lang="en-US" sz="2400" b="1"/>
              <a:t>  	 if (</a:t>
            </a:r>
            <a:r>
              <a:rPr lang="en-US" sz="2400" b="1" err="1"/>
              <a:t>i</a:t>
            </a:r>
            <a:r>
              <a:rPr lang="en-US" sz="2400" b="1"/>
              <a:t> &lt; n) {</a:t>
            </a:r>
          </a:p>
          <a:p>
            <a:pPr marL="0" indent="0">
              <a:buNone/>
            </a:pPr>
            <a:r>
              <a:rPr lang="en-US" sz="2400" b="1"/>
              <a:t>		y[</a:t>
            </a:r>
            <a:r>
              <a:rPr lang="en-US" sz="2400" b="1" err="1"/>
              <a:t>i</a:t>
            </a:r>
            <a:r>
              <a:rPr lang="en-US" sz="2400" b="1"/>
              <a:t>] = a*x[</a:t>
            </a:r>
            <a:r>
              <a:rPr lang="en-US" sz="2400" b="1" err="1"/>
              <a:t>i</a:t>
            </a:r>
            <a:r>
              <a:rPr lang="en-US" sz="2400" b="1"/>
              <a:t>] + y[</a:t>
            </a:r>
            <a:r>
              <a:rPr lang="en-US" sz="2400" b="1" err="1"/>
              <a:t>i</a:t>
            </a:r>
            <a:r>
              <a:rPr lang="en-US" sz="2400" b="1"/>
              <a:t>];</a:t>
            </a:r>
          </a:p>
          <a:p>
            <a:pPr marL="0" indent="0">
              <a:buNone/>
            </a:pPr>
            <a:r>
              <a:rPr lang="es-419" sz="2400" b="1"/>
              <a:t>	 }  </a:t>
            </a:r>
            <a:endParaRPr lang="en-US" sz="2400" b="1"/>
          </a:p>
          <a:p>
            <a:pPr marL="0" indent="0">
              <a:buNone/>
            </a:pPr>
            <a:r>
              <a:rPr lang="en-US" sz="2400" b="1"/>
              <a:t>}</a:t>
            </a:r>
          </a:p>
          <a:p>
            <a:endParaRPr lang="en-US"/>
          </a:p>
        </p:txBody>
      </p:sp>
    </p:spTree>
    <p:extLst>
      <p:ext uri="{BB962C8B-B14F-4D97-AF65-F5344CB8AC3E}">
        <p14:creationId xmlns:p14="http://schemas.microsoft.com/office/powerpoint/2010/main" val="135764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3886764" y="1987330"/>
            <a:ext cx="2923415" cy="4326655"/>
          </a:xfrm>
          <a:prstGeom prst="rect">
            <a:avLst/>
          </a:prstGeom>
        </p:spPr>
      </p:pic>
      <p:sp>
        <p:nvSpPr>
          <p:cNvPr id="5" name="CuadroTexto 4"/>
          <p:cNvSpPr txBox="1"/>
          <p:nvPr/>
        </p:nvSpPr>
        <p:spPr>
          <a:xfrm>
            <a:off x="3851691" y="1351982"/>
            <a:ext cx="3449782" cy="584775"/>
          </a:xfrm>
          <a:prstGeom prst="rect">
            <a:avLst/>
          </a:prstGeom>
          <a:noFill/>
        </p:spPr>
        <p:txBody>
          <a:bodyPr wrap="square" rtlCol="0">
            <a:spAutoFit/>
          </a:bodyPr>
          <a:lstStyle/>
          <a:p>
            <a:r>
              <a:rPr lang="es-419" sz="3200">
                <a:solidFill>
                  <a:schemeClr val="tx1"/>
                </a:solidFill>
              </a:rPr>
              <a:t>Host		</a:t>
            </a:r>
            <a:r>
              <a:rPr lang="es-419" sz="3200" err="1">
                <a:solidFill>
                  <a:schemeClr val="tx1"/>
                </a:solidFill>
              </a:rPr>
              <a:t>Device</a:t>
            </a:r>
            <a:endParaRPr lang="en-US" sz="3200">
              <a:solidFill>
                <a:schemeClr val="tx1"/>
              </a:solidFill>
            </a:endParaRPr>
          </a:p>
        </p:txBody>
      </p:sp>
    </p:spTree>
    <p:extLst>
      <p:ext uri="{BB962C8B-B14F-4D97-AF65-F5344CB8AC3E}">
        <p14:creationId xmlns:p14="http://schemas.microsoft.com/office/powerpoint/2010/main" val="299085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692726"/>
            <a:ext cx="9404723" cy="1160521"/>
          </a:xfrm>
        </p:spPr>
        <p:txBody>
          <a:bodyPr/>
          <a:lstStyle/>
          <a:p>
            <a:r>
              <a:rPr lang="es-419"/>
              <a:t>Jerarquización de memoria</a:t>
            </a:r>
            <a:endParaRPr lang="en-US"/>
          </a:p>
        </p:txBody>
      </p:sp>
      <p:sp>
        <p:nvSpPr>
          <p:cNvPr id="5" name="Marcador de contenido 4"/>
          <p:cNvSpPr>
            <a:spLocks noGrp="1"/>
          </p:cNvSpPr>
          <p:nvPr>
            <p:ph idx="1"/>
          </p:nvPr>
        </p:nvSpPr>
        <p:spPr>
          <a:xfrm>
            <a:off x="1103312" y="2052918"/>
            <a:ext cx="3177743" cy="4070791"/>
          </a:xfrm>
        </p:spPr>
        <p:txBody>
          <a:bodyPr/>
          <a:lstStyle/>
          <a:p>
            <a:r>
              <a:rPr lang="es-419"/>
              <a:t>El tamaño de bloque es uno de los parámetros que define el grado de </a:t>
            </a:r>
            <a:r>
              <a:rPr lang="es-419" err="1"/>
              <a:t>paralelización</a:t>
            </a:r>
            <a:r>
              <a:rPr lang="es-419"/>
              <a:t> del problema.</a:t>
            </a:r>
            <a:endParaRPr lang="en-US"/>
          </a:p>
        </p:txBody>
      </p:sp>
      <p:pic>
        <p:nvPicPr>
          <p:cNvPr id="6"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273" y="2283314"/>
            <a:ext cx="6705600" cy="3031859"/>
          </a:xfrm>
          <a:prstGeom prst="rect">
            <a:avLst/>
          </a:prstGeom>
        </p:spPr>
      </p:pic>
    </p:spTree>
    <p:extLst>
      <p:ext uri="{BB962C8B-B14F-4D97-AF65-F5344CB8AC3E}">
        <p14:creationId xmlns:p14="http://schemas.microsoft.com/office/powerpoint/2010/main" val="151389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8011" y="281268"/>
            <a:ext cx="9404723" cy="1400530"/>
          </a:xfrm>
        </p:spPr>
        <p:txBody>
          <a:bodyPr/>
          <a:lstStyle/>
          <a:p>
            <a:pPr algn="ctr"/>
            <a:r>
              <a:rPr lang="es-419" err="1"/>
              <a:t>Dynamic</a:t>
            </a:r>
            <a:r>
              <a:rPr lang="es-419"/>
              <a:t> </a:t>
            </a:r>
            <a:r>
              <a:rPr lang="es-419" err="1"/>
              <a:t>Parallelism</a:t>
            </a:r>
            <a:endParaRPr lang="en-US"/>
          </a:p>
        </p:txBody>
      </p:sp>
      <p:sp>
        <p:nvSpPr>
          <p:cNvPr id="6" name="Marcador de contenido 2"/>
          <p:cNvSpPr txBox="1">
            <a:spLocks/>
          </p:cNvSpPr>
          <p:nvPr/>
        </p:nvSpPr>
        <p:spPr>
          <a:xfrm>
            <a:off x="756948" y="1853248"/>
            <a:ext cx="4244543" cy="46860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s-419"/>
          </a:p>
          <a:p>
            <a:endParaRPr lang="en-US"/>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899" y="1152983"/>
            <a:ext cx="9856327" cy="5705017"/>
          </a:xfrm>
          <a:prstGeom prst="rect">
            <a:avLst/>
          </a:prstGeom>
        </p:spPr>
      </p:pic>
    </p:spTree>
    <p:extLst>
      <p:ext uri="{BB962C8B-B14F-4D97-AF65-F5344CB8AC3E}">
        <p14:creationId xmlns:p14="http://schemas.microsoft.com/office/powerpoint/2010/main" val="161572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a:t>Limitación geométrica de CUDA</a:t>
            </a:r>
            <a:endParaRPr lang="en-US"/>
          </a:p>
        </p:txBody>
      </p:sp>
      <p:pic>
        <p:nvPicPr>
          <p:cNvPr id="4" name="Marcador de contenido 3"/>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7971" r="61094"/>
          <a:stretch/>
        </p:blipFill>
        <p:spPr>
          <a:xfrm>
            <a:off x="3746424" y="1409075"/>
            <a:ext cx="3572217" cy="3582331"/>
          </a:xfrm>
        </p:spPr>
      </p:pic>
      <p:sp>
        <p:nvSpPr>
          <p:cNvPr id="5" name="Marcador de contenido 4"/>
          <p:cNvSpPr>
            <a:spLocks noGrp="1"/>
          </p:cNvSpPr>
          <p:nvPr>
            <p:ph sz="half" idx="2"/>
          </p:nvPr>
        </p:nvSpPr>
        <p:spPr>
          <a:xfrm>
            <a:off x="1500551" y="5188271"/>
            <a:ext cx="10116826" cy="1196680"/>
          </a:xfrm>
        </p:spPr>
        <p:txBody>
          <a:bodyPr>
            <a:normAutofit/>
          </a:bodyPr>
          <a:lstStyle/>
          <a:p>
            <a:pPr marL="0" indent="0">
              <a:buNone/>
            </a:pPr>
            <a:r>
              <a:rPr lang="es-419" sz="2800" b="1"/>
              <a:t>¿Qué ocurre si se trabaja con una geometría distinta?</a:t>
            </a:r>
            <a:endParaRPr lang="en-US" sz="2800" b="1"/>
          </a:p>
        </p:txBody>
      </p:sp>
    </p:spTree>
    <p:extLst>
      <p:ext uri="{BB962C8B-B14F-4D97-AF65-F5344CB8AC3E}">
        <p14:creationId xmlns:p14="http://schemas.microsoft.com/office/powerpoint/2010/main" val="3370920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13</Notes>
  <HiddenSlides>6</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Ion</vt:lpstr>
      <vt:lpstr>Aplicación de paralelismo dinámico para el mapeo eficiente de hilos de GPU en  problemas de dominio tetraédrico. </vt:lpstr>
      <vt:lpstr>Tabla de contenidos</vt:lpstr>
      <vt:lpstr>Programación en GPU</vt:lpstr>
      <vt:lpstr>CUDA: Computed Unified Device  Architecture</vt:lpstr>
      <vt:lpstr>Programación en CUDA</vt:lpstr>
      <vt:lpstr>PowerPoint Presentation</vt:lpstr>
      <vt:lpstr>Jerarquización de memoria</vt:lpstr>
      <vt:lpstr>Dynamic Parallelism</vt:lpstr>
      <vt:lpstr>Limitación geométrica de CUDA</vt:lpstr>
      <vt:lpstr>Problemas de dominio triangular: caso 2D</vt:lpstr>
      <vt:lpstr>Problemas de dominio tetraédrico: caso 3D</vt:lpstr>
      <vt:lpstr>             Pregunta de investigación </vt:lpstr>
      <vt:lpstr>Objetivo general</vt:lpstr>
      <vt:lpstr>Objetivos especificos</vt:lpstr>
      <vt:lpstr>Tabla de contenidos</vt:lpstr>
      <vt:lpstr>Método fuerza bruta</vt:lpstr>
      <vt:lpstr>Método propuesto de mapeo usando Dynamic Parallelism</vt:lpstr>
      <vt:lpstr>Expresión que modela este método PD</vt:lpstr>
      <vt:lpstr>Elección de BlockSize ideal</vt:lpstr>
      <vt:lpstr>Elección de  n_c (n de corte) ideal</vt:lpstr>
      <vt:lpstr>Tabla de contenidos</vt:lpstr>
      <vt:lpstr>GPUs utilizadas:</vt:lpstr>
      <vt:lpstr>Métrica utilizada</vt:lpstr>
      <vt:lpstr>PowerPoint Presentation</vt:lpstr>
      <vt:lpstr>PowerPoint Presentation</vt:lpstr>
      <vt:lpstr>PowerPoint Presentation</vt:lpstr>
      <vt:lpstr>PowerPoint Presentation</vt:lpstr>
      <vt:lpstr>PowerPoint Presentation</vt:lpstr>
      <vt:lpstr>Tabla de contenidos</vt:lpstr>
      <vt:lpstr>No existen mejoras en rendimiento</vt:lpstr>
      <vt:lpstr> Conclusión</vt:lpstr>
      <vt:lpstr>Otras conclusiones y trabajos futuros</vt:lpstr>
      <vt:lpstr>¡Gracias!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paralelismo dinámico para el mapeo eficiente de hilos de GPU en  problemas de dominio tetraédrico.</dc:title>
  <dc:creator>Gabriel Alex González</dc:creator>
  <cp:revision>1</cp:revision>
  <dcterms:modified xsi:type="dcterms:W3CDTF">2018-12-07T15:13:51Z</dcterms:modified>
</cp:coreProperties>
</file>