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1" r:id="rId2"/>
    <p:sldId id="266" r:id="rId3"/>
    <p:sldId id="274" r:id="rId4"/>
    <p:sldId id="276" r:id="rId5"/>
    <p:sldId id="284" r:id="rId6"/>
    <p:sldId id="278" r:id="rId7"/>
    <p:sldId id="279" r:id="rId8"/>
    <p:sldId id="280" r:id="rId9"/>
    <p:sldId id="273" r:id="rId10"/>
    <p:sldId id="281" r:id="rId11"/>
    <p:sldId id="269" r:id="rId12"/>
    <p:sldId id="270" r:id="rId13"/>
    <p:sldId id="283" r:id="rId14"/>
    <p:sldId id="272" r:id="rId15"/>
  </p:sldIdLst>
  <p:sldSz cx="12190413" cy="6859588"/>
  <p:notesSz cx="6858000" cy="9144000"/>
  <p:defaultTextStyle>
    <a:defPPr>
      <a:defRPr lang="pt-B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16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4B304-3F08-4229-B44C-B143CC886906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23923-3D98-48F6-9E59-C695BB226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00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DBBB1-8FB6-4D93-BCD7-E6238BF8139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79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914281" y="4185992"/>
            <a:ext cx="10361851" cy="1470366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  <a:cs typeface="Nirmala UI" pitchFamily="34" charset="0"/>
              </a:defRPr>
            </a:lvl1pPr>
          </a:lstStyle>
          <a:p>
            <a:r>
              <a:rPr lang="pt-BR" dirty="0"/>
              <a:t>Título do seminário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29355" y="5368326"/>
            <a:ext cx="8533289" cy="1464974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  <a:cs typeface="Nirmala UI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Nome do palestrante</a:t>
            </a:r>
          </a:p>
        </p:txBody>
      </p:sp>
    </p:spTree>
    <p:extLst>
      <p:ext uri="{BB962C8B-B14F-4D97-AF65-F5344CB8AC3E}">
        <p14:creationId xmlns:p14="http://schemas.microsoft.com/office/powerpoint/2010/main" val="98699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0709-6072-4DB1-890D-5267C10375E3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8ADA-F600-41D0-B532-37A0538175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49" y="206422"/>
            <a:ext cx="2742843" cy="438886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06422"/>
            <a:ext cx="8025355" cy="438886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0709-6072-4DB1-890D-5267C10375E3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8ADA-F600-41D0-B532-37A0538175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53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 userDrawn="1"/>
        </p:nvSpPr>
        <p:spPr>
          <a:xfrm>
            <a:off x="-1" y="6376399"/>
            <a:ext cx="12190413" cy="4967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21" y="1053530"/>
            <a:ext cx="10971372" cy="5074053"/>
          </a:xfrm>
        </p:spPr>
        <p:txBody>
          <a:bodyPr>
            <a:normAutofit/>
          </a:bodyPr>
          <a:lstStyle>
            <a:lvl1pPr>
              <a:defRPr sz="3200">
                <a:latin typeface="Corbel" pitchFamily="34" charset="0"/>
                <a:cs typeface="Nirmala UI" pitchFamily="34" charset="0"/>
              </a:defRPr>
            </a:lvl1pPr>
            <a:lvl2pPr>
              <a:defRPr sz="2800">
                <a:latin typeface="Corbel" pitchFamily="34" charset="0"/>
                <a:cs typeface="Nirmala UI" pitchFamily="34" charset="0"/>
              </a:defRPr>
            </a:lvl2pPr>
            <a:lvl3pPr>
              <a:defRPr sz="2000">
                <a:latin typeface="Corbel" pitchFamily="34" charset="0"/>
                <a:cs typeface="Nirmala UI" pitchFamily="34" charset="0"/>
              </a:defRPr>
            </a:lvl3pPr>
            <a:lvl4pPr>
              <a:defRPr sz="1800">
                <a:latin typeface="Corbel" pitchFamily="34" charset="0"/>
                <a:cs typeface="Nirmala UI" pitchFamily="34" charset="0"/>
              </a:defRPr>
            </a:lvl4pPr>
            <a:lvl5pPr>
              <a:defRPr sz="1800">
                <a:latin typeface="Corbel" pitchFamily="34" charset="0"/>
                <a:cs typeface="Nirmala UI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tângulo 6"/>
          <p:cNvSpPr/>
          <p:nvPr userDrawn="1"/>
        </p:nvSpPr>
        <p:spPr>
          <a:xfrm>
            <a:off x="0" y="-26590"/>
            <a:ext cx="12192000" cy="792088"/>
          </a:xfrm>
          <a:prstGeom prst="rect">
            <a:avLst/>
          </a:prstGeom>
          <a:solidFill>
            <a:srgbClr val="183E65"/>
          </a:solidFill>
          <a:ln>
            <a:solidFill>
              <a:srgbClr val="183E65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93495" y="24210"/>
            <a:ext cx="9374119" cy="781451"/>
          </a:xfrm>
        </p:spPr>
        <p:txBody>
          <a:bodyPr>
            <a:noAutofit/>
          </a:bodyPr>
          <a:lstStyle>
            <a:lvl1pPr algn="l">
              <a:defRPr sz="4400">
                <a:solidFill>
                  <a:schemeClr val="bg1"/>
                </a:solidFill>
                <a:latin typeface="Corbel" pitchFamily="34" charset="0"/>
                <a:cs typeface="Nirmala UI" pitchFamily="34" charset="0"/>
              </a:defRPr>
            </a:lvl1pPr>
          </a:lstStyle>
          <a:p>
            <a:r>
              <a:rPr lang="pt-BR" dirty="0"/>
              <a:t>Título do slide</a:t>
            </a:r>
          </a:p>
        </p:txBody>
      </p:sp>
      <p:sp>
        <p:nvSpPr>
          <p:cNvPr id="15" name="CaixaDeTexto 14"/>
          <p:cNvSpPr txBox="1"/>
          <p:nvPr userDrawn="1"/>
        </p:nvSpPr>
        <p:spPr>
          <a:xfrm>
            <a:off x="478582" y="6475616"/>
            <a:ext cx="403244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</a:rPr>
              <a:t>Título do seminário</a:t>
            </a:r>
          </a:p>
        </p:txBody>
      </p:sp>
      <p:sp>
        <p:nvSpPr>
          <p:cNvPr id="22" name="CaixaDeTexto 21"/>
          <p:cNvSpPr txBox="1"/>
          <p:nvPr userDrawn="1"/>
        </p:nvSpPr>
        <p:spPr>
          <a:xfrm>
            <a:off x="4901329" y="6475616"/>
            <a:ext cx="2389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445443-C886-446C-A52F-42F61B1BEB40}" type="slidenum">
              <a:rPr lang="pt-BR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</a:rPr>
              <a:pPr algn="ctr"/>
              <a:t>‹nº›</a:t>
            </a:fld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768" y="6454130"/>
            <a:ext cx="866078" cy="38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2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0709-6072-4DB1-890D-5267C10375E3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8ADA-F600-41D0-B532-37A0538175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07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1" y="1200428"/>
            <a:ext cx="5384099" cy="339486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3" y="1200428"/>
            <a:ext cx="5384099" cy="339486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0709-6072-4DB1-890D-5267C10375E3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8ADA-F600-41D0-B532-37A0538175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29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0709-6072-4DB1-890D-5267C10375E3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8ADA-F600-41D0-B532-37A0538175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99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0709-6072-4DB1-890D-5267C10375E3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8ADA-F600-41D0-B532-37A0538175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58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0709-6072-4DB1-890D-5267C10375E3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8ADA-F600-41D0-B532-37A0538175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820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3" y="273112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9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3" y="1435434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0709-6072-4DB1-890D-5267C10375E3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8ADA-F600-41D0-B532-37A0538175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54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0709-6072-4DB1-890D-5267C10375E3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8ADA-F600-41D0-B532-37A0538175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44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A0709-6072-4DB1-890D-5267C10375E3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B8ADA-F600-41D0-B532-37A0538175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15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fileserver\Dados\Petma\home\lhh\15.1\AulaPET\Sem título-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10715"/>
          <a:stretch/>
        </p:blipFill>
        <p:spPr bwMode="auto">
          <a:xfrm>
            <a:off x="0" y="3717826"/>
            <a:ext cx="12190413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14281" y="3183564"/>
            <a:ext cx="10361851" cy="1470366"/>
          </a:xfrm>
        </p:spPr>
        <p:txBody>
          <a:bodyPr/>
          <a:lstStyle/>
          <a:p>
            <a:r>
              <a:rPr lang="pt-BR" b="1" dirty="0">
                <a:latin typeface="Corbel" pitchFamily="34" charset="0"/>
                <a:cs typeface="Gisha" pitchFamily="34" charset="-79"/>
              </a:rPr>
              <a:t>LAIKA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1829355" y="4293890"/>
            <a:ext cx="8533289" cy="1464974"/>
          </a:xfrm>
        </p:spPr>
        <p:txBody>
          <a:bodyPr/>
          <a:lstStyle/>
          <a:p>
            <a:r>
              <a:rPr lang="pt-BR" dirty="0"/>
              <a:t>Gabriel </a:t>
            </a:r>
            <a:r>
              <a:rPr lang="pt-BR" dirty="0" err="1"/>
              <a:t>Antonio</a:t>
            </a:r>
            <a:r>
              <a:rPr lang="pt-BR" dirty="0"/>
              <a:t> </a:t>
            </a:r>
            <a:r>
              <a:rPr lang="pt-BR" dirty="0" err="1"/>
              <a:t>Nalin</a:t>
            </a:r>
            <a:r>
              <a:rPr lang="pt-BR" dirty="0"/>
              <a:t> Bettanin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944" y="477466"/>
            <a:ext cx="6382525" cy="286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05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E0F88A9-4A4F-49BA-A63B-401AFA595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Desenvolvimento de um atuador robótico de baixo custo</a:t>
            </a:r>
          </a:p>
          <a:p>
            <a:pPr lvl="1"/>
            <a:r>
              <a:rPr lang="pt-BR" dirty="0"/>
              <a:t>Custo: &lt; R$ 2000,00</a:t>
            </a:r>
          </a:p>
          <a:p>
            <a:pPr lvl="1"/>
            <a:r>
              <a:rPr lang="pt-BR" dirty="0"/>
              <a:t>Torque máximo: ~15N.m</a:t>
            </a:r>
          </a:p>
          <a:p>
            <a:pPr lvl="1"/>
            <a:r>
              <a:rPr lang="pt-BR" dirty="0"/>
              <a:t>Torque contínuo : ~7N.m</a:t>
            </a:r>
          </a:p>
          <a:p>
            <a:pPr lvl="1"/>
            <a:r>
              <a:rPr lang="pt-BR" dirty="0"/>
              <a:t>Robusto, dinâmico e </a:t>
            </a:r>
            <a:r>
              <a:rPr lang="pt-BR" i="1" dirty="0" err="1"/>
              <a:t>backdrivable</a:t>
            </a:r>
            <a:endParaRPr lang="pt-BR" i="1" dirty="0"/>
          </a:p>
          <a:p>
            <a:pPr lvl="1"/>
            <a:r>
              <a:rPr lang="pt-BR" i="1" dirty="0" err="1"/>
              <a:t>OpenSource</a:t>
            </a:r>
            <a:endParaRPr lang="pt-BR" i="1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BCB1202-B98F-4919-89B0-F3403938E5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710" y="5131247"/>
            <a:ext cx="1441252" cy="124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16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sz="3200" dirty="0"/>
              <a:t>Possíveis problemas: </a:t>
            </a:r>
          </a:p>
          <a:p>
            <a:pPr lvl="2"/>
            <a:r>
              <a:rPr lang="pt-BR" sz="2800" dirty="0"/>
              <a:t>Orçamento</a:t>
            </a:r>
          </a:p>
          <a:p>
            <a:pPr lvl="2"/>
            <a:r>
              <a:rPr lang="pt-BR" sz="2800" dirty="0"/>
              <a:t>Prototipação em quarentena </a:t>
            </a:r>
          </a:p>
          <a:p>
            <a:pPr lvl="2"/>
            <a:r>
              <a:rPr lang="pt-BR" sz="2800" dirty="0"/>
              <a:t>Áreas complexas e diversas</a:t>
            </a:r>
          </a:p>
          <a:p>
            <a:pPr lvl="1"/>
            <a:r>
              <a:rPr lang="pt-BR" sz="3200" dirty="0"/>
              <a:t>Problemas descartados: </a:t>
            </a:r>
          </a:p>
          <a:p>
            <a:pPr lvl="2"/>
            <a:r>
              <a:rPr lang="pt-BR" sz="2800" dirty="0"/>
              <a:t>Escassez de informações</a:t>
            </a:r>
          </a:p>
          <a:p>
            <a:pPr lvl="2"/>
            <a:endParaRPr lang="pt-BR" sz="2400" dirty="0"/>
          </a:p>
          <a:p>
            <a:pPr lvl="2"/>
            <a:endParaRPr lang="pt-BR" sz="2400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Riscos</a:t>
            </a:r>
          </a:p>
        </p:txBody>
      </p:sp>
    </p:spTree>
    <p:extLst>
      <p:ext uri="{BB962C8B-B14F-4D97-AF65-F5344CB8AC3E}">
        <p14:creationId xmlns:p14="http://schemas.microsoft.com/office/powerpoint/2010/main" val="702536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000" dirty="0"/>
              <a:t>Macro 1 – Estudos</a:t>
            </a:r>
          </a:p>
          <a:p>
            <a:pPr lvl="1"/>
            <a:r>
              <a:rPr lang="pt-BR" sz="2600" dirty="0"/>
              <a:t>Leitura de artigos (IEEE, ICRA, MIT, ETH, ...)</a:t>
            </a:r>
          </a:p>
          <a:p>
            <a:pPr lvl="1"/>
            <a:r>
              <a:rPr lang="pt-BR" sz="2600" dirty="0"/>
              <a:t>Documentação de referência (</a:t>
            </a:r>
            <a:r>
              <a:rPr lang="pt-BR" sz="2600" dirty="0" err="1"/>
              <a:t>Git</a:t>
            </a:r>
            <a:r>
              <a:rPr lang="pt-BR" sz="2600" dirty="0"/>
              <a:t>, CAD, ...)</a:t>
            </a:r>
          </a:p>
          <a:p>
            <a:pPr lvl="1"/>
            <a:r>
              <a:rPr lang="pt-BR" sz="2600" dirty="0"/>
              <a:t>Acompanhamento de projetos existentes (</a:t>
            </a:r>
            <a:r>
              <a:rPr lang="pt-BR" sz="2600" dirty="0" err="1"/>
              <a:t>Hackaday</a:t>
            </a:r>
            <a:r>
              <a:rPr lang="pt-BR" sz="2600" dirty="0"/>
              <a:t>)</a:t>
            </a:r>
          </a:p>
          <a:p>
            <a:pPr lvl="1"/>
            <a:r>
              <a:rPr lang="pt-BR" sz="2600" dirty="0"/>
              <a:t>Cursos (Controle de motores, dinâmica, robótica)</a:t>
            </a:r>
          </a:p>
          <a:p>
            <a:pPr marL="609585" lvl="1" indent="0">
              <a:buNone/>
            </a:pPr>
            <a:r>
              <a:rPr lang="pt-BR" sz="2600" dirty="0"/>
              <a:t>Duração de 30 dias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Etapas</a:t>
            </a:r>
          </a:p>
        </p:txBody>
      </p:sp>
    </p:spTree>
    <p:extLst>
      <p:ext uri="{BB962C8B-B14F-4D97-AF65-F5344CB8AC3E}">
        <p14:creationId xmlns:p14="http://schemas.microsoft.com/office/powerpoint/2010/main" val="3179722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521" y="1053530"/>
            <a:ext cx="5485685" cy="5074053"/>
          </a:xfrm>
        </p:spPr>
        <p:txBody>
          <a:bodyPr>
            <a:normAutofit fontScale="92500"/>
          </a:bodyPr>
          <a:lstStyle/>
          <a:p>
            <a:r>
              <a:rPr lang="pt-BR" dirty="0"/>
              <a:t>Macro 2 – Eletrônica</a:t>
            </a:r>
          </a:p>
          <a:p>
            <a:pPr lvl="1"/>
            <a:r>
              <a:rPr lang="pt-BR" dirty="0"/>
              <a:t>Driver para motor BLDC</a:t>
            </a:r>
          </a:p>
          <a:p>
            <a:pPr lvl="1"/>
            <a:r>
              <a:rPr lang="pt-BR" dirty="0"/>
              <a:t>Placa “mestre” </a:t>
            </a:r>
          </a:p>
          <a:p>
            <a:pPr lvl="1"/>
            <a:r>
              <a:rPr lang="pt-BR" dirty="0"/>
              <a:t>Duração de 30 dias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Macro 3 –  Firmware</a:t>
            </a:r>
          </a:p>
          <a:p>
            <a:pPr lvl="1"/>
            <a:r>
              <a:rPr lang="pt-BR" dirty="0"/>
              <a:t>Adaptação de firmwares existentes</a:t>
            </a:r>
          </a:p>
          <a:p>
            <a:pPr lvl="1"/>
            <a:r>
              <a:rPr lang="pt-BR" dirty="0"/>
              <a:t>Modelo cinemático para testes </a:t>
            </a:r>
          </a:p>
          <a:p>
            <a:pPr lvl="1"/>
            <a:r>
              <a:rPr lang="pt-BR" dirty="0"/>
              <a:t>Duração de 20 dias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Etapas</a:t>
            </a:r>
          </a:p>
        </p:txBody>
      </p:sp>
      <p:sp>
        <p:nvSpPr>
          <p:cNvPr id="4" name="Espaço Reservado para Conteúdo 1">
            <a:extLst>
              <a:ext uri="{FF2B5EF4-FFF2-40B4-BE49-F238E27FC236}">
                <a16:creationId xmlns:a16="http://schemas.microsoft.com/office/drawing/2014/main" id="{5E885A22-BE2F-4B3E-BE6F-AC4807F88C9D}"/>
              </a:ext>
            </a:extLst>
          </p:cNvPr>
          <p:cNvSpPr txBox="1">
            <a:spLocks/>
          </p:cNvSpPr>
          <p:nvPr/>
        </p:nvSpPr>
        <p:spPr>
          <a:xfrm>
            <a:off x="6095207" y="1056277"/>
            <a:ext cx="5485686" cy="5074053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orbel" pitchFamily="34" charset="0"/>
                <a:ea typeface="+mn-ea"/>
                <a:cs typeface="Nirmala UI" pitchFamily="34" charset="0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orbel" pitchFamily="34" charset="0"/>
                <a:ea typeface="+mn-ea"/>
                <a:cs typeface="Nirmala UI" pitchFamily="34" charset="0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orbel" pitchFamily="34" charset="0"/>
                <a:ea typeface="+mn-ea"/>
                <a:cs typeface="Nirmala UI" pitchFamily="34" charset="0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Corbel" pitchFamily="34" charset="0"/>
                <a:ea typeface="+mn-ea"/>
                <a:cs typeface="Nirmala UI" pitchFamily="34" charset="0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Corbel" pitchFamily="34" charset="0"/>
                <a:ea typeface="+mn-ea"/>
                <a:cs typeface="Nirmala UI" pitchFamily="34" charset="0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000" dirty="0"/>
              <a:t>Macro 4 – Mecânica</a:t>
            </a:r>
          </a:p>
          <a:p>
            <a:pPr lvl="1"/>
            <a:r>
              <a:rPr lang="pt-BR" sz="2600" dirty="0"/>
              <a:t>Adaptar motor</a:t>
            </a:r>
          </a:p>
          <a:p>
            <a:pPr lvl="1"/>
            <a:r>
              <a:rPr lang="pt-BR" sz="2600" dirty="0"/>
              <a:t>Embutir engrenagens</a:t>
            </a:r>
          </a:p>
          <a:p>
            <a:pPr lvl="1"/>
            <a:r>
              <a:rPr lang="pt-BR" sz="2600" dirty="0"/>
              <a:t>Duração de 30 dias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sz="3000" dirty="0"/>
              <a:t>Macro 5 – Validação</a:t>
            </a:r>
          </a:p>
          <a:p>
            <a:pPr lvl="1"/>
            <a:r>
              <a:rPr lang="pt-BR" sz="2600" dirty="0"/>
              <a:t>Testes de desempenho (mecânico, elétrico, térmico)</a:t>
            </a:r>
          </a:p>
          <a:p>
            <a:pPr lvl="1"/>
            <a:r>
              <a:rPr lang="pt-BR" sz="2600" dirty="0"/>
              <a:t>Duração de 10 dias</a:t>
            </a:r>
          </a:p>
          <a:p>
            <a:pPr lvl="1"/>
            <a:endParaRPr lang="pt-BR" sz="2600" dirty="0"/>
          </a:p>
          <a:p>
            <a:pPr marL="609585" lvl="1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9014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3658446"/>
            <a:ext cx="12192000" cy="3201142"/>
          </a:xfrm>
          <a:prstGeom prst="rect">
            <a:avLst/>
          </a:prstGeom>
          <a:solidFill>
            <a:srgbClr val="183E65"/>
          </a:solidFill>
          <a:ln>
            <a:solidFill>
              <a:srgbClr val="183E65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reto 19"/>
          <p:cNvCxnSpPr/>
          <p:nvPr/>
        </p:nvCxnSpPr>
        <p:spPr>
          <a:xfrm>
            <a:off x="1378047" y="21621"/>
            <a:ext cx="0" cy="298353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-119254" y="874846"/>
            <a:ext cx="124059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92" b="20831"/>
          <a:stretch/>
        </p:blipFill>
        <p:spPr>
          <a:xfrm>
            <a:off x="-490064" y="-365845"/>
            <a:ext cx="13239206" cy="40818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6" name="Grupo 5"/>
          <p:cNvGrpSpPr/>
          <p:nvPr/>
        </p:nvGrpSpPr>
        <p:grpSpPr>
          <a:xfrm>
            <a:off x="3867485" y="444918"/>
            <a:ext cx="4283190" cy="4283190"/>
            <a:chOff x="3867485" y="444918"/>
            <a:chExt cx="4283190" cy="4283190"/>
          </a:xfrm>
        </p:grpSpPr>
        <p:sp>
          <p:nvSpPr>
            <p:cNvPr id="2" name="Elipse 1"/>
            <p:cNvSpPr/>
            <p:nvPr/>
          </p:nvSpPr>
          <p:spPr>
            <a:xfrm>
              <a:off x="3867485" y="444918"/>
              <a:ext cx="4283190" cy="42831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990" y="1788694"/>
              <a:ext cx="3659706" cy="1641100"/>
            </a:xfrm>
            <a:prstGeom prst="rect">
              <a:avLst/>
            </a:prstGeom>
          </p:spPr>
        </p:pic>
      </p:grpSp>
      <p:sp>
        <p:nvSpPr>
          <p:cNvPr id="11" name="Título 2"/>
          <p:cNvSpPr txBox="1">
            <a:spLocks/>
          </p:cNvSpPr>
          <p:nvPr/>
        </p:nvSpPr>
        <p:spPr>
          <a:xfrm>
            <a:off x="838200" y="4994334"/>
            <a:ext cx="10515600" cy="1325563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dirty="0">
                <a:solidFill>
                  <a:srgbClr val="FFFFFF"/>
                </a:solidFill>
                <a:latin typeface="Corbel" pitchFamily="34" charset="0"/>
              </a:rPr>
              <a:t>Gabriel </a:t>
            </a:r>
            <a:r>
              <a:rPr lang="pt-BR" sz="3600" dirty="0" err="1">
                <a:solidFill>
                  <a:srgbClr val="FFFFFF"/>
                </a:solidFill>
                <a:latin typeface="Corbel" pitchFamily="34" charset="0"/>
              </a:rPr>
              <a:t>Antonio</a:t>
            </a:r>
            <a:r>
              <a:rPr lang="pt-BR" sz="3600" dirty="0">
                <a:solidFill>
                  <a:srgbClr val="FFFFFF"/>
                </a:solidFill>
                <a:latin typeface="Corbel" pitchFamily="34" charset="0"/>
              </a:rPr>
              <a:t> </a:t>
            </a:r>
            <a:r>
              <a:rPr lang="pt-BR" sz="3600" dirty="0" err="1">
                <a:solidFill>
                  <a:srgbClr val="FFFFFF"/>
                </a:solidFill>
                <a:latin typeface="Corbel" pitchFamily="34" charset="0"/>
              </a:rPr>
              <a:t>Nalin</a:t>
            </a:r>
            <a:r>
              <a:rPr lang="pt-BR" sz="3600" dirty="0">
                <a:solidFill>
                  <a:srgbClr val="FFFFFF"/>
                </a:solidFill>
                <a:latin typeface="Corbel" pitchFamily="34" charset="0"/>
              </a:rPr>
              <a:t> Bettanin</a:t>
            </a:r>
            <a:br>
              <a:rPr lang="pt-BR" sz="3600" dirty="0">
                <a:solidFill>
                  <a:srgbClr val="FFFFFF"/>
                </a:solidFill>
                <a:latin typeface="Corbel" pitchFamily="34" charset="0"/>
              </a:rPr>
            </a:br>
            <a:r>
              <a:rPr lang="pt-BR" sz="3600" dirty="0">
                <a:solidFill>
                  <a:srgbClr val="FFFFFF"/>
                </a:solidFill>
                <a:latin typeface="Corbel" pitchFamily="34" charset="0"/>
              </a:rPr>
              <a:t>gabriel.bettanin@labmetro.ufsc.br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2E48DE5-E5A5-4CEC-A9A8-F1B019077E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83" y="5259017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491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000" dirty="0"/>
              <a:t>Apresentação do Projeto</a:t>
            </a:r>
          </a:p>
          <a:p>
            <a:pPr lvl="1"/>
            <a:r>
              <a:rPr lang="pt-BR" sz="2600" dirty="0"/>
              <a:t>Motivação</a:t>
            </a:r>
          </a:p>
          <a:p>
            <a:pPr lvl="1"/>
            <a:r>
              <a:rPr lang="pt-BR" sz="2600" dirty="0"/>
              <a:t>Escopo</a:t>
            </a:r>
          </a:p>
          <a:p>
            <a:pPr lvl="1"/>
            <a:r>
              <a:rPr lang="pt-BR" sz="2600" dirty="0"/>
              <a:t>Objetivo</a:t>
            </a:r>
          </a:p>
          <a:p>
            <a:r>
              <a:rPr lang="pt-BR" sz="3000" dirty="0"/>
              <a:t>Análise de Riscos</a:t>
            </a:r>
          </a:p>
          <a:p>
            <a:r>
              <a:rPr lang="pt-BR" sz="3000" dirty="0"/>
              <a:t>Etapas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4357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do Projeto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BDE6AB7-1FD1-4209-B227-233B480A0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864" y="1989634"/>
            <a:ext cx="6356804" cy="3816424"/>
          </a:xfrm>
          <a:effectLst>
            <a:softEdge rad="25400"/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A1D5310-167B-4A15-812A-8B7D71980A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350" y="406283"/>
            <a:ext cx="3672408" cy="242168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DE7F54A-E93C-4C14-9B93-AC6CE1AB3255}"/>
              </a:ext>
            </a:extLst>
          </p:cNvPr>
          <p:cNvSpPr txBox="1"/>
          <p:nvPr/>
        </p:nvSpPr>
        <p:spPr>
          <a:xfrm>
            <a:off x="7724629" y="550261"/>
            <a:ext cx="3555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Pô Bettanin por quê você escolheu esse nome ??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E77038B-2296-4ABF-AC90-317B4CA0E632}"/>
              </a:ext>
            </a:extLst>
          </p:cNvPr>
          <p:cNvSpPr txBox="1"/>
          <p:nvPr/>
        </p:nvSpPr>
        <p:spPr>
          <a:xfrm>
            <a:off x="5538803" y="5829974"/>
            <a:ext cx="11128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/>
              <a:t>1954 - 1957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096CA09-0302-4151-860A-CC74AF8FED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"/>
          <a:stretch/>
        </p:blipFill>
        <p:spPr>
          <a:xfrm>
            <a:off x="11783838" y="3456306"/>
            <a:ext cx="2408322" cy="2860220"/>
          </a:xfrm>
          <a:prstGeom prst="rect">
            <a:avLst/>
          </a:prstGeom>
        </p:spPr>
      </p:pic>
      <p:sp>
        <p:nvSpPr>
          <p:cNvPr id="2" name="Coração 1">
            <a:extLst>
              <a:ext uri="{FF2B5EF4-FFF2-40B4-BE49-F238E27FC236}">
                <a16:creationId xmlns:a16="http://schemas.microsoft.com/office/drawing/2014/main" id="{04AB84C3-C5BB-4C88-9607-A1598D4CA91D}"/>
              </a:ext>
            </a:extLst>
          </p:cNvPr>
          <p:cNvSpPr/>
          <p:nvPr/>
        </p:nvSpPr>
        <p:spPr>
          <a:xfrm>
            <a:off x="6632136" y="5919548"/>
            <a:ext cx="163678" cy="144016"/>
          </a:xfrm>
          <a:prstGeom prst="hear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C924565-74F1-47FB-AE1E-6CB6BCB494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3826" y="3645818"/>
            <a:ext cx="4032448" cy="304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3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0391610-5059-44B3-9935-E11719D95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910" y="1053530"/>
            <a:ext cx="5832648" cy="47525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5000" dirty="0"/>
              <a:t>        </a:t>
            </a:r>
            <a:r>
              <a:rPr lang="pt-BR" sz="5000" b="1" dirty="0">
                <a:solidFill>
                  <a:schemeClr val="tx2"/>
                </a:solidFill>
              </a:rPr>
              <a:t>L</a:t>
            </a:r>
            <a:r>
              <a:rPr lang="pt-BR" sz="5000" dirty="0"/>
              <a:t>  </a:t>
            </a:r>
            <a:r>
              <a:rPr lang="pt-BR" sz="5000" dirty="0" err="1"/>
              <a:t>egged</a:t>
            </a:r>
            <a:endParaRPr lang="pt-BR" sz="5000" dirty="0"/>
          </a:p>
          <a:p>
            <a:pPr marL="0" indent="0">
              <a:buNone/>
            </a:pPr>
            <a:r>
              <a:rPr lang="pt-BR" sz="5000" dirty="0"/>
              <a:t>        </a:t>
            </a:r>
            <a:r>
              <a:rPr lang="pt-BR" sz="5000" b="1" dirty="0">
                <a:solidFill>
                  <a:schemeClr val="tx2"/>
                </a:solidFill>
              </a:rPr>
              <a:t>A</a:t>
            </a:r>
            <a:r>
              <a:rPr lang="pt-BR" sz="5000" dirty="0"/>
              <a:t>  </a:t>
            </a:r>
            <a:r>
              <a:rPr lang="pt-BR" sz="5000" dirty="0" err="1"/>
              <a:t>rchitecture</a:t>
            </a:r>
            <a:endParaRPr lang="pt-BR" sz="5000" dirty="0"/>
          </a:p>
          <a:p>
            <a:pPr marL="0" indent="0">
              <a:buNone/>
            </a:pPr>
            <a:r>
              <a:rPr lang="pt-BR" sz="5000" dirty="0"/>
              <a:t>for   </a:t>
            </a:r>
            <a:r>
              <a:rPr lang="pt-BR" sz="5000" b="1" dirty="0">
                <a:solidFill>
                  <a:schemeClr val="tx2"/>
                </a:solidFill>
              </a:rPr>
              <a:t>I</a:t>
            </a:r>
            <a:r>
              <a:rPr lang="pt-BR" sz="5000" dirty="0"/>
              <a:t>   </a:t>
            </a:r>
            <a:r>
              <a:rPr lang="pt-BR" sz="5000" dirty="0" err="1"/>
              <a:t>mplementing</a:t>
            </a:r>
            <a:endParaRPr lang="pt-BR" sz="5000" dirty="0"/>
          </a:p>
          <a:p>
            <a:pPr marL="0" indent="0">
              <a:buNone/>
            </a:pPr>
            <a:r>
              <a:rPr lang="pt-BR" sz="5000" dirty="0"/>
              <a:t>        </a:t>
            </a:r>
            <a:r>
              <a:rPr lang="pt-BR" sz="5000" b="1" dirty="0">
                <a:solidFill>
                  <a:schemeClr val="tx2"/>
                </a:solidFill>
              </a:rPr>
              <a:t>K</a:t>
            </a:r>
            <a:r>
              <a:rPr lang="pt-BR" sz="5000" dirty="0">
                <a:solidFill>
                  <a:schemeClr val="tx2"/>
                </a:solidFill>
              </a:rPr>
              <a:t> </a:t>
            </a:r>
            <a:r>
              <a:rPr lang="pt-BR" sz="5000" dirty="0"/>
              <a:t> </a:t>
            </a:r>
            <a:r>
              <a:rPr lang="pt-BR" sz="5000" dirty="0" err="1"/>
              <a:t>inematics</a:t>
            </a:r>
            <a:endParaRPr lang="pt-BR" sz="5000" dirty="0"/>
          </a:p>
          <a:p>
            <a:pPr marL="0" indent="0">
              <a:buNone/>
            </a:pPr>
            <a:r>
              <a:rPr lang="pt-BR" sz="5000" dirty="0"/>
              <a:t>        </a:t>
            </a:r>
            <a:r>
              <a:rPr lang="pt-BR" sz="5000" b="1" dirty="0">
                <a:solidFill>
                  <a:schemeClr val="tx2"/>
                </a:solidFill>
              </a:rPr>
              <a:t>A</a:t>
            </a:r>
            <a:r>
              <a:rPr lang="pt-BR" sz="5000" dirty="0"/>
              <a:t>  </a:t>
            </a:r>
            <a:r>
              <a:rPr lang="pt-BR" sz="5000" dirty="0" err="1"/>
              <a:t>lgorithms</a:t>
            </a:r>
            <a:endParaRPr lang="pt-BR" sz="50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59080D3-5639-488B-931C-3352A6ACE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do Projeto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3FB29FF-B5D3-4E55-A908-C12429448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678" y="3429794"/>
            <a:ext cx="2640232" cy="314176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CC20ADF-4415-443A-AF70-D2075D0F0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3706" y="3933850"/>
            <a:ext cx="4032448" cy="304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5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0391610-5059-44B3-9935-E11719D95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146" y="2398938"/>
            <a:ext cx="9374119" cy="11748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3500" dirty="0"/>
              <a:t>Arquitetura robótica quadrupede para a implementação de algoritmos cinemáticos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59080D3-5639-488B-931C-3352A6ACE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do Projeto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B712EB8-C6CE-431A-8F55-856CCA043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2800" y="3573810"/>
            <a:ext cx="4032448" cy="304362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765AF0B-B3DF-418F-9A71-AB81963A7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598" y="3573810"/>
            <a:ext cx="2640232" cy="314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36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0391610-5059-44B3-9935-E11719D95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146" y="1174802"/>
            <a:ext cx="9374119" cy="4509914"/>
          </a:xfrm>
        </p:spPr>
        <p:txBody>
          <a:bodyPr>
            <a:noAutofit/>
          </a:bodyPr>
          <a:lstStyle/>
          <a:p>
            <a:r>
              <a:rPr lang="pt-BR" sz="3500" dirty="0"/>
              <a:t>Robôs são o futuro</a:t>
            </a:r>
          </a:p>
          <a:p>
            <a:r>
              <a:rPr lang="pt-BR" sz="3500" dirty="0"/>
              <a:t>Brasil possui poucas iniciativas nessa área</a:t>
            </a:r>
          </a:p>
          <a:p>
            <a:r>
              <a:rPr lang="pt-BR" sz="3500" dirty="0"/>
              <a:t>Plataforma  P&amp;D multidisciplinar</a:t>
            </a:r>
          </a:p>
          <a:p>
            <a:endParaRPr lang="pt-BR" sz="35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59080D3-5639-488B-931C-3352A6ACE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do Projeto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B712EB8-C6CE-431A-8F55-856CCA043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2800" y="3573810"/>
            <a:ext cx="4032448" cy="304362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765AF0B-B3DF-418F-9A71-AB81963A7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598" y="3573810"/>
            <a:ext cx="2640232" cy="314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17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AB176E7-2565-45AD-8475-D106B0B5D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62"/>
          <a:stretch/>
        </p:blipFill>
        <p:spPr>
          <a:xfrm>
            <a:off x="2047511" y="4185194"/>
            <a:ext cx="2477787" cy="2238293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BA883FF8-2BD9-405D-9D87-00B6711B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do Projeto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9F4ADC2-D619-41E9-AF9E-9E79C75C991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5"/>
          <a:stretch/>
        </p:blipFill>
        <p:spPr>
          <a:xfrm>
            <a:off x="120509" y="4365898"/>
            <a:ext cx="1942249" cy="187688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60E5736-8C03-4D4D-9F67-F42833B616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06" y="878210"/>
            <a:ext cx="2166284" cy="216628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335A7B2-D985-4761-B3B6-50DE3BA62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150" y="933500"/>
            <a:ext cx="2496333" cy="187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80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A883FF8-2BD9-405D-9D87-00B6711B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Escopo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4C6271FD-26C8-413B-9F24-2036EA708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4" t="4912" r="25066" b="6791"/>
          <a:stretch/>
        </p:blipFill>
        <p:spPr>
          <a:xfrm>
            <a:off x="370539" y="1737604"/>
            <a:ext cx="3672408" cy="3384376"/>
          </a:xfr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2458D25-E9AD-43CC-B956-2B2A06DE7A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3" b="1504"/>
          <a:stretch/>
        </p:blipFill>
        <p:spPr>
          <a:xfrm>
            <a:off x="5550200" y="1548582"/>
            <a:ext cx="1710243" cy="376241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116C4D0-8C71-4C7D-BCD0-CD5BDEE9A7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28" t="9713"/>
          <a:stretch/>
        </p:blipFill>
        <p:spPr>
          <a:xfrm>
            <a:off x="8744741" y="2300154"/>
            <a:ext cx="2045746" cy="2259273"/>
          </a:xfrm>
          <a:prstGeom prst="rect">
            <a:avLst/>
          </a:prstGeom>
        </p:spPr>
      </p:pic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A55B0001-D9A0-42F1-A2AD-83CCF422B3CA}"/>
              </a:ext>
            </a:extLst>
          </p:cNvPr>
          <p:cNvSpPr/>
          <p:nvPr/>
        </p:nvSpPr>
        <p:spPr>
          <a:xfrm>
            <a:off x="4439022" y="3249774"/>
            <a:ext cx="792088" cy="36004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C1A73028-37BD-497A-869F-9834AC5843E9}"/>
              </a:ext>
            </a:extLst>
          </p:cNvPr>
          <p:cNvSpPr/>
          <p:nvPr/>
        </p:nvSpPr>
        <p:spPr>
          <a:xfrm>
            <a:off x="7579533" y="3249770"/>
            <a:ext cx="792088" cy="36004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F629AE7-9C96-4E2B-B518-DB889CE56225}"/>
              </a:ext>
            </a:extLst>
          </p:cNvPr>
          <p:cNvSpPr/>
          <p:nvPr/>
        </p:nvSpPr>
        <p:spPr>
          <a:xfrm>
            <a:off x="6311230" y="2853730"/>
            <a:ext cx="949213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3BA5F97-9DAD-4C78-B320-97B3272046BF}"/>
              </a:ext>
            </a:extLst>
          </p:cNvPr>
          <p:cNvSpPr/>
          <p:nvPr/>
        </p:nvSpPr>
        <p:spPr>
          <a:xfrm>
            <a:off x="6671270" y="2565698"/>
            <a:ext cx="14401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15B1866-4E13-4015-8578-7AE13B725E44}"/>
              </a:ext>
            </a:extLst>
          </p:cNvPr>
          <p:cNvSpPr txBox="1"/>
          <p:nvPr/>
        </p:nvSpPr>
        <p:spPr>
          <a:xfrm>
            <a:off x="1249222" y="5422981"/>
            <a:ext cx="255069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500" dirty="0"/>
              <a:t>Quadrupede</a:t>
            </a:r>
            <a:r>
              <a:rPr lang="pt-BR" dirty="0"/>
              <a:t> 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82ACF17-4AEB-471F-8E84-7853883E5B86}"/>
              </a:ext>
            </a:extLst>
          </p:cNvPr>
          <p:cNvSpPr txBox="1"/>
          <p:nvPr/>
        </p:nvSpPr>
        <p:spPr>
          <a:xfrm>
            <a:off x="5691989" y="5422979"/>
            <a:ext cx="123848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500" dirty="0"/>
              <a:t>Perna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7D9FF91-9F01-41E8-9820-E25D04FAED9E}"/>
              </a:ext>
            </a:extLst>
          </p:cNvPr>
          <p:cNvSpPr txBox="1"/>
          <p:nvPr/>
        </p:nvSpPr>
        <p:spPr>
          <a:xfrm>
            <a:off x="9039880" y="5408422"/>
            <a:ext cx="175060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500" dirty="0"/>
              <a:t>Atuador</a:t>
            </a:r>
            <a:r>
              <a:rPr lang="pt-BR" sz="3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9795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DAC2581-EAC6-4666-9F8F-1890A5F0E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2" t="5892" r="5679" b="17502"/>
          <a:stretch/>
        </p:blipFill>
        <p:spPr>
          <a:xfrm>
            <a:off x="1408146" y="1495451"/>
            <a:ext cx="9374119" cy="3868685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2161548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270</Words>
  <Application>Microsoft Office PowerPoint</Application>
  <PresentationFormat>Personalizar</PresentationFormat>
  <Paragraphs>74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Tema do Office</vt:lpstr>
      <vt:lpstr>LAIKA</vt:lpstr>
      <vt:lpstr>Agenda</vt:lpstr>
      <vt:lpstr>Apresentação do Projeto</vt:lpstr>
      <vt:lpstr>Apresentação do Projeto</vt:lpstr>
      <vt:lpstr>Apresentação do Projeto</vt:lpstr>
      <vt:lpstr>Apresentação do Projeto</vt:lpstr>
      <vt:lpstr>Apresentação do Projeto</vt:lpstr>
      <vt:lpstr>Definição do Escopo</vt:lpstr>
      <vt:lpstr>Objetivos</vt:lpstr>
      <vt:lpstr>Objetivos </vt:lpstr>
      <vt:lpstr>Análise de Riscos</vt:lpstr>
      <vt:lpstr>Etapas</vt:lpstr>
      <vt:lpstr>Etapas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Office</dc:title>
  <dc:creator>Leandro Hideki Shimanuki</dc:creator>
  <cp:lastModifiedBy>Gabriel Bettanin</cp:lastModifiedBy>
  <cp:revision>69</cp:revision>
  <dcterms:created xsi:type="dcterms:W3CDTF">2015-06-29T14:29:44Z</dcterms:created>
  <dcterms:modified xsi:type="dcterms:W3CDTF">2020-08-27T13:57:39Z</dcterms:modified>
</cp:coreProperties>
</file>