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7" r:id="rId5"/>
    <p:sldId id="28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13" r:id="rId14"/>
    <p:sldId id="314" r:id="rId15"/>
    <p:sldId id="258" r:id="rId16"/>
    <p:sldId id="259" r:id="rId17"/>
    <p:sldId id="260" r:id="rId18"/>
    <p:sldId id="331" r:id="rId19"/>
    <p:sldId id="261" r:id="rId20"/>
    <p:sldId id="262" r:id="rId21"/>
    <p:sldId id="263" r:id="rId22"/>
    <p:sldId id="264" r:id="rId23"/>
    <p:sldId id="265" r:id="rId24"/>
    <p:sldId id="266" r:id="rId25"/>
    <p:sldId id="284" r:id="rId26"/>
    <p:sldId id="285" r:id="rId27"/>
    <p:sldId id="269" r:id="rId28"/>
    <p:sldId id="270" r:id="rId29"/>
    <p:sldId id="271" r:id="rId30"/>
    <p:sldId id="272" r:id="rId31"/>
    <p:sldId id="287" r:id="rId32"/>
  </p:sldIdLst>
  <p:sldSz cx="9144000" cy="5143500"/>
  <p:notesSz cx="6858000" cy="9144000"/>
  <p:embeddedFontLst>
    <p:embeddedFont>
      <p:font typeface="Roboto" panose="02000000000000000000" charset="0"/>
      <p:regular r:id="rId37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20206F-1AE4-4979-825E-31141EDF6D44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7e1ba8c_2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7e1ba8c_2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696144a4_3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696144a4_3_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7a894bc0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7a894bc0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a894bc0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7a894bc0_0_5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696144a4_3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696144a4_3_1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7e1ba8c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7e1ba8c_3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bda54c6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bda54c69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696144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696144a4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7e1ba8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7e1ba8c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a894bc0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a894bc0_0_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7a894bc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7a894bc0_0_2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7a894bc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7a894bc0_0_2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7a894bc0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7a894bc0_0_2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7e1ba8c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b7e1ba8c_0_1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7a894bc0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7a894bc0_0_3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true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true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true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true"/>
          <p:nvPr>
            <p:ph type="title" hasCustomPrompt="tru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true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true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true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true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true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true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/>
        </p:nvSpPr>
        <p:spPr>
          <a:xfrm rot="10800000" flipH="true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true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true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true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true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true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true"/>
          <p:nvPr/>
        </p:nvSpPr>
        <p:spPr>
          <a:xfrm rot="10800000" flipH="true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true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false"/>
          </a:gra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true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true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68" name="Google Shape;68;p13"/>
          <p:cNvSpPr txBox="true"/>
          <p:nvPr>
            <p:ph type="subTitle" idx="1"/>
          </p:nvPr>
        </p:nvSpPr>
        <p:spPr>
          <a:xfrm>
            <a:off x="311700" y="2834125"/>
            <a:ext cx="8520600" cy="2121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Rodrigo P da Silva Sacchi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(rodrigosacchi@ufgd.edu.br)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Divisão em Tokens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#include &lt;sstream&gt;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string token, str = “Homem de Ferro”;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istringstream iss(str);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while(getline(iss, token, ‘ ’)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  cout &lt;&lt; token &lt;&lt; endl;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4441190" y="1765935"/>
            <a:ext cx="43395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>
                <a:solidFill>
                  <a:schemeClr val="accent1"/>
                </a:solidFill>
              </a:rPr>
              <a:t>#include &lt;sstream&gt;</a:t>
            </a:r>
            <a:endParaRPr lang="pt-PT" alt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vector&lt;string&gt; split(const string&amp; str, char delim=' ') {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stringstream ss(str);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string tok;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vector&lt;string&gt; vec;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while (getline(ss, tok, delim)) {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    if (!tok.empty())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        vec.push_back(tok);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}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   return vec;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}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Limpando Strings - remove e erase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template &lt;class ForwardIterator, class T&gt;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ForwardIterator remove (ForwardIterator first, ForwardIterator last, const T&amp; val);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Transforma o vetor [first, last) em um vetor com todos os elementos comparáveis a </a:t>
            </a:r>
            <a:r>
              <a:rPr lang="pt-BR" altLang="en-US" b="1">
                <a:solidFill>
                  <a:srgbClr val="070707"/>
                </a:solidFill>
              </a:rPr>
              <a:t>val</a:t>
            </a:r>
            <a:r>
              <a:rPr lang="pt-BR" altLang="en-US">
                <a:solidFill>
                  <a:srgbClr val="070707"/>
                </a:solidFill>
              </a:rPr>
              <a:t> removidos e retorna um iterador para o novo fim desse intervalo.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string&amp; erase (size_t pos = 0, size_t len = npos);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iterator erase (const_iterator p);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iterator erase (const_iterator first, const_iterator last);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Limpa a string, reduzindo seu tamanho.</a:t>
            </a:r>
            <a:endParaRPr lang="pt-BR" altLang="en-US">
              <a:solidFill>
                <a:srgbClr val="070707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 flipH="true">
            <a:off x="5807075" y="4117340"/>
            <a:ext cx="791845" cy="0"/>
          </a:xfrm>
          <a:prstGeom prst="straightConnector1">
            <a:avLst/>
          </a:prstGeom>
          <a:ln>
            <a:solidFill>
              <a:srgbClr val="070707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Limpando Strings - remove e erase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Exemplo:</a:t>
            </a:r>
            <a:endParaRPr lang="pt-BR" altLang="en-US">
              <a:solidFill>
                <a:srgbClr val="070707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1241- https://www.urionlinejudge.com.br/judge/pt/problems/view/1241</a:t>
            </a:r>
            <a:endParaRPr lang="pt-BR" altLang="en-US">
              <a:solidFill>
                <a:srgbClr val="070707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2108 - https://www.urionlinejudge.com.br/judge/pt/problems/view/2108</a:t>
            </a:r>
            <a:endParaRPr lang="pt-BR" altLang="en-US">
              <a:solidFill>
                <a:srgbClr val="070707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2242 - https://www.urionlinejudge.com.br/judge/pt/problems/view/2242</a:t>
            </a:r>
            <a:endParaRPr lang="pt-BR" altLang="en-US">
              <a:solidFill>
                <a:srgbClr val="07070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&lt;string&gt; - C++</a:t>
            </a:r>
            <a:endParaRPr lang="pt-BR"/>
          </a:p>
        </p:txBody>
      </p:sp>
      <p:sp>
        <p:nvSpPr>
          <p:cNvPr id="81" name="Google Shape;81;p15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classe string padrão dá suporte para sequências de caracteres com uma  interface semelhante à de um contêiner padrão de </a:t>
            </a:r>
            <a:r>
              <a:rPr lang="pt-BR" i="1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bytes</a:t>
            </a: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mas adicionando funcionalidades para operar com cadeias de caracteres de 1 </a:t>
            </a:r>
            <a:r>
              <a:rPr lang="pt-BR" i="1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byte</a:t>
            </a: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Principais operações: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como nos contêineres: begin(), end(), ...;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 capacidade: size(), empty(), clear(), reverse(), …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modificadores: erase(), insert(), …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  <a:highlight>
                  <a:srgbClr val="F5F5F5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operações com strings: find(), rfind(), copy(), compare(), ...</a:t>
            </a:r>
            <a:endParaRPr>
              <a:solidFill>
                <a:srgbClr val="000000"/>
              </a:solidFill>
              <a:highlight>
                <a:srgbClr val="F5F5F5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std:find</a:t>
            </a:r>
            <a:endParaRPr lang="pt-BR"/>
          </a:p>
        </p:txBody>
      </p:sp>
      <p:pic>
        <p:nvPicPr>
          <p:cNvPr id="87" name="Google Shape;87;p16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Importante: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é diferente de 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string.h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São duas bibliotecas diferentes!!!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Busca pela primeira ocorrência de uma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substring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dentro de uma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Sintaxe: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1052250" y="2940425"/>
          <a:ext cx="7239000" cy="3000000"/>
        </p:xfrm>
        <a:graphic>
          <a:graphicData uri="http://schemas.openxmlformats.org/drawingml/2006/table">
            <a:tbl>
              <a:tblPr>
                <a:noFill/>
                <a:tableStyleId>{AF20206F-1AE4-4979-825E-31141EDF6D44}</a:tableStyleId>
              </a:tblPr>
              <a:tblGrid>
                <a:gridCol w="1324875"/>
                <a:gridCol w="5914125"/>
              </a:tblGrid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string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AFFFA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size_t find (const string&amp; str, size_t pos = 0) const;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c-string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2FFF2"/>
                          </a:highlight>
                        </a:rPr>
                        <a:t>size_t find (const char* s, size_t pos = 0) const;</a:t>
                      </a:r>
                      <a:endParaRPr lang="pt-BR">
                        <a:solidFill>
                          <a:srgbClr val="008000"/>
                        </a:solidFill>
                        <a:highlight>
                          <a:srgbClr val="F2FFF2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buffer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AFFFA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size_t find (const char* s, size_t pos, size_t n) const;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caracter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2FFF2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size_t find (char c, size_t pos = 0) const;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std:find</a:t>
            </a:r>
            <a:endParaRPr lang="pt-BR"/>
          </a:p>
        </p:txBody>
      </p:sp>
      <p:pic>
        <p:nvPicPr>
          <p:cNvPr id="95" name="Google Shape;95;p17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Parâmetros: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substring;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posição do primeiro caracter da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 ser considerada na busca (</a:t>
            </a: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substring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ponteiro para um vetor de caracteres (caso a substring seja desse tipo);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n: tamanho da sequência de caracteres a “casar”;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caracter individual a ser pesquisado.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Exemplo: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size_t encontrou = str.find(str2,0);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size_t encontrou = str.find(str2, 5, 6);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size_t encontrou = str.find(‘.’);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std:find</a:t>
            </a:r>
            <a:endParaRPr lang="pt-BR"/>
          </a:p>
        </p:txBody>
      </p:sp>
      <p:pic>
        <p:nvPicPr>
          <p:cNvPr id="95" name="Google Shape;95;p17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C:</a:t>
            </a:r>
            <a:endParaRPr lang="pt-BR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char *p = strstr(str, substr);</a:t>
            </a:r>
            <a:endParaRPr lang="pt-BR" sz="1400" b="1">
              <a:solidFill>
                <a:schemeClr val="tx1">
                  <a:lumMod val="75000"/>
                </a:schemeClr>
              </a:solidFill>
              <a:latin typeface="Roboto" panose="02000000000000000000" charset="0"/>
              <a:ea typeface="Times New Roman" panose="02020603050405020304"/>
              <a:cs typeface="Roboto" panose="02000000000000000000" charset="0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if(p)</a:t>
            </a:r>
            <a:endParaRPr lang="pt-BR" sz="1400" b="1">
              <a:solidFill>
                <a:schemeClr val="tx1">
                  <a:lumMod val="75000"/>
                </a:schemeClr>
              </a:solidFill>
              <a:latin typeface="Roboto" panose="02000000000000000000" charset="0"/>
              <a:ea typeface="Times New Roman" panose="02020603050405020304"/>
              <a:cs typeface="Roboto" panose="02000000000000000000" charset="0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  printf(“%d\n”, p - str);</a:t>
            </a:r>
            <a:endParaRPr lang="pt-BR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 C++:</a:t>
            </a:r>
            <a:endParaRPr lang="pt-BR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int p = str.find(substr);</a:t>
            </a:r>
            <a:endParaRPr lang="pt-BR" sz="1400" b="1">
              <a:solidFill>
                <a:schemeClr val="tx1">
                  <a:lumMod val="75000"/>
                </a:schemeClr>
              </a:solidFill>
              <a:latin typeface="Roboto" panose="02000000000000000000" charset="0"/>
              <a:ea typeface="Times New Roman" panose="02020603050405020304"/>
              <a:cs typeface="Roboto" panose="02000000000000000000" charset="0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if(pos != string::npos)</a:t>
            </a:r>
            <a:endParaRPr lang="pt-BR" sz="1400" b="1">
              <a:solidFill>
                <a:schemeClr val="tx1">
                  <a:lumMod val="75000"/>
                </a:schemeClr>
              </a:solidFill>
              <a:latin typeface="Roboto" panose="02000000000000000000" charset="0"/>
              <a:ea typeface="Times New Roman" panose="02020603050405020304"/>
              <a:cs typeface="Roboto" panose="02000000000000000000" charset="0"/>
              <a:sym typeface="Times New Roman" panose="02020603050405020304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pt-BR" sz="1400" b="1">
                <a:solidFill>
                  <a:schemeClr val="tx1">
                    <a:lumMod val="75000"/>
                  </a:schemeClr>
                </a:solidFill>
                <a:latin typeface="Roboto" panose="02000000000000000000" charset="0"/>
                <a:ea typeface="Times New Roman" panose="02020603050405020304"/>
                <a:cs typeface="Roboto" panose="02000000000000000000" charset="0"/>
                <a:sym typeface="Times New Roman" panose="02020603050405020304"/>
              </a:rPr>
              <a:t>	  cout &lt;&lt; pos &lt;&lt; endl;</a:t>
            </a:r>
            <a:endParaRPr lang="pt-BR" sz="1400" b="1">
              <a:solidFill>
                <a:schemeClr val="tx1">
                  <a:lumMod val="75000"/>
                </a:schemeClr>
              </a:solidFill>
              <a:latin typeface="Roboto" panose="02000000000000000000" charset="0"/>
              <a:ea typeface="Times New Roman" panose="02020603050405020304"/>
              <a:cs typeface="Roboto" panose="02000000000000000000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std:erase</a:t>
            </a:r>
            <a:endParaRPr lang="pt-BR"/>
          </a:p>
        </p:txBody>
      </p:sp>
      <p:pic>
        <p:nvPicPr>
          <p:cNvPr id="102" name="Google Shape;102;p18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Limpa parte da string, reduzindo seu tamanho;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Sintaxe: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1041050" y="2765125"/>
          <a:ext cx="6252475" cy="3000000"/>
        </p:xfrm>
        <a:graphic>
          <a:graphicData uri="http://schemas.openxmlformats.org/drawingml/2006/table">
            <a:tbl>
              <a:tblPr>
                <a:noFill/>
                <a:tableStyleId>{AF20206F-1AE4-4979-825E-31141EDF6D44}</a:tableStyleId>
              </a:tblPr>
              <a:tblGrid>
                <a:gridCol w="1000700"/>
                <a:gridCol w="52517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sequência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AFFFA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string&amp; erase (size_t pos = 0, size_t len = npos);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caracter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2FFF2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iterator erase (iterator p);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arranjo</a:t>
                      </a:r>
                      <a:endParaRPr lang="pt-BR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008000"/>
                          </a:solidFill>
                          <a:highlight>
                            <a:srgbClr val="FAFFFA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iterator erase (iterator first, iterator last);</a:t>
                      </a:r>
                      <a:endParaRPr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std:erase</a:t>
            </a:r>
            <a:endParaRPr lang="pt-BR"/>
          </a:p>
        </p:txBody>
      </p:sp>
      <p:pic>
        <p:nvPicPr>
          <p:cNvPr id="110" name="Google Shape;110;p19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Parâmetros: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posição do primeiro caracter para limpar;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len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número de caracteres para limpar;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iterador para o caracter a ser removido;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first, last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intervalo de caracteres para limpar.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Exemplo: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std::string str (</a:t>
            </a:r>
            <a:r>
              <a:rPr lang="pt-BR">
                <a:solidFill>
                  <a:srgbClr val="60003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"Este é um exemplo de sequência da caracteres"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str.erase (10,8);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str.erase (str.begin()+9);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str.erase (str.begin()+5, str.end()-9);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string.h</a:t>
            </a:r>
            <a:endParaRPr lang="pt-BR"/>
          </a:p>
        </p:txBody>
      </p:sp>
      <p:pic>
        <p:nvPicPr>
          <p:cNvPr id="117" name="Google Shape;117;p20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Define diversas funções para manipulação de strings: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memcpy(), memmove(), strcpy(), strncpy();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strcat(), strncat();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memcmp(), strcmp(), strncmp();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memchr(), strchr(), strpbrk(), strrchr(), strstr(), strtok();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memset(), strlen().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4" name="Google Shape;74;p14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Otimização do </a:t>
            </a:r>
            <a:r>
              <a:rPr lang="pt-BR" b="1">
                <a:solidFill>
                  <a:srgbClr val="000000"/>
                </a:solidFill>
              </a:rPr>
              <a:t>cin/cout</a:t>
            </a:r>
            <a:r>
              <a:rPr lang="pt-BR">
                <a:solidFill>
                  <a:srgbClr val="000000"/>
                </a:solidFill>
              </a:rPr>
              <a:t>;</a:t>
            </a:r>
            <a:endParaRPr lang="pt-BR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Declaração de strings;</a:t>
            </a:r>
            <a:endParaRPr lang="pt-BR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Leitura (palavras e linhas);</a:t>
            </a:r>
            <a:endParaRPr lang="pt-BR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Impressão e formatação;</a:t>
            </a:r>
            <a:endParaRPr lang="pt-BR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Operações: comparação, concatenação, divisão em tokens;</a:t>
            </a:r>
            <a:endParaRPr lang="pt-BR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memset, std::erase e std::find;</a:t>
            </a:r>
            <a:endParaRPr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>
                <a:solidFill>
                  <a:srgbClr val="000000"/>
                </a:solidFill>
              </a:rPr>
              <a:t>Ordenação de caracteres e strings.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true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da Biblioteca String e Character em C &lt;ctype.h&gt;</a:t>
            </a:r>
            <a:endParaRPr lang="pt-BR"/>
          </a:p>
        </p:txBody>
      </p:sp>
      <p:pic>
        <p:nvPicPr>
          <p:cNvPr id="124" name="Google Shape;124;p21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true"/>
          <p:nvPr>
            <p:ph type="body" idx="4294967295"/>
          </p:nvPr>
        </p:nvSpPr>
        <p:spPr>
          <a:xfrm>
            <a:off x="471900" y="684275"/>
            <a:ext cx="8264100" cy="441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#include &lt;ctype.h&gt;	/* include the character library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isalpha(int c);	/* true if c is either upper or lower case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isupper(int c);	/* true if c is upper case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islower(int c);	/* true if c is lower case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isdigit(int c);	/* true if c is a numerical digit (0-9)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ispunct(int c);	/* true if c is a punctuation symbol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isxdigit(int c);	/* true if c is a hexadecimal digit (0-9,A-F)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isprint(int c);	/* true if c is any printable character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toupper(int c);	/* convert c to upper case -- no error checking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tolower(int c);	/* convert c to lower case -- no error checking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#include &lt;string.h&gt;      /* include the string library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char *strcat(char *dst, const char *src);		/* contatenation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int strcmp(const char *s1, const char *s2);	/* is s1 == s2?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char *strcpy(char *dst, const char *src);		/* copy src to dist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size_t strlen(const char *s);			/* length of string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char *strstr(const char *s1, const char *s2); 	/* search for s2 in s1 */</a:t>
            </a:r>
            <a:endParaRPr sz="1200">
              <a:solidFill>
                <a:srgbClr val="000000"/>
              </a:solidFill>
            </a:endParaRPr>
          </a:p>
          <a:p>
            <a:pPr marL="0" lvl="0" indent="495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char *strtok(char *s1, const char *s2);		/* iterate words in s1 */</a:t>
            </a:r>
            <a:endParaRPr sz="12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memset</a:t>
            </a:r>
            <a:endParaRPr lang="pt-BR"/>
          </a:p>
        </p:txBody>
      </p:sp>
      <p:pic>
        <p:nvPicPr>
          <p:cNvPr id="131" name="Google Shape;131;p22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função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void* memset(void* str, int c, size_t n)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copia o caracter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unsigned char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para as primeiras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posições do vetor apontado por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Geralmente esta função é utilizada para setar posições de memória para NULL ou ‘\0’;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Parâmetros: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○"/>
            </a:pP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ponteiro para o bloco de memória a ser preenchido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○"/>
            </a:pP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valor a ser setado em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Este valor é passado como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mas a função preenche o bloco usando a conversão de valores;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○"/>
            </a:pP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número de bytes para setar o valor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pt-BR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memset</a:t>
            </a:r>
            <a:endParaRPr lang="pt-BR"/>
          </a:p>
        </p:txBody>
      </p:sp>
      <p:pic>
        <p:nvPicPr>
          <p:cNvPr id="138" name="Google Shape;138;p23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true"/>
          <p:nvPr>
            <p:ph type="body" idx="1"/>
          </p:nvPr>
        </p:nvSpPr>
        <p:spPr>
          <a:xfrm>
            <a:off x="471900" y="1919075"/>
            <a:ext cx="8222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 panose="02020603050405020304"/>
              <a:buChar char="●"/>
            </a:pP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memset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retorna um ponteiro para a área de memória de </a:t>
            </a:r>
            <a:r>
              <a:rPr lang="pt-BR" sz="1600">
                <a:solidFill>
                  <a:srgbClr val="008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</a:t>
            </a: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 panose="02020603050405020304"/>
              <a:buChar char="●"/>
            </a:pPr>
            <a:r>
              <a:rPr lang="pt-BR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Exemplo:</a:t>
            </a: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 &lt;stdio.h&gt;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 main()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char buffer[1024];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strcpy(buffer, “Hello!”);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printf(“\nAntes de memset: (%s)”, buffer);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memset(buffer, ‘\0’, sizeof(buffer));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printf(“\nDepois de memset: (%s)”, buffer);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return 0;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Ordenação de Caracteres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#include &lt;algorithm&gt;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sort(str, str + (int)strlen(str));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#include &lt;algorithm&gt;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sort(str.begin(), str.end());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Ordenação de Strings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rgbClr val="FF0000"/>
                </a:solidFill>
              </a:rPr>
              <a:t>#include &lt;algorithm&gt;</a:t>
            </a:r>
            <a:endParaRPr lang="pt-BR" altLang="en-US" b="1">
              <a:solidFill>
                <a:srgbClr val="FF0000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rgbClr val="FF0000"/>
                </a:solidFill>
              </a:rPr>
              <a:t>#include &lt;string&gt;</a:t>
            </a:r>
            <a:endParaRPr lang="pt-BR" altLang="en-US" b="1">
              <a:solidFill>
                <a:srgbClr val="FF0000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rgbClr val="FF0000"/>
                </a:solidFill>
              </a:rPr>
              <a:t>#include &lt;vector&gt;</a:t>
            </a:r>
            <a:endParaRPr lang="pt-BR" altLang="en-US" b="1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vector&lt;string&gt; str;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sort(str.begin(), str.end());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em Cadeias</a:t>
            </a:r>
            <a:endParaRPr lang="pt-BR"/>
          </a:p>
        </p:txBody>
      </p:sp>
      <p:sp>
        <p:nvSpPr>
          <p:cNvPr id="158" name="Google Shape;158;p26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Problema: encontrar todas as ocorrências de um padrão em um texto;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Algoritmos de processamento de cadeias são usados, por exemplo, para buscar padrões específicos em sequências de DNA;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Dado um texto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T[n]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comprimento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 o padrão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P[m]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comprimento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onde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&lt;= n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 emparelhamento de cadeias deve encontrar todos os deslocamentos válidos com os quais um padrão P ocorre em T.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em Cadeias</a:t>
            </a:r>
            <a:endParaRPr lang="pt-BR"/>
          </a:p>
        </p:txBody>
      </p:sp>
      <p:sp>
        <p:nvSpPr>
          <p:cNvPr id="164" name="Google Shape;164;p27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Algoritmo força-bruta: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Examine todas as possíveis situações;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subcadeia de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então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 encontra em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deslocado de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posições à esquerda;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Char char="○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com a subcadeia de tamanho m e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que se inicia no caracter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T[s]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para todos os valores possíveis de s, ou seja, </a:t>
            </a:r>
            <a:r>
              <a:rPr lang="pt-BR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&lt;= s &lt;= n - m</a:t>
            </a: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5" name="Google Shape;165;p27" descr="logomdp.jpg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215126" y="4272450"/>
            <a:ext cx="793848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em Cadeias</a:t>
            </a:r>
            <a:endParaRPr lang="pt-BR"/>
          </a:p>
        </p:txBody>
      </p:sp>
      <p:sp>
        <p:nvSpPr>
          <p:cNvPr id="171" name="Google Shape;171;p28"/>
          <p:cNvSpPr txBox="true"/>
          <p:nvPr>
            <p:ph type="body" idx="1"/>
          </p:nvPr>
        </p:nvSpPr>
        <p:spPr>
          <a:xfrm>
            <a:off x="471900" y="1919075"/>
            <a:ext cx="3019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pt-BR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Algoritmo força-bruta: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72" name="Google Shape;172;p28"/>
          <p:cNvSpPr txBox="true"/>
          <p:nvPr/>
        </p:nvSpPr>
        <p:spPr>
          <a:xfrm>
            <a:off x="3513975" y="2150525"/>
            <a:ext cx="52656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procedimento FB(T[N], P[M]: Vetor de inteiro)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declare i, s, tamT, tamP: inteiro;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test: lógico;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início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tamT &lt;- strlen(T); tamP &lt;- strlen(P);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para( s de 0 até tamT-tamP-1 ) faça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i &lt;- 0; test &lt;-V;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enquanto( i &lt; tamP ) faça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se(T[s+i] = P[i]) entao i &lt;- i + 1;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senão test &lt;- F;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fim_enquanto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se (test) então escreva(“Casamento na posicao”, s);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fim_para</a:t>
            </a:r>
            <a:endParaRPr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fim_proc</a:t>
            </a:r>
            <a:endParaRPr lang="pt-BR" sz="10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true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Algoritmo de força-bruta: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Complexidade de O(mn);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Algoritmos com desempenho melhor: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KMP (Knuth, Morris e Pratt): Complexidade ϴ(m+n);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Algoritmo de Rabin-Karp: Complexidade ϴ((n - m +1)m).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Material para estudá-los: Livro do Cormen -&gt; Algoritmos: Teoria e Prática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9"/>
          <p:cNvSpPr txBox="true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em Cadeias</a:t>
            </a:r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Exercícios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1239 - Atalhos Bloggo</a:t>
            </a:r>
            <a:endParaRPr lang="pt-BR" altLang="en-US">
              <a:solidFill>
                <a:srgbClr val="07070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2253 - Validador de senhas</a:t>
            </a:r>
            <a:endParaRPr lang="pt-BR" altLang="en-US">
              <a:solidFill>
                <a:srgbClr val="07070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URI 2880 - Enigma</a:t>
            </a:r>
            <a:endParaRPr lang="pt-BR" altLang="en-US">
              <a:solidFill>
                <a:srgbClr val="07070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Otimização do cin e cout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pt-BR" altLang="en-US" sz="1600" b="1">
                <a:solidFill>
                  <a:srgbClr val="FF0000"/>
                </a:solidFill>
              </a:rPr>
              <a:t>#include &lt;bits/stdc++.h&gt;</a:t>
            </a:r>
            <a:endParaRPr lang="pt-BR" altLang="en-US" sz="1600" b="1">
              <a:solidFill>
                <a:srgbClr val="070707"/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rgbClr val="070707"/>
                </a:solidFill>
              </a:rPr>
              <a:t>int main()</a:t>
            </a:r>
            <a:endParaRPr lang="pt-BR" altLang="en-US" sz="1600" b="1">
              <a:solidFill>
                <a:srgbClr val="070707"/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rgbClr val="070707"/>
                </a:solidFill>
              </a:rPr>
              <a:t>{</a:t>
            </a:r>
            <a:endParaRPr lang="pt-BR" altLang="en-US" sz="1600" b="1">
              <a:solidFill>
                <a:srgbClr val="070707"/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ios_base::sync_with_stdio(false);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cin.tie(0);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    return </a:t>
            </a:r>
            <a:r>
              <a:rPr lang="pt-BR" altLang="en-US" sz="1600" b="1">
                <a:solidFill>
                  <a:srgbClr val="FF0000"/>
                </a:solidFill>
              </a:rPr>
              <a:t>0</a:t>
            </a:r>
            <a:r>
              <a:rPr lang="pt-BR" altLang="en-US" sz="1600" b="1">
                <a:solidFill>
                  <a:schemeClr val="tx1">
                    <a:lumMod val="75000"/>
                  </a:schemeClr>
                </a:solidFill>
              </a:rPr>
              <a:t>;</a:t>
            </a:r>
            <a:endParaRPr lang="pt-BR" altLang="en-US" sz="1600" b="1">
              <a:solidFill>
                <a:schemeClr val="tx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pt-BR" altLang="en-US" sz="1600" b="1">
                <a:solidFill>
                  <a:srgbClr val="070707"/>
                </a:solidFill>
              </a:rPr>
              <a:t>}</a:t>
            </a:r>
            <a:endParaRPr lang="pt-BR" altLang="en-US">
              <a:solidFill>
                <a:srgbClr val="07070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Desabilita a sincronização com o buffer da &lt;stdio.h&gt;;</a:t>
            </a:r>
            <a:endParaRPr lang="pt-BR" altLang="en-US">
              <a:solidFill>
                <a:srgbClr val="07070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Jamais utilize </a:t>
            </a:r>
            <a:r>
              <a:rPr lang="pt-BR" altLang="en-US" b="1">
                <a:solidFill>
                  <a:srgbClr val="070707"/>
                </a:solidFill>
              </a:rPr>
              <a:t>cin/cout com scanf/printf</a:t>
            </a:r>
            <a:r>
              <a:rPr lang="pt-BR" altLang="en-US">
                <a:solidFill>
                  <a:srgbClr val="070707"/>
                </a:solidFill>
              </a:rPr>
              <a:t> no mesmo código quando usar essa otimização.</a:t>
            </a:r>
            <a:endParaRPr lang="pt-BR" altLang="en-US">
              <a:solidFill>
                <a:srgbClr val="07070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Declaração de Strings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Vetor do tipo char, terminado pelo ‘\0’;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É necessário saber o tamanho da string, ou, pelo menos, um limite.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chemeClr val="tx1"/>
                </a:solidFill>
              </a:rPr>
              <a:t>char str[560];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FF0000"/>
                </a:solidFill>
              </a:rPr>
              <a:t>#include &lt;string&gt;</a:t>
            </a:r>
            <a:endParaRPr lang="pt-BR" altLang="en-US" b="1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chemeClr val="tx1"/>
                </a:solidFill>
              </a:rPr>
              <a:t>string str;</a:t>
            </a:r>
            <a:endParaRPr lang="pt-B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Leitura de uma palavra/linha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471805" y="1918970"/>
            <a:ext cx="3985895" cy="2710180"/>
          </a:xfrm>
        </p:spPr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rgbClr val="FF0000"/>
                </a:solidFill>
              </a:rPr>
              <a:t>#include &lt;stdio.h&gt;</a:t>
            </a:r>
            <a:endParaRPr lang="pt-BR" altLang="en-US" b="1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scanf(“%s”, &amp;str);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rgbClr val="FF0000"/>
                </a:solidFill>
              </a:rPr>
              <a:t>#include &lt;iostream&gt;</a:t>
            </a:r>
            <a:endParaRPr lang="pt-BR" altLang="en-US" b="1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using namespace std;</a:t>
            </a:r>
            <a:endParaRPr lang="pt-BR" altLang="en-US" b="1">
              <a:solidFill>
                <a:schemeClr val="tx1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cin &gt;&gt; str;</a:t>
            </a:r>
            <a:endParaRPr lang="pt-BR" altLang="en-US" b="1">
              <a:solidFill>
                <a:schemeClr val="tx1"/>
              </a:solidFill>
            </a:endParaRPr>
          </a:p>
        </p:txBody>
      </p:sp>
      <p:sp>
        <p:nvSpPr>
          <p:cNvPr id="4" name="Espaço Reservado para Texto 2"/>
          <p:cNvSpPr/>
          <p:nvPr/>
        </p:nvSpPr>
        <p:spPr>
          <a:xfrm>
            <a:off x="4688840" y="1902460"/>
            <a:ext cx="3985895" cy="2710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scanf(“%[^\n]s”, &amp;str);</a:t>
            </a:r>
            <a:endParaRPr lang="pt-BR" altLang="en-US" b="1">
              <a:solidFill>
                <a:srgbClr val="FF0000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getline(cin, str);</a:t>
            </a:r>
            <a:endParaRPr lang="pt-BR" altLang="en-US" b="1">
              <a:solidFill>
                <a:schemeClr val="tx1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/>
                </a:solidFill>
              </a:rPr>
              <a:t>getline(str, ‘M’);</a:t>
            </a:r>
            <a:endParaRPr lang="pt-B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Impressão e Formatação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printf(“A string %s possui %d letras\n”, str,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strlen(str));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cout &lt;&lt; “A string ” &lt;&lt; str &lt;&lt; “ possui ” &lt;&lt; str.size() &lt;&lt; “ letras\n”;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Comparação de Strings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if(strcmp(str, “maratona”) != 0)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  print(“Diferentes\n”);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else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  print(“Iguais\n”);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if(str == “maratona”)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  cout &lt;&lt; “Iguais\n”;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else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  cout &lt;&lt; “Diferentes\n”;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Concatenação de Strings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strcpy(str, “Capitão”);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strcat(str, “ América”);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printf(“%s\n”, str); // Saída: Capitão América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C++: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 = “Capitão“;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str.append(“ América”);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ou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str+=“ América”;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cout &lt;&lt; str &lt;&lt; endl; // Saída: Capitão América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r>
              <a:rPr lang="pt-BR" altLang="en-US"/>
              <a:t>Divisão em Tokens</a:t>
            </a:r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rgbClr val="070707"/>
                </a:solidFill>
              </a:rPr>
              <a:t>Em C:</a:t>
            </a:r>
            <a:endParaRPr lang="pt-BR" altLang="en-US">
              <a:solidFill>
                <a:srgbClr val="070707"/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char *token;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char str[80] = “Homem de Ferro”;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token = strtok(str, “ ”);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while(token)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{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printf(“%s\n”, token);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  token = strtok(NULL, “ ”);</a:t>
            </a:r>
            <a:endParaRPr lang="pt-BR" altLang="en-US" b="1">
              <a:solidFill>
                <a:schemeClr val="tx1">
                  <a:lumMod val="75000"/>
                </a:schemeClr>
              </a:solidFill>
            </a:endParaRPr>
          </a:p>
          <a:p>
            <a:pPr lvl="1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en-US" b="1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pt-BR" altLang="en-US">
              <a:solidFill>
                <a:srgbClr val="070707"/>
              </a:solidFill>
            </a:endParaRPr>
          </a:p>
          <a:p>
            <a:pPr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en-US" b="1">
                <a:solidFill>
                  <a:srgbClr val="070707"/>
                </a:solidFill>
              </a:rPr>
              <a:t>A string str vai ser quebrada em substrings toda vez que encontrar o delimitador “ ”.</a:t>
            </a:r>
            <a:endParaRPr lang="pt-BR" altLang="en-US" b="1">
              <a:solidFill>
                <a:srgbClr val="07070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8739</Words>
  <Application>WPS Presentation</Application>
  <PresentationFormat/>
  <Paragraphs>360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Arial</vt:lpstr>
      <vt:lpstr>Roboto</vt:lpstr>
      <vt:lpstr>Pagul</vt:lpstr>
      <vt:lpstr>Times New Roman</vt:lpstr>
      <vt:lpstr>Roboto</vt:lpstr>
      <vt:lpstr>Courier New</vt:lpstr>
      <vt:lpstr>微软雅黑</vt:lpstr>
      <vt:lpstr>Arial Unicode MS</vt:lpstr>
      <vt:lpstr>DejaVu Math TeX Gyre</vt:lpstr>
      <vt:lpstr>Droid Sans Fallback</vt:lpstr>
      <vt:lpstr>Standard Symbols PS</vt:lpstr>
      <vt:lpstr>Times New Roman</vt:lpstr>
      <vt:lpstr>Material</vt:lpstr>
      <vt:lpstr>Strings</vt:lpstr>
      <vt:lpstr>Roteiro</vt:lpstr>
      <vt:lpstr>Otimização do cin e cout</vt:lpstr>
      <vt:lpstr>Declaração de Strings</vt:lpstr>
      <vt:lpstr>Leitura de uma palavra/linha</vt:lpstr>
      <vt:lpstr>Impressão e Formatação</vt:lpstr>
      <vt:lpstr>Comparação de Strings</vt:lpstr>
      <vt:lpstr>Concatenação de Strings</vt:lpstr>
      <vt:lpstr>Divisão em Tokens</vt:lpstr>
      <vt:lpstr>Divisão em Tokens</vt:lpstr>
      <vt:lpstr>Limpando Strings - remove e erase</vt:lpstr>
      <vt:lpstr>Limpando Strings - remove e erase</vt:lpstr>
      <vt:lpstr>A Classe &lt;string&gt; - C++</vt:lpstr>
      <vt:lpstr>std:find</vt:lpstr>
      <vt:lpstr>std:find</vt:lpstr>
      <vt:lpstr>std:find</vt:lpstr>
      <vt:lpstr>std:erase</vt:lpstr>
      <vt:lpstr>std:erase</vt:lpstr>
      <vt:lpstr>Biblioteca string.h</vt:lpstr>
      <vt:lpstr>Funções da Biblioteca String e Character em C &lt;ctype.h&gt;</vt:lpstr>
      <vt:lpstr>memset</vt:lpstr>
      <vt:lpstr>memset</vt:lpstr>
      <vt:lpstr>Ordenação de Caracteres</vt:lpstr>
      <vt:lpstr>Ordenação de Strings</vt:lpstr>
      <vt:lpstr>Processamento em Cadeias</vt:lpstr>
      <vt:lpstr>Processamento em Cadeias</vt:lpstr>
      <vt:lpstr>Processamento em Cadeias</vt:lpstr>
      <vt:lpstr>Processamento em Cadeias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/>
  <cp:lastModifiedBy>gabriel</cp:lastModifiedBy>
  <cp:revision>63</cp:revision>
  <dcterms:created xsi:type="dcterms:W3CDTF">2021-03-24T22:18:43Z</dcterms:created>
  <dcterms:modified xsi:type="dcterms:W3CDTF">2021-03-24T22:18:43Z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