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</p:sldIdLst>
  <p:sldSz cx="9144000" cy="5143500"/>
  <p:notesSz cx="6858000" cy="9144000"/>
  <p:embeddedFontLst>
    <p:embeddedFont>
      <p:font typeface="Roboto" panose="02000000000000000000" charset="0"/>
      <p:italic r:id="rId91"/>
      <p:boldItalic r:id="rId9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2" Type="http://schemas.openxmlformats.org/officeDocument/2006/relationships/font" Target="fonts/font2.fntdata"/><Relationship Id="rId91" Type="http://schemas.openxmlformats.org/officeDocument/2006/relationships/font" Target="fonts/font1.fntdata"/><Relationship Id="rId90" Type="http://schemas.openxmlformats.org/officeDocument/2006/relationships/tableStyles" Target="tableStyles.xml"/><Relationship Id="rId9" Type="http://schemas.openxmlformats.org/officeDocument/2006/relationships/slide" Target="slides/slide6.xml"/><Relationship Id="rId89" Type="http://schemas.openxmlformats.org/officeDocument/2006/relationships/viewProps" Target="viewProps.xml"/><Relationship Id="rId88" Type="http://schemas.openxmlformats.org/officeDocument/2006/relationships/presProps" Target="presProps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7d8fc073_0_1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7d8fc073_0_125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7d8fc073_0_1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7d8fc073_0_181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7d8fc073_0_2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7d8fc073_0_213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7d8fc073_0_2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17d8fc073_0_246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17d8fc073_0_29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17d8fc073_0_29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7d8fc073_0_2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17d8fc073_0_295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17d8fc073_0_38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17d8fc073_0_385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17d8fc073_0_3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17d8fc073_0_392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17d8fc073_0_39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17d8fc073_0_397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17d8fc073_0_40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17d8fc073_0_405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696144a4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696144a4_0_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17d8fc073_0_4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17d8fc073_0_412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17d8fc073_0_4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17d8fc073_0_417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17d8fc073_0_4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17d8fc073_0_424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17d8fc073_0_4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17d8fc073_0_43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17d8fc073_0_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17d8fc073_0_436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57a894bc0_0_5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57a894bc0_0_58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17d8fc073_0_4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17d8fc073_0_48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17d8fc073_0_48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17d8fc073_0_488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17d8fc073_0_4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17d8fc073_0_495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17d8fc073_0_50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17d8fc073_0_503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b7e1ba8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b7e1ba8c_0_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17d8fc073_0_5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17d8fc073_0_514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17d8fc073_0_5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17d8fc073_0_525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17d8fc073_0_5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17d8fc073_0_555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7d8fc073_0_5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7d8fc073_0_532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17d8fc073_0_5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17d8fc073_0_54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6e8cbaea4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6e8cbaea4_0_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6e8cbaea4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6e8cbaea4_0_5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17d8fc073_0_5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17d8fc073_0_545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17d8fc073_0_5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17d8fc073_0_55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17d8fc073_0_5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17d8fc073_0_563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7d8fc073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7d8fc073_0_7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17d8fc073_0_56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17d8fc073_0_56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17d8fc073_0_57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17d8fc073_0_576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7d8fc073_0_58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7d8fc073_0_583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17d8fc073_0_59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17d8fc073_0_59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6e76ca60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6e76ca60c_0_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6e76ca60c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6e76ca60c_0_6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6e76ca60c_0_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6e76ca60c_0_12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6e76ca60c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6e76ca60c_0_18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6e76ca60c_0_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6e76ca60c_0_24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6e76ca60c_0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6e76ca60c_0_3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d8fc073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d8fc073_0_1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6e76ca60c_0_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6e76ca60c_0_36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6e76ca60c_0_4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6e76ca60c_0_42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6e76ca60c_0_4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6e76ca60c_0_48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6e76ca60c_0_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6e76ca60c_0_54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6e76ca60c_0_6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6e76ca60c_0_65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6e76ca60c_0_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6e76ca60c_0_77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6e76ca60c_0_8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16e76ca60c_0_84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6e76ca60c_0_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6e76ca60c_0_6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6e76ca60c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6e76ca60c_0_7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6e76ca60c_0_9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6e76ca60c_0_9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7d8fc073_0_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7d8fc073_0_12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6e76ca60c_0_9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6e76ca60c_0_97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6e76ca60c_0_10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6e76ca60c_0_103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6e76ca60c_0_10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6e76ca60c_0_10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17d8fc073_0_44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17d8fc073_0_442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6e76ca60c_0_1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6e76ca60c_0_122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6e76ca60c_0_1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6e76ca60c_0_13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6e76ca60c_0_13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6e76ca60c_0_137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6e76ca60c_0_14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6e76ca60c_0_142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6e76ca60c_0_14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6e76ca60c_0_148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6e76ca60c_0_1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6e76ca60c_0_152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7d8fc073_0_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7d8fc073_0_25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6e76ca60c_0_1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6e76ca60c_0_156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6e76ca60c_0_16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6e76ca60c_0_167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6e76ca60c_0_1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6e76ca60c_0_163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6e76ca60c_0_1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16e76ca60c_0_181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6e76ca60c_0_1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6e76ca60c_0_177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16e76ca60c_0_1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16e76ca60c_0_173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16e76ca60c_0_1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16e76ca60c_0_192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6e76ca60c_0_18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16e76ca60c_0_188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16e76ca60c_0_20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16e76ca60c_0_202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6e76ca60c_0_19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16e76ca60c_0_198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7d8fc073_0_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7d8fc073_0_56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16e76ca60c_0_2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16e76ca60c_0_212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6e76ca60c_0_2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6e76ca60c_0_208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6e76ca60c_0_2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16e76ca60c_0_21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6e76ca60c_0_2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16e76ca60c_0_225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7d8fc073_0_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7d8fc073_0_2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true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 flipH="true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 txBox="true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true"/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true"/>
          <p:nvPr>
            <p:ph type="title" hasCustomPrompt="tru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true"/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accent4"/>
        </a:solidFill>
        <a:effectLst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true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true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false"/>
          </a:gra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4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true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false"/>
          </a:gra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5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true"/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true"/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true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false"/>
          </a:gra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6"/>
          <p:cNvSpPr txBox="true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true"/>
          <p:nvPr/>
        </p:nvSpPr>
        <p:spPr>
          <a:xfrm rot="10800000" flipH="true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false"/>
          </a:gra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7"/>
          <p:cNvSpPr txBox="true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true"/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true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true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false"/>
          </a:gra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9"/>
          <p:cNvSpPr txBox="true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true"/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true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true"/>
          <p:nvPr/>
        </p:nvSpPr>
        <p:spPr>
          <a:xfrm rot="10800000" flipH="true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10"/>
          <p:cNvSpPr/>
          <p:nvPr/>
        </p:nvSpPr>
        <p:spPr>
          <a:xfrm rot="10800000" flipH="true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false"/>
          </a:gra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10"/>
          <p:cNvSpPr txBox="true"/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7" name="Google Shape;7;p1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 panose="02000000000000000000"/>
              <a:buChar char="●"/>
              <a:defRPr sz="18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pt.wikipedia.org/wiki/Sete_pontes_de_K%C3%B6nigsberg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5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true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Teoria dos Grafos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68" name="Google Shape;68;p13"/>
          <p:cNvSpPr txBox="true"/>
          <p:nvPr>
            <p:ph type="subTitle" idx="1"/>
          </p:nvPr>
        </p:nvSpPr>
        <p:spPr>
          <a:xfrm>
            <a:off x="311700" y="2834125"/>
            <a:ext cx="8520600" cy="21210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Rodrigo P da Silva Sacchi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(rodrigosacchi@ufgd.edu.br)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 - Arestas Paralelas</a:t>
            </a:r>
            <a:endParaRPr lang="pt-BR"/>
          </a:p>
        </p:txBody>
      </p:sp>
      <p:sp>
        <p:nvSpPr>
          <p:cNvPr id="192" name="Google Shape;192;p22"/>
          <p:cNvSpPr txBox="true"/>
          <p:nvPr>
            <p:ph type="body" idx="1"/>
          </p:nvPr>
        </p:nvSpPr>
        <p:spPr>
          <a:xfrm>
            <a:off x="471900" y="1919075"/>
            <a:ext cx="8222100" cy="12291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Duas </a:t>
            </a:r>
            <a:r>
              <a:rPr lang="pt-BR" b="1">
                <a:solidFill>
                  <a:srgbClr val="008000"/>
                </a:solidFill>
              </a:rPr>
              <a:t>arestas são paralelas</a:t>
            </a:r>
            <a:r>
              <a:rPr lang="pt-BR">
                <a:solidFill>
                  <a:srgbClr val="000000"/>
                </a:solidFill>
              </a:rPr>
              <a:t> se ambas possuem os mesmos extremos.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Por exemplo, no grafo </a:t>
            </a:r>
            <a:r>
              <a:rPr lang="pt-BR">
                <a:solidFill>
                  <a:srgbClr val="008000"/>
                </a:solidFill>
              </a:rPr>
              <a:t>G</a:t>
            </a:r>
            <a:r>
              <a:rPr lang="pt-BR">
                <a:solidFill>
                  <a:srgbClr val="000000"/>
                </a:solidFill>
              </a:rPr>
              <a:t>, </a:t>
            </a:r>
            <a:r>
              <a:rPr lang="pt-BR" b="1">
                <a:solidFill>
                  <a:srgbClr val="000000"/>
                </a:solidFill>
              </a:rPr>
              <a:t>a</a:t>
            </a:r>
            <a:r>
              <a:rPr lang="pt-BR" b="1" baseline="-25000">
                <a:solidFill>
                  <a:srgbClr val="000000"/>
                </a:solidFill>
              </a:rPr>
              <a:t>5</a:t>
            </a:r>
            <a:r>
              <a:rPr lang="pt-BR">
                <a:solidFill>
                  <a:srgbClr val="000000"/>
                </a:solidFill>
              </a:rPr>
              <a:t> e </a:t>
            </a:r>
            <a:r>
              <a:rPr lang="pt-BR" b="1">
                <a:solidFill>
                  <a:srgbClr val="000000"/>
                </a:solidFill>
              </a:rPr>
              <a:t>a</a:t>
            </a:r>
            <a:r>
              <a:rPr lang="pt-BR" b="1" baseline="-25000">
                <a:solidFill>
                  <a:srgbClr val="000000"/>
                </a:solidFill>
              </a:rPr>
              <a:t>7</a:t>
            </a:r>
            <a:r>
              <a:rPr lang="pt-BR">
                <a:solidFill>
                  <a:srgbClr val="000000"/>
                </a:solidFill>
              </a:rPr>
              <a:t> são </a:t>
            </a:r>
            <a:r>
              <a:rPr lang="pt-BR">
                <a:solidFill>
                  <a:srgbClr val="008000"/>
                </a:solidFill>
              </a:rPr>
              <a:t>paralelas</a:t>
            </a:r>
            <a:r>
              <a:rPr lang="pt-BR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193" name="Google Shape;193;p22"/>
          <p:cNvGrpSpPr/>
          <p:nvPr/>
        </p:nvGrpSpPr>
        <p:grpSpPr>
          <a:xfrm>
            <a:off x="3132038" y="2811425"/>
            <a:ext cx="2879925" cy="1712326"/>
            <a:chOff x="2995675" y="2811425"/>
            <a:chExt cx="2879925" cy="1712326"/>
          </a:xfrm>
        </p:grpSpPr>
        <p:grpSp>
          <p:nvGrpSpPr>
            <p:cNvPr id="194" name="Google Shape;194;p22"/>
            <p:cNvGrpSpPr/>
            <p:nvPr/>
          </p:nvGrpSpPr>
          <p:grpSpPr>
            <a:xfrm>
              <a:off x="3360773" y="2811425"/>
              <a:ext cx="2514827" cy="1712326"/>
              <a:chOff x="3360773" y="2811425"/>
              <a:chExt cx="2514827" cy="1712326"/>
            </a:xfrm>
          </p:grpSpPr>
          <p:sp>
            <p:nvSpPr>
              <p:cNvPr id="195" name="Google Shape;195;p22"/>
              <p:cNvSpPr/>
              <p:nvPr/>
            </p:nvSpPr>
            <p:spPr>
              <a:xfrm>
                <a:off x="3513371" y="3116223"/>
                <a:ext cx="312600" cy="3192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Google Shape;196;p22"/>
              <p:cNvSpPr/>
              <p:nvPr/>
            </p:nvSpPr>
            <p:spPr>
              <a:xfrm>
                <a:off x="4458668" y="3116223"/>
                <a:ext cx="312600" cy="3192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" name="Google Shape;197;p22"/>
              <p:cNvSpPr/>
              <p:nvPr/>
            </p:nvSpPr>
            <p:spPr>
              <a:xfrm>
                <a:off x="3513371" y="3994077"/>
                <a:ext cx="312600" cy="3192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8" name="Google Shape;198;p22"/>
              <p:cNvSpPr/>
              <p:nvPr/>
            </p:nvSpPr>
            <p:spPr>
              <a:xfrm>
                <a:off x="4458668" y="3994077"/>
                <a:ext cx="312600" cy="3192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" name="Google Shape;199;p22"/>
              <p:cNvSpPr/>
              <p:nvPr/>
            </p:nvSpPr>
            <p:spPr>
              <a:xfrm>
                <a:off x="5318029" y="3555150"/>
                <a:ext cx="312600" cy="3192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200" name="Google Shape;200;p22"/>
              <p:cNvCxnSpPr>
                <a:stCxn id="195" idx="4"/>
                <a:endCxn id="197" idx="0"/>
              </p:cNvCxnSpPr>
              <p:nvPr/>
            </p:nvCxnSpPr>
            <p:spPr>
              <a:xfrm>
                <a:off x="3669671" y="3435423"/>
                <a:ext cx="0" cy="558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" name="Google Shape;201;p22"/>
              <p:cNvCxnSpPr>
                <a:stCxn id="195" idx="6"/>
                <a:endCxn id="196" idx="2"/>
              </p:cNvCxnSpPr>
              <p:nvPr/>
            </p:nvCxnSpPr>
            <p:spPr>
              <a:xfrm>
                <a:off x="3825971" y="3275823"/>
                <a:ext cx="6327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" name="Google Shape;202;p22"/>
              <p:cNvCxnSpPr>
                <a:stCxn id="196" idx="6"/>
                <a:endCxn id="199" idx="0"/>
              </p:cNvCxnSpPr>
              <p:nvPr/>
            </p:nvCxnSpPr>
            <p:spPr>
              <a:xfrm>
                <a:off x="4771268" y="3275823"/>
                <a:ext cx="703200" cy="27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" name="Google Shape;203;p22"/>
              <p:cNvCxnSpPr>
                <a:stCxn id="197" idx="6"/>
                <a:endCxn id="198" idx="2"/>
              </p:cNvCxnSpPr>
              <p:nvPr/>
            </p:nvCxnSpPr>
            <p:spPr>
              <a:xfrm>
                <a:off x="3825971" y="4153677"/>
                <a:ext cx="6327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" name="Google Shape;204;p22"/>
              <p:cNvCxnSpPr>
                <a:stCxn id="198" idx="6"/>
                <a:endCxn id="199" idx="4"/>
              </p:cNvCxnSpPr>
              <p:nvPr/>
            </p:nvCxnSpPr>
            <p:spPr>
              <a:xfrm rot="10800000" flipH="true">
                <a:off x="4771268" y="3874377"/>
                <a:ext cx="703200" cy="27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" name="Google Shape;205;p22"/>
              <p:cNvCxnSpPr>
                <a:stCxn id="197" idx="7"/>
                <a:endCxn id="196" idx="3"/>
              </p:cNvCxnSpPr>
              <p:nvPr/>
            </p:nvCxnSpPr>
            <p:spPr>
              <a:xfrm rot="10800000" flipH="true">
                <a:off x="3780192" y="3388623"/>
                <a:ext cx="724200" cy="652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6" name="Google Shape;206;p22"/>
              <p:cNvSpPr txBox="true"/>
              <p:nvPr/>
            </p:nvSpPr>
            <p:spPr>
              <a:xfrm>
                <a:off x="3548545" y="2811425"/>
                <a:ext cx="312600" cy="31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t</a:t>
                </a:r>
                <a:endParaRPr lang="pt-BR"/>
              </a:p>
            </p:txBody>
          </p:sp>
          <p:sp>
            <p:nvSpPr>
              <p:cNvPr id="207" name="Google Shape;207;p22"/>
              <p:cNvSpPr txBox="true"/>
              <p:nvPr/>
            </p:nvSpPr>
            <p:spPr>
              <a:xfrm>
                <a:off x="3533807" y="4204551"/>
                <a:ext cx="312600" cy="31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x</a:t>
                </a:r>
                <a:endParaRPr lang="pt-BR"/>
              </a:p>
            </p:txBody>
          </p:sp>
          <p:sp>
            <p:nvSpPr>
              <p:cNvPr id="208" name="Google Shape;208;p22"/>
              <p:cNvSpPr txBox="true"/>
              <p:nvPr/>
            </p:nvSpPr>
            <p:spPr>
              <a:xfrm>
                <a:off x="4496200" y="4183025"/>
                <a:ext cx="312600" cy="31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w</a:t>
                </a:r>
                <a:endParaRPr lang="pt-BR"/>
              </a:p>
            </p:txBody>
          </p:sp>
          <p:sp>
            <p:nvSpPr>
              <p:cNvPr id="209" name="Google Shape;209;p22"/>
              <p:cNvSpPr txBox="true"/>
              <p:nvPr/>
            </p:nvSpPr>
            <p:spPr>
              <a:xfrm>
                <a:off x="3360773" y="3462984"/>
                <a:ext cx="3879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a</a:t>
                </a:r>
                <a:r>
                  <a:rPr lang="pt-BR" baseline="-25000"/>
                  <a:t>5</a:t>
                </a:r>
                <a:endParaRPr baseline="-25000"/>
              </a:p>
            </p:txBody>
          </p:sp>
          <p:sp>
            <p:nvSpPr>
              <p:cNvPr id="210" name="Google Shape;210;p22"/>
              <p:cNvSpPr txBox="true"/>
              <p:nvPr/>
            </p:nvSpPr>
            <p:spPr>
              <a:xfrm>
                <a:off x="5563000" y="3486140"/>
                <a:ext cx="312600" cy="31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v</a:t>
                </a:r>
                <a:endParaRPr lang="pt-BR"/>
              </a:p>
            </p:txBody>
          </p:sp>
          <p:sp>
            <p:nvSpPr>
              <p:cNvPr id="211" name="Google Shape;211;p22"/>
              <p:cNvSpPr txBox="true"/>
              <p:nvPr/>
            </p:nvSpPr>
            <p:spPr>
              <a:xfrm>
                <a:off x="4496200" y="2811425"/>
                <a:ext cx="312600" cy="31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u</a:t>
                </a:r>
                <a:endParaRPr lang="pt-BR"/>
              </a:p>
            </p:txBody>
          </p:sp>
          <p:sp>
            <p:nvSpPr>
              <p:cNvPr id="212" name="Google Shape;212;p22"/>
              <p:cNvSpPr txBox="true"/>
              <p:nvPr/>
            </p:nvSpPr>
            <p:spPr>
              <a:xfrm>
                <a:off x="4142145" y="3477855"/>
                <a:ext cx="3879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a</a:t>
                </a:r>
                <a:r>
                  <a:rPr lang="pt-BR" baseline="-25000"/>
                  <a:t>6</a:t>
                </a:r>
                <a:endParaRPr baseline="-25000"/>
              </a:p>
            </p:txBody>
          </p:sp>
          <p:sp>
            <p:nvSpPr>
              <p:cNvPr id="213" name="Google Shape;213;p22"/>
              <p:cNvSpPr txBox="true"/>
              <p:nvPr/>
            </p:nvSpPr>
            <p:spPr>
              <a:xfrm>
                <a:off x="3989745" y="4076370"/>
                <a:ext cx="3879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a</a:t>
                </a:r>
                <a:r>
                  <a:rPr lang="pt-BR" baseline="-25000"/>
                  <a:t>4</a:t>
                </a:r>
                <a:endParaRPr baseline="-25000"/>
              </a:p>
            </p:txBody>
          </p:sp>
          <p:sp>
            <p:nvSpPr>
              <p:cNvPr id="214" name="Google Shape;214;p22"/>
              <p:cNvSpPr txBox="true"/>
              <p:nvPr/>
            </p:nvSpPr>
            <p:spPr>
              <a:xfrm>
                <a:off x="3989745" y="2890426"/>
                <a:ext cx="3879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a</a:t>
                </a:r>
                <a:r>
                  <a:rPr lang="pt-BR" baseline="-25000"/>
                  <a:t>1</a:t>
                </a:r>
                <a:endParaRPr baseline="-25000"/>
              </a:p>
            </p:txBody>
          </p:sp>
          <p:sp>
            <p:nvSpPr>
              <p:cNvPr id="215" name="Google Shape;215;p22"/>
              <p:cNvSpPr txBox="true"/>
              <p:nvPr/>
            </p:nvSpPr>
            <p:spPr>
              <a:xfrm>
                <a:off x="4980345" y="3923970"/>
                <a:ext cx="3879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a</a:t>
                </a:r>
                <a:r>
                  <a:rPr lang="pt-BR" baseline="-25000"/>
                  <a:t>3</a:t>
                </a:r>
                <a:endParaRPr baseline="-25000"/>
              </a:p>
            </p:txBody>
          </p:sp>
          <p:sp>
            <p:nvSpPr>
              <p:cNvPr id="216" name="Google Shape;216;p22"/>
              <p:cNvSpPr txBox="true"/>
              <p:nvPr/>
            </p:nvSpPr>
            <p:spPr>
              <a:xfrm>
                <a:off x="4980345" y="3085770"/>
                <a:ext cx="3879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a</a:t>
                </a:r>
                <a:r>
                  <a:rPr lang="pt-BR" baseline="-25000"/>
                  <a:t>2</a:t>
                </a:r>
                <a:endParaRPr baseline="-25000"/>
              </a:p>
            </p:txBody>
          </p:sp>
        </p:grpSp>
        <p:cxnSp>
          <p:nvCxnSpPr>
            <p:cNvPr id="217" name="Google Shape;217;p22"/>
            <p:cNvCxnSpPr>
              <a:stCxn id="195" idx="2"/>
              <a:endCxn id="197" idx="2"/>
            </p:cNvCxnSpPr>
            <p:nvPr/>
          </p:nvCxnSpPr>
          <p:spPr>
            <a:xfrm>
              <a:off x="3513371" y="3275823"/>
              <a:ext cx="600" cy="877800"/>
            </a:xfrm>
            <a:prstGeom prst="curvedConnector3">
              <a:avLst>
                <a:gd name="adj1" fmla="val -39687500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8" name="Google Shape;218;p22"/>
            <p:cNvSpPr txBox="true"/>
            <p:nvPr/>
          </p:nvSpPr>
          <p:spPr>
            <a:xfrm>
              <a:off x="2995675" y="3433125"/>
              <a:ext cx="347100" cy="29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a</a:t>
              </a:r>
              <a:r>
                <a:rPr lang="pt-BR" baseline="-25000"/>
                <a:t>7</a:t>
              </a:r>
              <a:endParaRPr baseline="-250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 - Grafos Simples e Desconexo</a:t>
            </a:r>
            <a:endParaRPr lang="pt-BR"/>
          </a:p>
        </p:txBody>
      </p:sp>
      <p:sp>
        <p:nvSpPr>
          <p:cNvPr id="224" name="Google Shape;224;p23"/>
          <p:cNvSpPr txBox="true"/>
          <p:nvPr>
            <p:ph type="body" idx="1"/>
          </p:nvPr>
        </p:nvSpPr>
        <p:spPr>
          <a:xfrm>
            <a:off x="471900" y="1919075"/>
            <a:ext cx="8222100" cy="1129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Um grafo </a:t>
            </a:r>
            <a:r>
              <a:rPr lang="pt-BR" b="1">
                <a:solidFill>
                  <a:srgbClr val="008000"/>
                </a:solidFill>
              </a:rPr>
              <a:t>simples</a:t>
            </a:r>
            <a:r>
              <a:rPr lang="pt-BR">
                <a:solidFill>
                  <a:srgbClr val="000000"/>
                </a:solidFill>
              </a:rPr>
              <a:t> é aquele que </a:t>
            </a:r>
            <a:r>
              <a:rPr lang="pt-BR">
                <a:solidFill>
                  <a:srgbClr val="008000"/>
                </a:solidFill>
              </a:rPr>
              <a:t>não possui</a:t>
            </a:r>
            <a:r>
              <a:rPr lang="pt-BR">
                <a:solidFill>
                  <a:srgbClr val="000000"/>
                </a:solidFill>
              </a:rPr>
              <a:t> arestas paralelas e laços;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Um </a:t>
            </a:r>
            <a:r>
              <a:rPr lang="pt-BR" b="1">
                <a:solidFill>
                  <a:srgbClr val="008000"/>
                </a:solidFill>
              </a:rPr>
              <a:t>vértice isolado</a:t>
            </a:r>
            <a:r>
              <a:rPr lang="pt-BR">
                <a:solidFill>
                  <a:srgbClr val="000000"/>
                </a:solidFill>
              </a:rPr>
              <a:t> não é adjacente a qualquer outro vértice em um grafo G - Temos um grafo </a:t>
            </a:r>
            <a:r>
              <a:rPr lang="pt-BR" b="1">
                <a:solidFill>
                  <a:srgbClr val="000000"/>
                </a:solidFill>
              </a:rPr>
              <a:t>desconexo</a:t>
            </a:r>
            <a:r>
              <a:rPr lang="pt-BR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225" name="Google Shape;225;p23"/>
          <p:cNvGrpSpPr/>
          <p:nvPr/>
        </p:nvGrpSpPr>
        <p:grpSpPr>
          <a:xfrm>
            <a:off x="2828973" y="3192425"/>
            <a:ext cx="3486055" cy="1692196"/>
            <a:chOff x="3380145" y="3116225"/>
            <a:chExt cx="3486055" cy="1692196"/>
          </a:xfrm>
        </p:grpSpPr>
        <p:grpSp>
          <p:nvGrpSpPr>
            <p:cNvPr id="226" name="Google Shape;226;p23"/>
            <p:cNvGrpSpPr/>
            <p:nvPr/>
          </p:nvGrpSpPr>
          <p:grpSpPr>
            <a:xfrm>
              <a:off x="3380145" y="3116225"/>
              <a:ext cx="2495455" cy="1692196"/>
              <a:chOff x="3380145" y="2811425"/>
              <a:chExt cx="2495455" cy="1692196"/>
            </a:xfrm>
          </p:grpSpPr>
          <p:sp>
            <p:nvSpPr>
              <p:cNvPr id="227" name="Google Shape;227;p23"/>
              <p:cNvSpPr/>
              <p:nvPr/>
            </p:nvSpPr>
            <p:spPr>
              <a:xfrm>
                <a:off x="3513371" y="3116223"/>
                <a:ext cx="312600" cy="3192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>
                <a:off x="4458668" y="3116223"/>
                <a:ext cx="312600" cy="3192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9" name="Google Shape;229;p23"/>
              <p:cNvSpPr/>
              <p:nvPr/>
            </p:nvSpPr>
            <p:spPr>
              <a:xfrm>
                <a:off x="3513371" y="3994077"/>
                <a:ext cx="312600" cy="3192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" name="Google Shape;230;p23"/>
              <p:cNvSpPr/>
              <p:nvPr/>
            </p:nvSpPr>
            <p:spPr>
              <a:xfrm>
                <a:off x="4458668" y="3994077"/>
                <a:ext cx="312600" cy="3192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>
                <a:off x="5318029" y="3555150"/>
                <a:ext cx="312600" cy="3192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232" name="Google Shape;232;p23"/>
              <p:cNvCxnSpPr>
                <a:stCxn id="227" idx="4"/>
                <a:endCxn id="229" idx="0"/>
              </p:cNvCxnSpPr>
              <p:nvPr/>
            </p:nvCxnSpPr>
            <p:spPr>
              <a:xfrm>
                <a:off x="3669671" y="3435423"/>
                <a:ext cx="0" cy="558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23"/>
              <p:cNvCxnSpPr>
                <a:stCxn id="227" idx="6"/>
                <a:endCxn id="228" idx="2"/>
              </p:cNvCxnSpPr>
              <p:nvPr/>
            </p:nvCxnSpPr>
            <p:spPr>
              <a:xfrm>
                <a:off x="3825971" y="3275823"/>
                <a:ext cx="6327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23"/>
              <p:cNvCxnSpPr>
                <a:stCxn id="228" idx="6"/>
                <a:endCxn id="231" idx="0"/>
              </p:cNvCxnSpPr>
              <p:nvPr/>
            </p:nvCxnSpPr>
            <p:spPr>
              <a:xfrm>
                <a:off x="4771268" y="3275823"/>
                <a:ext cx="703200" cy="27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23"/>
              <p:cNvCxnSpPr>
                <a:stCxn id="229" idx="6"/>
                <a:endCxn id="230" idx="2"/>
              </p:cNvCxnSpPr>
              <p:nvPr/>
            </p:nvCxnSpPr>
            <p:spPr>
              <a:xfrm>
                <a:off x="3825971" y="4153677"/>
                <a:ext cx="6327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" name="Google Shape;236;p23"/>
              <p:cNvCxnSpPr>
                <a:stCxn id="230" idx="6"/>
                <a:endCxn id="231" idx="4"/>
              </p:cNvCxnSpPr>
              <p:nvPr/>
            </p:nvCxnSpPr>
            <p:spPr>
              <a:xfrm rot="10800000" flipH="true">
                <a:off x="4771268" y="3874377"/>
                <a:ext cx="703200" cy="27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23"/>
              <p:cNvCxnSpPr>
                <a:stCxn id="229" idx="7"/>
                <a:endCxn id="228" idx="3"/>
              </p:cNvCxnSpPr>
              <p:nvPr/>
            </p:nvCxnSpPr>
            <p:spPr>
              <a:xfrm rot="10800000" flipH="true">
                <a:off x="3780192" y="3388623"/>
                <a:ext cx="724200" cy="652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8" name="Google Shape;238;p23"/>
              <p:cNvSpPr txBox="true"/>
              <p:nvPr/>
            </p:nvSpPr>
            <p:spPr>
              <a:xfrm>
                <a:off x="3548545" y="2811425"/>
                <a:ext cx="312600" cy="31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t</a:t>
                </a:r>
                <a:endParaRPr lang="pt-BR"/>
              </a:p>
            </p:txBody>
          </p:sp>
          <p:sp>
            <p:nvSpPr>
              <p:cNvPr id="239" name="Google Shape;239;p23"/>
              <p:cNvSpPr txBox="true"/>
              <p:nvPr/>
            </p:nvSpPr>
            <p:spPr>
              <a:xfrm>
                <a:off x="3527770" y="4184421"/>
                <a:ext cx="312600" cy="31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x</a:t>
                </a:r>
                <a:endParaRPr lang="pt-BR"/>
              </a:p>
            </p:txBody>
          </p:sp>
          <p:sp>
            <p:nvSpPr>
              <p:cNvPr id="240" name="Google Shape;240;p23"/>
              <p:cNvSpPr txBox="true"/>
              <p:nvPr/>
            </p:nvSpPr>
            <p:spPr>
              <a:xfrm>
                <a:off x="4496200" y="4183025"/>
                <a:ext cx="312600" cy="31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w</a:t>
                </a:r>
                <a:endParaRPr lang="pt-BR"/>
              </a:p>
            </p:txBody>
          </p:sp>
          <p:sp>
            <p:nvSpPr>
              <p:cNvPr id="241" name="Google Shape;241;p23"/>
              <p:cNvSpPr txBox="true"/>
              <p:nvPr/>
            </p:nvSpPr>
            <p:spPr>
              <a:xfrm>
                <a:off x="3380145" y="3466770"/>
                <a:ext cx="3879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a</a:t>
                </a:r>
                <a:r>
                  <a:rPr lang="pt-BR" baseline="-25000"/>
                  <a:t>5</a:t>
                </a:r>
                <a:endParaRPr baseline="-25000"/>
              </a:p>
            </p:txBody>
          </p:sp>
          <p:sp>
            <p:nvSpPr>
              <p:cNvPr id="242" name="Google Shape;242;p23"/>
              <p:cNvSpPr txBox="true"/>
              <p:nvPr/>
            </p:nvSpPr>
            <p:spPr>
              <a:xfrm>
                <a:off x="5563000" y="3486140"/>
                <a:ext cx="312600" cy="31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v</a:t>
                </a:r>
                <a:endParaRPr lang="pt-BR"/>
              </a:p>
            </p:txBody>
          </p:sp>
          <p:sp>
            <p:nvSpPr>
              <p:cNvPr id="243" name="Google Shape;243;p23"/>
              <p:cNvSpPr txBox="true"/>
              <p:nvPr/>
            </p:nvSpPr>
            <p:spPr>
              <a:xfrm>
                <a:off x="4496200" y="2811425"/>
                <a:ext cx="312600" cy="31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u</a:t>
                </a:r>
                <a:endParaRPr lang="pt-BR"/>
              </a:p>
            </p:txBody>
          </p:sp>
          <p:sp>
            <p:nvSpPr>
              <p:cNvPr id="244" name="Google Shape;244;p23"/>
              <p:cNvSpPr txBox="true"/>
              <p:nvPr/>
            </p:nvSpPr>
            <p:spPr>
              <a:xfrm>
                <a:off x="4142145" y="3477855"/>
                <a:ext cx="3879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a</a:t>
                </a:r>
                <a:r>
                  <a:rPr lang="pt-BR" baseline="-25000"/>
                  <a:t>6</a:t>
                </a:r>
                <a:endParaRPr baseline="-25000"/>
              </a:p>
            </p:txBody>
          </p:sp>
          <p:sp>
            <p:nvSpPr>
              <p:cNvPr id="245" name="Google Shape;245;p23"/>
              <p:cNvSpPr txBox="true"/>
              <p:nvPr/>
            </p:nvSpPr>
            <p:spPr>
              <a:xfrm>
                <a:off x="3989745" y="4076370"/>
                <a:ext cx="3879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a</a:t>
                </a:r>
                <a:r>
                  <a:rPr lang="pt-BR" baseline="-25000"/>
                  <a:t>4</a:t>
                </a:r>
                <a:endParaRPr baseline="-25000"/>
              </a:p>
            </p:txBody>
          </p:sp>
          <p:sp>
            <p:nvSpPr>
              <p:cNvPr id="246" name="Google Shape;246;p23"/>
              <p:cNvSpPr txBox="true"/>
              <p:nvPr/>
            </p:nvSpPr>
            <p:spPr>
              <a:xfrm>
                <a:off x="3989745" y="2890426"/>
                <a:ext cx="3879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a</a:t>
                </a:r>
                <a:r>
                  <a:rPr lang="pt-BR" baseline="-25000"/>
                  <a:t>1</a:t>
                </a:r>
                <a:endParaRPr baseline="-25000"/>
              </a:p>
            </p:txBody>
          </p:sp>
          <p:sp>
            <p:nvSpPr>
              <p:cNvPr id="247" name="Google Shape;247;p23"/>
              <p:cNvSpPr txBox="true"/>
              <p:nvPr/>
            </p:nvSpPr>
            <p:spPr>
              <a:xfrm>
                <a:off x="4980345" y="3923970"/>
                <a:ext cx="3879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a</a:t>
                </a:r>
                <a:r>
                  <a:rPr lang="pt-BR" baseline="-25000"/>
                  <a:t>3</a:t>
                </a:r>
                <a:endParaRPr baseline="-25000"/>
              </a:p>
            </p:txBody>
          </p:sp>
          <p:sp>
            <p:nvSpPr>
              <p:cNvPr id="248" name="Google Shape;248;p23"/>
              <p:cNvSpPr txBox="true"/>
              <p:nvPr/>
            </p:nvSpPr>
            <p:spPr>
              <a:xfrm>
                <a:off x="4980345" y="3085770"/>
                <a:ext cx="3879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a</a:t>
                </a:r>
                <a:r>
                  <a:rPr lang="pt-BR" baseline="-25000"/>
                  <a:t>2</a:t>
                </a:r>
                <a:endParaRPr baseline="-25000"/>
              </a:p>
            </p:txBody>
          </p:sp>
        </p:grpSp>
        <p:sp>
          <p:nvSpPr>
            <p:cNvPr id="249" name="Google Shape;249;p23"/>
            <p:cNvSpPr/>
            <p:nvPr/>
          </p:nvSpPr>
          <p:spPr>
            <a:xfrm>
              <a:off x="6232429" y="3859950"/>
              <a:ext cx="312600" cy="319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23"/>
            <p:cNvSpPr txBox="true"/>
            <p:nvPr/>
          </p:nvSpPr>
          <p:spPr>
            <a:xfrm>
              <a:off x="6553600" y="3790940"/>
              <a:ext cx="3126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z</a:t>
              </a:r>
              <a:endParaRPr lang="pt-BR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 - Grau do vértice</a:t>
            </a:r>
            <a:endParaRPr lang="pt-BR"/>
          </a:p>
        </p:txBody>
      </p:sp>
      <p:sp>
        <p:nvSpPr>
          <p:cNvPr id="256" name="Google Shape;256;p24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O </a:t>
            </a:r>
            <a:r>
              <a:rPr lang="pt-BR" b="1">
                <a:solidFill>
                  <a:srgbClr val="008000"/>
                </a:solidFill>
              </a:rPr>
              <a:t>grau</a:t>
            </a:r>
            <a:r>
              <a:rPr lang="pt-BR">
                <a:solidFill>
                  <a:srgbClr val="000000"/>
                </a:solidFill>
              </a:rPr>
              <a:t> de um vértice é o número de arestas que o tem como ponto extremo;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 </a:t>
            </a:r>
            <a:r>
              <a:rPr lang="pt-BR" b="1">
                <a:solidFill>
                  <a:srgbClr val="008000"/>
                </a:solidFill>
              </a:rPr>
              <a:t>ordem</a:t>
            </a:r>
            <a:r>
              <a:rPr lang="pt-BR">
                <a:solidFill>
                  <a:srgbClr val="000000"/>
                </a:solidFill>
              </a:rPr>
              <a:t> de um grafo é o número de vértices que ele possui.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257" name="Google Shape;257;p24"/>
          <p:cNvGrpSpPr/>
          <p:nvPr/>
        </p:nvGrpSpPr>
        <p:grpSpPr>
          <a:xfrm>
            <a:off x="3132038" y="3192425"/>
            <a:ext cx="2879925" cy="1712326"/>
            <a:chOff x="2995675" y="2811425"/>
            <a:chExt cx="2879925" cy="1712326"/>
          </a:xfrm>
        </p:grpSpPr>
        <p:grpSp>
          <p:nvGrpSpPr>
            <p:cNvPr id="258" name="Google Shape;258;p24"/>
            <p:cNvGrpSpPr/>
            <p:nvPr/>
          </p:nvGrpSpPr>
          <p:grpSpPr>
            <a:xfrm>
              <a:off x="3360773" y="2811425"/>
              <a:ext cx="2514827" cy="1712326"/>
              <a:chOff x="3360773" y="2811425"/>
              <a:chExt cx="2514827" cy="1712326"/>
            </a:xfrm>
          </p:grpSpPr>
          <p:sp>
            <p:nvSpPr>
              <p:cNvPr id="259" name="Google Shape;259;p24"/>
              <p:cNvSpPr/>
              <p:nvPr/>
            </p:nvSpPr>
            <p:spPr>
              <a:xfrm>
                <a:off x="3513371" y="3116223"/>
                <a:ext cx="312600" cy="3192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0" name="Google Shape;260;p24"/>
              <p:cNvSpPr/>
              <p:nvPr/>
            </p:nvSpPr>
            <p:spPr>
              <a:xfrm>
                <a:off x="4458668" y="3116223"/>
                <a:ext cx="312600" cy="3192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" name="Google Shape;261;p24"/>
              <p:cNvSpPr/>
              <p:nvPr/>
            </p:nvSpPr>
            <p:spPr>
              <a:xfrm>
                <a:off x="3513371" y="3994077"/>
                <a:ext cx="312600" cy="3192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" name="Google Shape;262;p24"/>
              <p:cNvSpPr/>
              <p:nvPr/>
            </p:nvSpPr>
            <p:spPr>
              <a:xfrm>
                <a:off x="4458668" y="3994077"/>
                <a:ext cx="312600" cy="3192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3" name="Google Shape;263;p24"/>
              <p:cNvSpPr/>
              <p:nvPr/>
            </p:nvSpPr>
            <p:spPr>
              <a:xfrm>
                <a:off x="5318029" y="3555150"/>
                <a:ext cx="312600" cy="3192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264" name="Google Shape;264;p24"/>
              <p:cNvCxnSpPr>
                <a:stCxn id="259" idx="4"/>
                <a:endCxn id="261" idx="0"/>
              </p:cNvCxnSpPr>
              <p:nvPr/>
            </p:nvCxnSpPr>
            <p:spPr>
              <a:xfrm>
                <a:off x="3669671" y="3435423"/>
                <a:ext cx="0" cy="558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24"/>
              <p:cNvCxnSpPr>
                <a:stCxn id="259" idx="6"/>
                <a:endCxn id="260" idx="2"/>
              </p:cNvCxnSpPr>
              <p:nvPr/>
            </p:nvCxnSpPr>
            <p:spPr>
              <a:xfrm>
                <a:off x="3825971" y="3275823"/>
                <a:ext cx="6327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24"/>
              <p:cNvCxnSpPr>
                <a:stCxn id="260" idx="6"/>
                <a:endCxn id="263" idx="0"/>
              </p:cNvCxnSpPr>
              <p:nvPr/>
            </p:nvCxnSpPr>
            <p:spPr>
              <a:xfrm>
                <a:off x="4771268" y="3275823"/>
                <a:ext cx="703200" cy="27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24"/>
              <p:cNvCxnSpPr>
                <a:stCxn id="261" idx="6"/>
                <a:endCxn id="262" idx="2"/>
              </p:cNvCxnSpPr>
              <p:nvPr/>
            </p:nvCxnSpPr>
            <p:spPr>
              <a:xfrm>
                <a:off x="3825971" y="4153677"/>
                <a:ext cx="6327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" name="Google Shape;268;p24"/>
              <p:cNvCxnSpPr>
                <a:stCxn id="262" idx="6"/>
                <a:endCxn id="263" idx="4"/>
              </p:cNvCxnSpPr>
              <p:nvPr/>
            </p:nvCxnSpPr>
            <p:spPr>
              <a:xfrm rot="10800000" flipH="true">
                <a:off x="4771268" y="3874377"/>
                <a:ext cx="703200" cy="27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Google Shape;269;p24"/>
              <p:cNvCxnSpPr>
                <a:stCxn id="261" idx="7"/>
                <a:endCxn id="260" idx="3"/>
              </p:cNvCxnSpPr>
              <p:nvPr/>
            </p:nvCxnSpPr>
            <p:spPr>
              <a:xfrm rot="10800000" flipH="true">
                <a:off x="3780192" y="3388623"/>
                <a:ext cx="724200" cy="652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0" name="Google Shape;270;p24"/>
              <p:cNvSpPr txBox="true"/>
              <p:nvPr/>
            </p:nvSpPr>
            <p:spPr>
              <a:xfrm>
                <a:off x="3548545" y="2811425"/>
                <a:ext cx="312600" cy="31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t</a:t>
                </a:r>
                <a:endParaRPr lang="pt-BR"/>
              </a:p>
            </p:txBody>
          </p:sp>
          <p:sp>
            <p:nvSpPr>
              <p:cNvPr id="271" name="Google Shape;271;p24"/>
              <p:cNvSpPr txBox="true"/>
              <p:nvPr/>
            </p:nvSpPr>
            <p:spPr>
              <a:xfrm>
                <a:off x="3533807" y="4204551"/>
                <a:ext cx="312600" cy="31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x</a:t>
                </a:r>
                <a:endParaRPr lang="pt-BR"/>
              </a:p>
            </p:txBody>
          </p:sp>
          <p:sp>
            <p:nvSpPr>
              <p:cNvPr id="272" name="Google Shape;272;p24"/>
              <p:cNvSpPr txBox="true"/>
              <p:nvPr/>
            </p:nvSpPr>
            <p:spPr>
              <a:xfrm>
                <a:off x="4496200" y="4183025"/>
                <a:ext cx="312600" cy="31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w</a:t>
                </a:r>
                <a:endParaRPr lang="pt-BR"/>
              </a:p>
            </p:txBody>
          </p:sp>
          <p:sp>
            <p:nvSpPr>
              <p:cNvPr id="273" name="Google Shape;273;p24"/>
              <p:cNvSpPr txBox="true"/>
              <p:nvPr/>
            </p:nvSpPr>
            <p:spPr>
              <a:xfrm>
                <a:off x="3360773" y="3462984"/>
                <a:ext cx="3879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a</a:t>
                </a:r>
                <a:r>
                  <a:rPr lang="pt-BR" baseline="-25000"/>
                  <a:t>5</a:t>
                </a:r>
                <a:endParaRPr baseline="-25000"/>
              </a:p>
            </p:txBody>
          </p:sp>
          <p:sp>
            <p:nvSpPr>
              <p:cNvPr id="274" name="Google Shape;274;p24"/>
              <p:cNvSpPr txBox="true"/>
              <p:nvPr/>
            </p:nvSpPr>
            <p:spPr>
              <a:xfrm>
                <a:off x="5563000" y="3486140"/>
                <a:ext cx="312600" cy="31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v</a:t>
                </a:r>
                <a:endParaRPr lang="pt-BR"/>
              </a:p>
            </p:txBody>
          </p:sp>
          <p:sp>
            <p:nvSpPr>
              <p:cNvPr id="275" name="Google Shape;275;p24"/>
              <p:cNvSpPr txBox="true"/>
              <p:nvPr/>
            </p:nvSpPr>
            <p:spPr>
              <a:xfrm>
                <a:off x="4496200" y="2811425"/>
                <a:ext cx="312600" cy="31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u</a:t>
                </a:r>
                <a:endParaRPr lang="pt-BR"/>
              </a:p>
            </p:txBody>
          </p:sp>
          <p:sp>
            <p:nvSpPr>
              <p:cNvPr id="276" name="Google Shape;276;p24"/>
              <p:cNvSpPr txBox="true"/>
              <p:nvPr/>
            </p:nvSpPr>
            <p:spPr>
              <a:xfrm>
                <a:off x="4142145" y="3477855"/>
                <a:ext cx="3879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a</a:t>
                </a:r>
                <a:r>
                  <a:rPr lang="pt-BR" baseline="-25000"/>
                  <a:t>6</a:t>
                </a:r>
                <a:endParaRPr baseline="-25000"/>
              </a:p>
            </p:txBody>
          </p:sp>
          <p:sp>
            <p:nvSpPr>
              <p:cNvPr id="277" name="Google Shape;277;p24"/>
              <p:cNvSpPr txBox="true"/>
              <p:nvPr/>
            </p:nvSpPr>
            <p:spPr>
              <a:xfrm>
                <a:off x="3989745" y="4076370"/>
                <a:ext cx="3879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a</a:t>
                </a:r>
                <a:r>
                  <a:rPr lang="pt-BR" baseline="-25000"/>
                  <a:t>4</a:t>
                </a:r>
                <a:endParaRPr baseline="-25000"/>
              </a:p>
            </p:txBody>
          </p:sp>
          <p:sp>
            <p:nvSpPr>
              <p:cNvPr id="278" name="Google Shape;278;p24"/>
              <p:cNvSpPr txBox="true"/>
              <p:nvPr/>
            </p:nvSpPr>
            <p:spPr>
              <a:xfrm>
                <a:off x="3989745" y="2890426"/>
                <a:ext cx="3879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a</a:t>
                </a:r>
                <a:r>
                  <a:rPr lang="pt-BR" baseline="-25000"/>
                  <a:t>1</a:t>
                </a:r>
                <a:endParaRPr baseline="-25000"/>
              </a:p>
            </p:txBody>
          </p:sp>
          <p:sp>
            <p:nvSpPr>
              <p:cNvPr id="279" name="Google Shape;279;p24"/>
              <p:cNvSpPr txBox="true"/>
              <p:nvPr/>
            </p:nvSpPr>
            <p:spPr>
              <a:xfrm>
                <a:off x="4980345" y="3923970"/>
                <a:ext cx="3879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a</a:t>
                </a:r>
                <a:r>
                  <a:rPr lang="pt-BR" baseline="-25000"/>
                  <a:t>3</a:t>
                </a:r>
                <a:endParaRPr baseline="-25000"/>
              </a:p>
            </p:txBody>
          </p:sp>
          <p:sp>
            <p:nvSpPr>
              <p:cNvPr id="280" name="Google Shape;280;p24"/>
              <p:cNvSpPr txBox="true"/>
              <p:nvPr/>
            </p:nvSpPr>
            <p:spPr>
              <a:xfrm>
                <a:off x="4980345" y="3085770"/>
                <a:ext cx="3879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a</a:t>
                </a:r>
                <a:r>
                  <a:rPr lang="pt-BR" baseline="-25000"/>
                  <a:t>2</a:t>
                </a:r>
                <a:endParaRPr baseline="-25000"/>
              </a:p>
            </p:txBody>
          </p:sp>
        </p:grpSp>
        <p:cxnSp>
          <p:nvCxnSpPr>
            <p:cNvPr id="281" name="Google Shape;281;p24"/>
            <p:cNvCxnSpPr>
              <a:stCxn id="259" idx="2"/>
              <a:endCxn id="261" idx="2"/>
            </p:cNvCxnSpPr>
            <p:nvPr/>
          </p:nvCxnSpPr>
          <p:spPr>
            <a:xfrm>
              <a:off x="3513371" y="3275823"/>
              <a:ext cx="600" cy="877800"/>
            </a:xfrm>
            <a:prstGeom prst="curvedConnector3">
              <a:avLst>
                <a:gd name="adj1" fmla="val -39687500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2" name="Google Shape;282;p24"/>
            <p:cNvSpPr txBox="true"/>
            <p:nvPr/>
          </p:nvSpPr>
          <p:spPr>
            <a:xfrm>
              <a:off x="2995675" y="3433125"/>
              <a:ext cx="347100" cy="29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a</a:t>
              </a:r>
              <a:r>
                <a:rPr lang="pt-BR" baseline="-25000"/>
                <a:t>7</a:t>
              </a:r>
              <a:endParaRPr baseline="-25000"/>
            </a:p>
          </p:txBody>
        </p:sp>
      </p:grpSp>
      <p:sp>
        <p:nvSpPr>
          <p:cNvPr id="283" name="Google Shape;283;p24"/>
          <p:cNvSpPr txBox="true"/>
          <p:nvPr/>
        </p:nvSpPr>
        <p:spPr>
          <a:xfrm>
            <a:off x="458575" y="3433125"/>
            <a:ext cx="1623600" cy="11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o grau do vértice t?</a:t>
            </a:r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 - Grafo Completo</a:t>
            </a:r>
            <a:endParaRPr lang="pt-BR"/>
          </a:p>
        </p:txBody>
      </p:sp>
      <p:sp>
        <p:nvSpPr>
          <p:cNvPr id="289" name="Google Shape;289;p25"/>
          <p:cNvSpPr txBox="true"/>
          <p:nvPr>
            <p:ph type="body" idx="1"/>
          </p:nvPr>
        </p:nvSpPr>
        <p:spPr>
          <a:xfrm>
            <a:off x="471900" y="1919075"/>
            <a:ext cx="8222100" cy="5403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Um grafo </a:t>
            </a:r>
            <a:r>
              <a:rPr lang="pt-BR" b="1">
                <a:solidFill>
                  <a:srgbClr val="000000"/>
                </a:solidFill>
              </a:rPr>
              <a:t>G</a:t>
            </a:r>
            <a:r>
              <a:rPr lang="pt-BR">
                <a:solidFill>
                  <a:srgbClr val="000000"/>
                </a:solidFill>
              </a:rPr>
              <a:t> </a:t>
            </a:r>
            <a:r>
              <a:rPr lang="pt-BR" b="1">
                <a:solidFill>
                  <a:srgbClr val="008000"/>
                </a:solidFill>
              </a:rPr>
              <a:t>completo</a:t>
            </a:r>
            <a:r>
              <a:rPr lang="pt-BR">
                <a:solidFill>
                  <a:srgbClr val="000000"/>
                </a:solidFill>
              </a:rPr>
              <a:t> e com </a:t>
            </a:r>
            <a:r>
              <a:rPr lang="pt-BR" b="1">
                <a:solidFill>
                  <a:srgbClr val="000000"/>
                </a:solidFill>
              </a:rPr>
              <a:t>n</a:t>
            </a:r>
            <a:r>
              <a:rPr lang="pt-BR">
                <a:solidFill>
                  <a:srgbClr val="000000"/>
                </a:solidFill>
              </a:rPr>
              <a:t> vértices é denotado por </a:t>
            </a:r>
            <a:r>
              <a:rPr lang="pt-BR" b="1" i="1">
                <a:solidFill>
                  <a:srgbClr val="008000"/>
                </a:solidFill>
              </a:rPr>
              <a:t>K</a:t>
            </a:r>
            <a:r>
              <a:rPr lang="pt-BR" b="1" i="1" baseline="-25000">
                <a:solidFill>
                  <a:srgbClr val="008000"/>
                </a:solidFill>
              </a:rPr>
              <a:t>n</a:t>
            </a:r>
            <a:r>
              <a:rPr lang="pt-BR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Exemplo: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290" name="Google Shape;290;p25"/>
          <p:cNvGrpSpPr/>
          <p:nvPr/>
        </p:nvGrpSpPr>
        <p:grpSpPr>
          <a:xfrm>
            <a:off x="2967870" y="2243769"/>
            <a:ext cx="3208260" cy="2605200"/>
            <a:chOff x="3116809" y="2396169"/>
            <a:chExt cx="3208260" cy="2605200"/>
          </a:xfrm>
        </p:grpSpPr>
        <p:sp>
          <p:nvSpPr>
            <p:cNvPr id="291" name="Google Shape;291;p25"/>
            <p:cNvSpPr/>
            <p:nvPr/>
          </p:nvSpPr>
          <p:spPr>
            <a:xfrm>
              <a:off x="3116809" y="2865123"/>
              <a:ext cx="312600" cy="319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4966831" y="2721298"/>
              <a:ext cx="312600" cy="319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3203559" y="4310077"/>
              <a:ext cx="312600" cy="319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4594956" y="4647627"/>
              <a:ext cx="312600" cy="319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5610616" y="3587675"/>
              <a:ext cx="312600" cy="319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296" name="Google Shape;296;p25"/>
            <p:cNvCxnSpPr>
              <a:stCxn id="291" idx="4"/>
              <a:endCxn id="293" idx="0"/>
            </p:cNvCxnSpPr>
            <p:nvPr/>
          </p:nvCxnSpPr>
          <p:spPr>
            <a:xfrm>
              <a:off x="3273109" y="3184323"/>
              <a:ext cx="86700" cy="11259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25"/>
            <p:cNvCxnSpPr>
              <a:stCxn id="291" idx="6"/>
              <a:endCxn id="292" idx="2"/>
            </p:cNvCxnSpPr>
            <p:nvPr/>
          </p:nvCxnSpPr>
          <p:spPr>
            <a:xfrm rot="10800000" flipH="true">
              <a:off x="3429409" y="2881023"/>
              <a:ext cx="1537500" cy="1437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25"/>
            <p:cNvCxnSpPr>
              <a:stCxn id="292" idx="6"/>
              <a:endCxn id="295" idx="0"/>
            </p:cNvCxnSpPr>
            <p:nvPr/>
          </p:nvCxnSpPr>
          <p:spPr>
            <a:xfrm>
              <a:off x="5279431" y="2880898"/>
              <a:ext cx="487500" cy="706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25"/>
            <p:cNvCxnSpPr>
              <a:stCxn id="293" idx="6"/>
              <a:endCxn id="294" idx="2"/>
            </p:cNvCxnSpPr>
            <p:nvPr/>
          </p:nvCxnSpPr>
          <p:spPr>
            <a:xfrm>
              <a:off x="3516159" y="4469677"/>
              <a:ext cx="1078800" cy="3375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25"/>
            <p:cNvCxnSpPr>
              <a:stCxn id="294" idx="6"/>
              <a:endCxn id="295" idx="4"/>
            </p:cNvCxnSpPr>
            <p:nvPr/>
          </p:nvCxnSpPr>
          <p:spPr>
            <a:xfrm rot="10800000" flipH="true">
              <a:off x="4907556" y="3906927"/>
              <a:ext cx="859500" cy="9003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25"/>
            <p:cNvCxnSpPr>
              <a:stCxn id="293" idx="7"/>
              <a:endCxn id="292" idx="3"/>
            </p:cNvCxnSpPr>
            <p:nvPr/>
          </p:nvCxnSpPr>
          <p:spPr>
            <a:xfrm rot="10800000" flipH="true">
              <a:off x="3470380" y="2993623"/>
              <a:ext cx="1542300" cy="13632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p25"/>
            <p:cNvCxnSpPr>
              <a:stCxn id="291" idx="5"/>
              <a:endCxn id="295" idx="2"/>
            </p:cNvCxnSpPr>
            <p:nvPr/>
          </p:nvCxnSpPr>
          <p:spPr>
            <a:xfrm>
              <a:off x="3383630" y="3137577"/>
              <a:ext cx="2226900" cy="6096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25"/>
            <p:cNvCxnSpPr>
              <a:stCxn id="291" idx="5"/>
              <a:endCxn id="294" idx="0"/>
            </p:cNvCxnSpPr>
            <p:nvPr/>
          </p:nvCxnSpPr>
          <p:spPr>
            <a:xfrm>
              <a:off x="3383630" y="3137577"/>
              <a:ext cx="1367700" cy="15102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>
              <a:stCxn id="292" idx="4"/>
              <a:endCxn id="294" idx="7"/>
            </p:cNvCxnSpPr>
            <p:nvPr/>
          </p:nvCxnSpPr>
          <p:spPr>
            <a:xfrm flipH="true">
              <a:off x="4861831" y="3040498"/>
              <a:ext cx="261300" cy="16539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5" name="Google Shape;305;p25"/>
            <p:cNvSpPr txBox="true"/>
            <p:nvPr/>
          </p:nvSpPr>
          <p:spPr>
            <a:xfrm>
              <a:off x="3135675" y="2548569"/>
              <a:ext cx="433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t</a:t>
              </a:r>
              <a:endParaRPr lang="pt-BR"/>
            </a:p>
          </p:txBody>
        </p:sp>
        <p:cxnSp>
          <p:nvCxnSpPr>
            <p:cNvPr id="306" name="Google Shape;306;p25"/>
            <p:cNvCxnSpPr>
              <a:stCxn id="293" idx="6"/>
              <a:endCxn id="295" idx="3"/>
            </p:cNvCxnSpPr>
            <p:nvPr/>
          </p:nvCxnSpPr>
          <p:spPr>
            <a:xfrm rot="10800000" flipH="true">
              <a:off x="3516159" y="3860077"/>
              <a:ext cx="2140200" cy="6096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7" name="Google Shape;307;p25"/>
            <p:cNvSpPr txBox="true"/>
            <p:nvPr/>
          </p:nvSpPr>
          <p:spPr>
            <a:xfrm>
              <a:off x="4989263" y="2396169"/>
              <a:ext cx="433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u</a:t>
              </a:r>
              <a:endParaRPr lang="pt-BR"/>
            </a:p>
          </p:txBody>
        </p:sp>
        <p:sp>
          <p:nvSpPr>
            <p:cNvPr id="308" name="Google Shape;308;p25"/>
            <p:cNvSpPr txBox="true"/>
            <p:nvPr/>
          </p:nvSpPr>
          <p:spPr>
            <a:xfrm>
              <a:off x="3236663" y="4529769"/>
              <a:ext cx="433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x</a:t>
              </a:r>
              <a:endParaRPr lang="pt-BR"/>
            </a:p>
          </p:txBody>
        </p:sp>
        <p:sp>
          <p:nvSpPr>
            <p:cNvPr id="309" name="Google Shape;309;p25"/>
            <p:cNvSpPr txBox="true"/>
            <p:nvPr/>
          </p:nvSpPr>
          <p:spPr>
            <a:xfrm>
              <a:off x="5891269" y="3514381"/>
              <a:ext cx="433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v</a:t>
              </a:r>
              <a:endParaRPr lang="pt-BR"/>
            </a:p>
          </p:txBody>
        </p:sp>
        <p:sp>
          <p:nvSpPr>
            <p:cNvPr id="310" name="Google Shape;310;p25"/>
            <p:cNvSpPr txBox="true"/>
            <p:nvPr/>
          </p:nvSpPr>
          <p:spPr>
            <a:xfrm>
              <a:off x="4888275" y="4682169"/>
              <a:ext cx="433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w</a:t>
              </a:r>
              <a:endParaRPr lang="pt-BR"/>
            </a:p>
          </p:txBody>
        </p:sp>
        <p:sp>
          <p:nvSpPr>
            <p:cNvPr id="311" name="Google Shape;311;p25"/>
            <p:cNvSpPr txBox="true"/>
            <p:nvPr/>
          </p:nvSpPr>
          <p:spPr>
            <a:xfrm>
              <a:off x="5923275" y="4210575"/>
              <a:ext cx="3843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/>
                <a:t>G</a:t>
              </a:r>
              <a:endParaRPr b="1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 - Subgrafo</a:t>
            </a:r>
            <a:endParaRPr lang="pt-BR"/>
          </a:p>
        </p:txBody>
      </p:sp>
      <p:sp>
        <p:nvSpPr>
          <p:cNvPr id="317" name="Google Shape;317;p26"/>
          <p:cNvSpPr txBox="true"/>
          <p:nvPr>
            <p:ph type="body" idx="1"/>
          </p:nvPr>
        </p:nvSpPr>
        <p:spPr>
          <a:xfrm>
            <a:off x="471900" y="1919075"/>
            <a:ext cx="8222100" cy="1349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Um </a:t>
            </a:r>
            <a:r>
              <a:rPr lang="pt-BR" b="1">
                <a:solidFill>
                  <a:srgbClr val="008000"/>
                </a:solidFill>
              </a:rPr>
              <a:t>subgrafo G’</a:t>
            </a:r>
            <a:r>
              <a:rPr lang="pt-BR">
                <a:solidFill>
                  <a:srgbClr val="000000"/>
                </a:solidFill>
              </a:rPr>
              <a:t> de um grafo G consiste em um conjunto de </a:t>
            </a:r>
            <a:r>
              <a:rPr lang="pt-BR" b="1">
                <a:solidFill>
                  <a:srgbClr val="008000"/>
                </a:solidFill>
              </a:rPr>
              <a:t>vértices V’</a:t>
            </a:r>
            <a:r>
              <a:rPr lang="pt-BR">
                <a:solidFill>
                  <a:srgbClr val="000000"/>
                </a:solidFill>
              </a:rPr>
              <a:t> e um conjunto de </a:t>
            </a:r>
            <a:r>
              <a:rPr lang="pt-BR">
                <a:solidFill>
                  <a:srgbClr val="008000"/>
                </a:solidFill>
              </a:rPr>
              <a:t>arestas E’</a:t>
            </a:r>
            <a:r>
              <a:rPr lang="pt-BR">
                <a:solidFill>
                  <a:srgbClr val="000000"/>
                </a:solidFill>
              </a:rPr>
              <a:t> que são subconjuntos de V e E, respectivamente;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Os extremos de qualquer aresta precisam ser os mesmos que no grafo original.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318" name="Google Shape;318;p26"/>
          <p:cNvGrpSpPr/>
          <p:nvPr/>
        </p:nvGrpSpPr>
        <p:grpSpPr>
          <a:xfrm>
            <a:off x="1582731" y="3268625"/>
            <a:ext cx="2879925" cy="1712326"/>
            <a:chOff x="922238" y="3268625"/>
            <a:chExt cx="2879925" cy="1712326"/>
          </a:xfrm>
        </p:grpSpPr>
        <p:grpSp>
          <p:nvGrpSpPr>
            <p:cNvPr id="319" name="Google Shape;319;p26"/>
            <p:cNvGrpSpPr/>
            <p:nvPr/>
          </p:nvGrpSpPr>
          <p:grpSpPr>
            <a:xfrm>
              <a:off x="1287336" y="3268625"/>
              <a:ext cx="2514827" cy="1712326"/>
              <a:chOff x="3360773" y="2811425"/>
              <a:chExt cx="2514827" cy="1712326"/>
            </a:xfrm>
          </p:grpSpPr>
          <p:sp>
            <p:nvSpPr>
              <p:cNvPr id="320" name="Google Shape;320;p26"/>
              <p:cNvSpPr/>
              <p:nvPr/>
            </p:nvSpPr>
            <p:spPr>
              <a:xfrm>
                <a:off x="3513371" y="3116223"/>
                <a:ext cx="312600" cy="3192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1" name="Google Shape;321;p26"/>
              <p:cNvSpPr/>
              <p:nvPr/>
            </p:nvSpPr>
            <p:spPr>
              <a:xfrm>
                <a:off x="4458668" y="3116223"/>
                <a:ext cx="312600" cy="3192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3513371" y="3994077"/>
                <a:ext cx="312600" cy="3192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3" name="Google Shape;323;p26"/>
              <p:cNvSpPr/>
              <p:nvPr/>
            </p:nvSpPr>
            <p:spPr>
              <a:xfrm>
                <a:off x="4458668" y="3994077"/>
                <a:ext cx="312600" cy="3192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4" name="Google Shape;324;p26"/>
              <p:cNvSpPr/>
              <p:nvPr/>
            </p:nvSpPr>
            <p:spPr>
              <a:xfrm>
                <a:off x="5318029" y="3555150"/>
                <a:ext cx="312600" cy="3192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25" name="Google Shape;325;p26"/>
              <p:cNvCxnSpPr>
                <a:stCxn id="320" idx="4"/>
                <a:endCxn id="322" idx="0"/>
              </p:cNvCxnSpPr>
              <p:nvPr/>
            </p:nvCxnSpPr>
            <p:spPr>
              <a:xfrm>
                <a:off x="3669671" y="3435423"/>
                <a:ext cx="0" cy="558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26"/>
              <p:cNvCxnSpPr>
                <a:stCxn id="320" idx="6"/>
                <a:endCxn id="321" idx="2"/>
              </p:cNvCxnSpPr>
              <p:nvPr/>
            </p:nvCxnSpPr>
            <p:spPr>
              <a:xfrm>
                <a:off x="3825971" y="3275823"/>
                <a:ext cx="6327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26"/>
              <p:cNvCxnSpPr>
                <a:stCxn id="321" idx="6"/>
                <a:endCxn id="324" idx="0"/>
              </p:cNvCxnSpPr>
              <p:nvPr/>
            </p:nvCxnSpPr>
            <p:spPr>
              <a:xfrm>
                <a:off x="4771268" y="3275823"/>
                <a:ext cx="703200" cy="27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26"/>
              <p:cNvCxnSpPr>
                <a:stCxn id="322" idx="6"/>
                <a:endCxn id="323" idx="2"/>
              </p:cNvCxnSpPr>
              <p:nvPr/>
            </p:nvCxnSpPr>
            <p:spPr>
              <a:xfrm>
                <a:off x="3825971" y="4153677"/>
                <a:ext cx="6327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26"/>
              <p:cNvCxnSpPr>
                <a:stCxn id="323" idx="6"/>
                <a:endCxn id="324" idx="4"/>
              </p:cNvCxnSpPr>
              <p:nvPr/>
            </p:nvCxnSpPr>
            <p:spPr>
              <a:xfrm rot="10800000" flipH="true">
                <a:off x="4771268" y="3874377"/>
                <a:ext cx="703200" cy="27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26"/>
              <p:cNvCxnSpPr>
                <a:stCxn id="322" idx="7"/>
                <a:endCxn id="321" idx="3"/>
              </p:cNvCxnSpPr>
              <p:nvPr/>
            </p:nvCxnSpPr>
            <p:spPr>
              <a:xfrm rot="10800000" flipH="true">
                <a:off x="3780192" y="3388623"/>
                <a:ext cx="724200" cy="652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1" name="Google Shape;331;p26"/>
              <p:cNvSpPr txBox="true"/>
              <p:nvPr/>
            </p:nvSpPr>
            <p:spPr>
              <a:xfrm>
                <a:off x="3548545" y="2811425"/>
                <a:ext cx="312600" cy="31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t</a:t>
                </a:r>
                <a:endParaRPr lang="pt-BR"/>
              </a:p>
            </p:txBody>
          </p:sp>
          <p:sp>
            <p:nvSpPr>
              <p:cNvPr id="332" name="Google Shape;332;p26"/>
              <p:cNvSpPr txBox="true"/>
              <p:nvPr/>
            </p:nvSpPr>
            <p:spPr>
              <a:xfrm>
                <a:off x="3533807" y="4204551"/>
                <a:ext cx="312600" cy="31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x</a:t>
                </a:r>
                <a:endParaRPr lang="pt-BR"/>
              </a:p>
            </p:txBody>
          </p:sp>
          <p:sp>
            <p:nvSpPr>
              <p:cNvPr id="333" name="Google Shape;333;p26"/>
              <p:cNvSpPr txBox="true"/>
              <p:nvPr/>
            </p:nvSpPr>
            <p:spPr>
              <a:xfrm>
                <a:off x="4496200" y="4183025"/>
                <a:ext cx="312600" cy="31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w</a:t>
                </a:r>
                <a:endParaRPr lang="pt-BR"/>
              </a:p>
            </p:txBody>
          </p:sp>
          <p:sp>
            <p:nvSpPr>
              <p:cNvPr id="334" name="Google Shape;334;p26"/>
              <p:cNvSpPr txBox="true"/>
              <p:nvPr/>
            </p:nvSpPr>
            <p:spPr>
              <a:xfrm>
                <a:off x="3360773" y="3462984"/>
                <a:ext cx="3879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a</a:t>
                </a:r>
                <a:r>
                  <a:rPr lang="pt-BR" baseline="-25000"/>
                  <a:t>5</a:t>
                </a:r>
                <a:endParaRPr baseline="-25000"/>
              </a:p>
            </p:txBody>
          </p:sp>
          <p:sp>
            <p:nvSpPr>
              <p:cNvPr id="335" name="Google Shape;335;p26"/>
              <p:cNvSpPr txBox="true"/>
              <p:nvPr/>
            </p:nvSpPr>
            <p:spPr>
              <a:xfrm>
                <a:off x="5563000" y="3486140"/>
                <a:ext cx="312600" cy="31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v</a:t>
                </a:r>
                <a:endParaRPr lang="pt-BR"/>
              </a:p>
            </p:txBody>
          </p:sp>
          <p:sp>
            <p:nvSpPr>
              <p:cNvPr id="336" name="Google Shape;336;p26"/>
              <p:cNvSpPr txBox="true"/>
              <p:nvPr/>
            </p:nvSpPr>
            <p:spPr>
              <a:xfrm>
                <a:off x="4496200" y="2811425"/>
                <a:ext cx="312600" cy="31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u</a:t>
                </a:r>
                <a:endParaRPr lang="pt-BR"/>
              </a:p>
            </p:txBody>
          </p:sp>
          <p:sp>
            <p:nvSpPr>
              <p:cNvPr id="337" name="Google Shape;337;p26"/>
              <p:cNvSpPr txBox="true"/>
              <p:nvPr/>
            </p:nvSpPr>
            <p:spPr>
              <a:xfrm>
                <a:off x="4142145" y="3477855"/>
                <a:ext cx="3879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a</a:t>
                </a:r>
                <a:r>
                  <a:rPr lang="pt-BR" baseline="-25000"/>
                  <a:t>6</a:t>
                </a:r>
                <a:endParaRPr baseline="-25000"/>
              </a:p>
            </p:txBody>
          </p:sp>
          <p:sp>
            <p:nvSpPr>
              <p:cNvPr id="338" name="Google Shape;338;p26"/>
              <p:cNvSpPr txBox="true"/>
              <p:nvPr/>
            </p:nvSpPr>
            <p:spPr>
              <a:xfrm>
                <a:off x="3989745" y="4076370"/>
                <a:ext cx="3879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a</a:t>
                </a:r>
                <a:r>
                  <a:rPr lang="pt-BR" baseline="-25000"/>
                  <a:t>4</a:t>
                </a:r>
                <a:endParaRPr baseline="-25000"/>
              </a:p>
            </p:txBody>
          </p:sp>
          <p:sp>
            <p:nvSpPr>
              <p:cNvPr id="339" name="Google Shape;339;p26"/>
              <p:cNvSpPr txBox="true"/>
              <p:nvPr/>
            </p:nvSpPr>
            <p:spPr>
              <a:xfrm>
                <a:off x="3989745" y="2890426"/>
                <a:ext cx="3879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a</a:t>
                </a:r>
                <a:r>
                  <a:rPr lang="pt-BR" baseline="-25000"/>
                  <a:t>1</a:t>
                </a:r>
                <a:endParaRPr baseline="-25000"/>
              </a:p>
            </p:txBody>
          </p:sp>
          <p:sp>
            <p:nvSpPr>
              <p:cNvPr id="340" name="Google Shape;340;p26"/>
              <p:cNvSpPr txBox="true"/>
              <p:nvPr/>
            </p:nvSpPr>
            <p:spPr>
              <a:xfrm>
                <a:off x="4980345" y="3923970"/>
                <a:ext cx="3879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a</a:t>
                </a:r>
                <a:r>
                  <a:rPr lang="pt-BR" baseline="-25000"/>
                  <a:t>3</a:t>
                </a:r>
                <a:endParaRPr baseline="-25000"/>
              </a:p>
            </p:txBody>
          </p:sp>
          <p:sp>
            <p:nvSpPr>
              <p:cNvPr id="341" name="Google Shape;341;p26"/>
              <p:cNvSpPr txBox="true"/>
              <p:nvPr/>
            </p:nvSpPr>
            <p:spPr>
              <a:xfrm>
                <a:off x="4980345" y="3085770"/>
                <a:ext cx="3879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a</a:t>
                </a:r>
                <a:r>
                  <a:rPr lang="pt-BR" baseline="-25000"/>
                  <a:t>2</a:t>
                </a:r>
                <a:endParaRPr baseline="-25000"/>
              </a:p>
            </p:txBody>
          </p:sp>
        </p:grpSp>
        <p:cxnSp>
          <p:nvCxnSpPr>
            <p:cNvPr id="342" name="Google Shape;342;p26"/>
            <p:cNvCxnSpPr>
              <a:stCxn id="320" idx="2"/>
              <a:endCxn id="322" idx="2"/>
            </p:cNvCxnSpPr>
            <p:nvPr/>
          </p:nvCxnSpPr>
          <p:spPr>
            <a:xfrm>
              <a:off x="1439934" y="3733023"/>
              <a:ext cx="600" cy="877800"/>
            </a:xfrm>
            <a:prstGeom prst="curvedConnector3">
              <a:avLst>
                <a:gd name="adj1" fmla="val -39687500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3" name="Google Shape;343;p26"/>
            <p:cNvSpPr txBox="true"/>
            <p:nvPr/>
          </p:nvSpPr>
          <p:spPr>
            <a:xfrm>
              <a:off x="922238" y="3890325"/>
              <a:ext cx="347100" cy="29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a</a:t>
              </a:r>
              <a:r>
                <a:rPr lang="pt-BR" baseline="-25000"/>
                <a:t>7</a:t>
              </a:r>
              <a:endParaRPr baseline="-25000"/>
            </a:p>
          </p:txBody>
        </p:sp>
      </p:grpSp>
      <p:sp>
        <p:nvSpPr>
          <p:cNvPr id="344" name="Google Shape;344;p26"/>
          <p:cNvSpPr txBox="true"/>
          <p:nvPr/>
        </p:nvSpPr>
        <p:spPr>
          <a:xfrm>
            <a:off x="4128969" y="4509575"/>
            <a:ext cx="3843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G</a:t>
            </a:r>
            <a:endParaRPr b="1"/>
          </a:p>
        </p:txBody>
      </p:sp>
      <p:grpSp>
        <p:nvGrpSpPr>
          <p:cNvPr id="345" name="Google Shape;345;p26"/>
          <p:cNvGrpSpPr/>
          <p:nvPr/>
        </p:nvGrpSpPr>
        <p:grpSpPr>
          <a:xfrm>
            <a:off x="4843429" y="3281019"/>
            <a:ext cx="2717839" cy="1712326"/>
            <a:chOff x="4792536" y="3281019"/>
            <a:chExt cx="2717839" cy="1712326"/>
          </a:xfrm>
        </p:grpSpPr>
        <p:sp>
          <p:nvSpPr>
            <p:cNvPr id="346" name="Google Shape;346;p26"/>
            <p:cNvSpPr/>
            <p:nvPr/>
          </p:nvSpPr>
          <p:spPr>
            <a:xfrm>
              <a:off x="4945134" y="3585817"/>
              <a:ext cx="312600" cy="319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5890431" y="3585817"/>
              <a:ext cx="312600" cy="319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4945134" y="4463671"/>
              <a:ext cx="312600" cy="319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5890431" y="4463671"/>
              <a:ext cx="312600" cy="319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6749791" y="4024744"/>
              <a:ext cx="312600" cy="319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351" name="Google Shape;351;p26"/>
            <p:cNvCxnSpPr>
              <a:stCxn id="346" idx="4"/>
              <a:endCxn id="348" idx="0"/>
            </p:cNvCxnSpPr>
            <p:nvPr/>
          </p:nvCxnSpPr>
          <p:spPr>
            <a:xfrm>
              <a:off x="5101434" y="3905017"/>
              <a:ext cx="0" cy="5586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6"/>
            <p:cNvCxnSpPr>
              <a:stCxn id="347" idx="6"/>
              <a:endCxn id="350" idx="0"/>
            </p:cNvCxnSpPr>
            <p:nvPr/>
          </p:nvCxnSpPr>
          <p:spPr>
            <a:xfrm>
              <a:off x="6203031" y="3745417"/>
              <a:ext cx="703200" cy="2793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3" name="Google Shape;353;p26"/>
            <p:cNvCxnSpPr>
              <a:stCxn id="348" idx="6"/>
              <a:endCxn id="349" idx="2"/>
            </p:cNvCxnSpPr>
            <p:nvPr/>
          </p:nvCxnSpPr>
          <p:spPr>
            <a:xfrm>
              <a:off x="5257734" y="4623271"/>
              <a:ext cx="6327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26"/>
            <p:cNvCxnSpPr>
              <a:stCxn id="348" idx="7"/>
              <a:endCxn id="347" idx="3"/>
            </p:cNvCxnSpPr>
            <p:nvPr/>
          </p:nvCxnSpPr>
          <p:spPr>
            <a:xfrm rot="10800000" flipH="true">
              <a:off x="5211955" y="3858217"/>
              <a:ext cx="724200" cy="6522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5" name="Google Shape;355;p26"/>
            <p:cNvSpPr txBox="true"/>
            <p:nvPr/>
          </p:nvSpPr>
          <p:spPr>
            <a:xfrm>
              <a:off x="4980307" y="3281019"/>
              <a:ext cx="3126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t</a:t>
              </a:r>
              <a:endParaRPr lang="pt-BR"/>
            </a:p>
          </p:txBody>
        </p:sp>
        <p:sp>
          <p:nvSpPr>
            <p:cNvPr id="356" name="Google Shape;356;p26"/>
            <p:cNvSpPr txBox="true"/>
            <p:nvPr/>
          </p:nvSpPr>
          <p:spPr>
            <a:xfrm>
              <a:off x="4965570" y="4674145"/>
              <a:ext cx="3126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x</a:t>
              </a:r>
              <a:endParaRPr lang="pt-BR"/>
            </a:p>
          </p:txBody>
        </p:sp>
        <p:sp>
          <p:nvSpPr>
            <p:cNvPr id="357" name="Google Shape;357;p26"/>
            <p:cNvSpPr txBox="true"/>
            <p:nvPr/>
          </p:nvSpPr>
          <p:spPr>
            <a:xfrm>
              <a:off x="5927963" y="4652619"/>
              <a:ext cx="3126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w</a:t>
              </a:r>
              <a:endParaRPr lang="pt-BR"/>
            </a:p>
          </p:txBody>
        </p:sp>
        <p:sp>
          <p:nvSpPr>
            <p:cNvPr id="358" name="Google Shape;358;p26"/>
            <p:cNvSpPr txBox="true"/>
            <p:nvPr/>
          </p:nvSpPr>
          <p:spPr>
            <a:xfrm>
              <a:off x="4792536" y="3932578"/>
              <a:ext cx="3879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a</a:t>
              </a:r>
              <a:r>
                <a:rPr lang="pt-BR" baseline="-25000"/>
                <a:t>5</a:t>
              </a:r>
              <a:endParaRPr baseline="-25000"/>
            </a:p>
          </p:txBody>
        </p:sp>
        <p:sp>
          <p:nvSpPr>
            <p:cNvPr id="359" name="Google Shape;359;p26"/>
            <p:cNvSpPr txBox="true"/>
            <p:nvPr/>
          </p:nvSpPr>
          <p:spPr>
            <a:xfrm>
              <a:off x="6994763" y="3955734"/>
              <a:ext cx="3126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v</a:t>
              </a:r>
              <a:endParaRPr lang="pt-BR"/>
            </a:p>
          </p:txBody>
        </p:sp>
        <p:sp>
          <p:nvSpPr>
            <p:cNvPr id="360" name="Google Shape;360;p26"/>
            <p:cNvSpPr txBox="true"/>
            <p:nvPr/>
          </p:nvSpPr>
          <p:spPr>
            <a:xfrm>
              <a:off x="5927963" y="3281019"/>
              <a:ext cx="3126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u</a:t>
              </a:r>
              <a:endParaRPr lang="pt-BR"/>
            </a:p>
          </p:txBody>
        </p:sp>
        <p:sp>
          <p:nvSpPr>
            <p:cNvPr id="361" name="Google Shape;361;p26"/>
            <p:cNvSpPr txBox="true"/>
            <p:nvPr/>
          </p:nvSpPr>
          <p:spPr>
            <a:xfrm>
              <a:off x="5573908" y="3947449"/>
              <a:ext cx="3879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a</a:t>
              </a:r>
              <a:r>
                <a:rPr lang="pt-BR" baseline="-25000"/>
                <a:t>6</a:t>
              </a:r>
              <a:endParaRPr baseline="-25000"/>
            </a:p>
          </p:txBody>
        </p:sp>
        <p:sp>
          <p:nvSpPr>
            <p:cNvPr id="362" name="Google Shape;362;p26"/>
            <p:cNvSpPr txBox="true"/>
            <p:nvPr/>
          </p:nvSpPr>
          <p:spPr>
            <a:xfrm>
              <a:off x="5421508" y="4545964"/>
              <a:ext cx="3879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a</a:t>
              </a:r>
              <a:r>
                <a:rPr lang="pt-BR" baseline="-25000"/>
                <a:t>4</a:t>
              </a:r>
              <a:endParaRPr baseline="-25000"/>
            </a:p>
          </p:txBody>
        </p:sp>
        <p:sp>
          <p:nvSpPr>
            <p:cNvPr id="363" name="Google Shape;363;p26"/>
            <p:cNvSpPr txBox="true"/>
            <p:nvPr/>
          </p:nvSpPr>
          <p:spPr>
            <a:xfrm>
              <a:off x="6412108" y="3555364"/>
              <a:ext cx="3879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a</a:t>
              </a:r>
              <a:r>
                <a:rPr lang="pt-BR" baseline="-25000"/>
                <a:t>2</a:t>
              </a:r>
              <a:endParaRPr baseline="-25000"/>
            </a:p>
          </p:txBody>
        </p:sp>
        <p:sp>
          <p:nvSpPr>
            <p:cNvPr id="364" name="Google Shape;364;p26"/>
            <p:cNvSpPr txBox="true"/>
            <p:nvPr/>
          </p:nvSpPr>
          <p:spPr>
            <a:xfrm>
              <a:off x="7126075" y="4509575"/>
              <a:ext cx="384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/>
                <a:t>G’</a:t>
              </a:r>
              <a:endParaRPr b="1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 - Caminho</a:t>
            </a:r>
            <a:endParaRPr lang="pt-BR"/>
          </a:p>
        </p:txBody>
      </p:sp>
      <p:sp>
        <p:nvSpPr>
          <p:cNvPr id="370" name="Google Shape;370;p27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Um </a:t>
            </a:r>
            <a:r>
              <a:rPr lang="pt-BR" b="1">
                <a:solidFill>
                  <a:srgbClr val="008000"/>
                </a:solidFill>
              </a:rPr>
              <a:t>caminho</a:t>
            </a:r>
            <a:r>
              <a:rPr lang="pt-BR">
                <a:solidFill>
                  <a:srgbClr val="000000"/>
                </a:solidFill>
              </a:rPr>
              <a:t> de um vértice n</a:t>
            </a:r>
            <a:r>
              <a:rPr lang="pt-BR" baseline="-25000">
                <a:solidFill>
                  <a:srgbClr val="000000"/>
                </a:solidFill>
              </a:rPr>
              <a:t>0</a:t>
            </a:r>
            <a:r>
              <a:rPr lang="pt-BR">
                <a:solidFill>
                  <a:srgbClr val="000000"/>
                </a:solidFill>
              </a:rPr>
              <a:t> a um vértice n</a:t>
            </a:r>
            <a:r>
              <a:rPr lang="pt-BR" baseline="-25000">
                <a:solidFill>
                  <a:srgbClr val="000000"/>
                </a:solidFill>
              </a:rPr>
              <a:t>k</a:t>
            </a:r>
            <a:r>
              <a:rPr lang="pt-BR">
                <a:solidFill>
                  <a:srgbClr val="000000"/>
                </a:solidFill>
              </a:rPr>
              <a:t> é uma seqüência: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n</a:t>
            </a:r>
            <a:r>
              <a:rPr lang="pt-BR" baseline="-25000">
                <a:solidFill>
                  <a:srgbClr val="000000"/>
                </a:solidFill>
              </a:rPr>
              <a:t>0</a:t>
            </a:r>
            <a:r>
              <a:rPr lang="pt-BR">
                <a:solidFill>
                  <a:srgbClr val="000000"/>
                </a:solidFill>
              </a:rPr>
              <a:t>, a</a:t>
            </a:r>
            <a:r>
              <a:rPr lang="pt-BR" baseline="-25000">
                <a:solidFill>
                  <a:srgbClr val="000000"/>
                </a:solidFill>
              </a:rPr>
              <a:t>0</a:t>
            </a:r>
            <a:r>
              <a:rPr lang="pt-BR">
                <a:solidFill>
                  <a:srgbClr val="000000"/>
                </a:solidFill>
              </a:rPr>
              <a:t>, n</a:t>
            </a:r>
            <a:r>
              <a:rPr lang="pt-BR" baseline="-25000">
                <a:solidFill>
                  <a:srgbClr val="000000"/>
                </a:solidFill>
              </a:rPr>
              <a:t>1</a:t>
            </a:r>
            <a:r>
              <a:rPr lang="pt-BR">
                <a:solidFill>
                  <a:srgbClr val="000000"/>
                </a:solidFill>
              </a:rPr>
              <a:t>, a</a:t>
            </a:r>
            <a:r>
              <a:rPr lang="pt-BR" baseline="-25000">
                <a:solidFill>
                  <a:srgbClr val="000000"/>
                </a:solidFill>
              </a:rPr>
              <a:t>1</a:t>
            </a:r>
            <a:r>
              <a:rPr lang="pt-BR">
                <a:solidFill>
                  <a:srgbClr val="000000"/>
                </a:solidFill>
              </a:rPr>
              <a:t>, ..., n</a:t>
            </a:r>
            <a:r>
              <a:rPr lang="pt-BR" baseline="-25000">
                <a:solidFill>
                  <a:srgbClr val="000000"/>
                </a:solidFill>
              </a:rPr>
              <a:t>k-1</a:t>
            </a:r>
            <a:r>
              <a:rPr lang="pt-BR">
                <a:solidFill>
                  <a:srgbClr val="000000"/>
                </a:solidFill>
              </a:rPr>
              <a:t>, a</a:t>
            </a:r>
            <a:r>
              <a:rPr lang="pt-BR" baseline="-25000">
                <a:solidFill>
                  <a:srgbClr val="000000"/>
                </a:solidFill>
              </a:rPr>
              <a:t>k-1</a:t>
            </a:r>
            <a:r>
              <a:rPr lang="pt-BR">
                <a:solidFill>
                  <a:srgbClr val="000000"/>
                </a:solidFill>
              </a:rPr>
              <a:t>, n</a:t>
            </a:r>
            <a:r>
              <a:rPr lang="pt-BR" baseline="-25000">
                <a:solidFill>
                  <a:srgbClr val="000000"/>
                </a:solidFill>
              </a:rPr>
              <a:t>k</a:t>
            </a:r>
            <a:r>
              <a:rPr lang="pt-BR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Onde </a:t>
            </a:r>
            <a:r>
              <a:rPr lang="pt-BR" b="1">
                <a:solidFill>
                  <a:srgbClr val="008000"/>
                </a:solidFill>
              </a:rPr>
              <a:t>para cada i</a:t>
            </a:r>
            <a:r>
              <a:rPr lang="pt-BR">
                <a:solidFill>
                  <a:srgbClr val="000000"/>
                </a:solidFill>
              </a:rPr>
              <a:t>, os vértices extremos da aresta a</a:t>
            </a:r>
            <a:r>
              <a:rPr lang="pt-BR" baseline="-25000">
                <a:solidFill>
                  <a:srgbClr val="000000"/>
                </a:solidFill>
              </a:rPr>
              <a:t>i</a:t>
            </a:r>
            <a:r>
              <a:rPr lang="pt-BR">
                <a:solidFill>
                  <a:srgbClr val="000000"/>
                </a:solidFill>
              </a:rPr>
              <a:t> são n</a:t>
            </a:r>
            <a:r>
              <a:rPr lang="pt-BR" baseline="-25000">
                <a:solidFill>
                  <a:srgbClr val="000000"/>
                </a:solidFill>
              </a:rPr>
              <a:t>i</a:t>
            </a:r>
            <a:r>
              <a:rPr lang="pt-BR">
                <a:solidFill>
                  <a:srgbClr val="000000"/>
                </a:solidFill>
              </a:rPr>
              <a:t> e n</a:t>
            </a:r>
            <a:r>
              <a:rPr lang="pt-BR" baseline="-25000">
                <a:solidFill>
                  <a:srgbClr val="000000"/>
                </a:solidFill>
              </a:rPr>
              <a:t>i+1</a:t>
            </a:r>
            <a:r>
              <a:rPr lang="pt-BR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O </a:t>
            </a:r>
            <a:r>
              <a:rPr lang="pt-BR" b="1">
                <a:solidFill>
                  <a:srgbClr val="008000"/>
                </a:solidFill>
              </a:rPr>
              <a:t>comprimento de um caminho</a:t>
            </a:r>
            <a:r>
              <a:rPr lang="pt-BR">
                <a:solidFill>
                  <a:srgbClr val="000000"/>
                </a:solidFill>
              </a:rPr>
              <a:t> é o número de arestas que ele contém;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Se uma aresta for usada mais de uma vez, deve ser contada tantas vezes quantas for usada.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grpSp>
        <p:nvGrpSpPr>
          <p:cNvPr id="371" name="Google Shape;371;p27"/>
          <p:cNvGrpSpPr/>
          <p:nvPr/>
        </p:nvGrpSpPr>
        <p:grpSpPr>
          <a:xfrm>
            <a:off x="3132038" y="3421025"/>
            <a:ext cx="2879925" cy="1712326"/>
            <a:chOff x="2995675" y="2811425"/>
            <a:chExt cx="2879925" cy="1712326"/>
          </a:xfrm>
        </p:grpSpPr>
        <p:grpSp>
          <p:nvGrpSpPr>
            <p:cNvPr id="372" name="Google Shape;372;p27"/>
            <p:cNvGrpSpPr/>
            <p:nvPr/>
          </p:nvGrpSpPr>
          <p:grpSpPr>
            <a:xfrm>
              <a:off x="3360773" y="2811425"/>
              <a:ext cx="2514827" cy="1712326"/>
              <a:chOff x="3360773" y="2811425"/>
              <a:chExt cx="2514827" cy="1712326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3513371" y="3116223"/>
                <a:ext cx="312600" cy="3192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4458668" y="3116223"/>
                <a:ext cx="312600" cy="3192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3513371" y="3994077"/>
                <a:ext cx="312600" cy="3192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6" name="Google Shape;376;p27"/>
              <p:cNvSpPr/>
              <p:nvPr/>
            </p:nvSpPr>
            <p:spPr>
              <a:xfrm>
                <a:off x="4458668" y="3994077"/>
                <a:ext cx="312600" cy="3192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7" name="Google Shape;377;p27"/>
              <p:cNvSpPr/>
              <p:nvPr/>
            </p:nvSpPr>
            <p:spPr>
              <a:xfrm>
                <a:off x="5318029" y="3555150"/>
                <a:ext cx="312600" cy="3192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78" name="Google Shape;378;p27"/>
              <p:cNvCxnSpPr>
                <a:stCxn id="373" idx="4"/>
                <a:endCxn id="375" idx="0"/>
              </p:cNvCxnSpPr>
              <p:nvPr/>
            </p:nvCxnSpPr>
            <p:spPr>
              <a:xfrm>
                <a:off x="3669671" y="3435423"/>
                <a:ext cx="0" cy="558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27"/>
              <p:cNvCxnSpPr>
                <a:stCxn id="373" idx="6"/>
                <a:endCxn id="374" idx="2"/>
              </p:cNvCxnSpPr>
              <p:nvPr/>
            </p:nvCxnSpPr>
            <p:spPr>
              <a:xfrm>
                <a:off x="3825971" y="3275823"/>
                <a:ext cx="6327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0" name="Google Shape;380;p27"/>
              <p:cNvCxnSpPr>
                <a:stCxn id="374" idx="6"/>
                <a:endCxn id="377" idx="0"/>
              </p:cNvCxnSpPr>
              <p:nvPr/>
            </p:nvCxnSpPr>
            <p:spPr>
              <a:xfrm>
                <a:off x="4771268" y="3275823"/>
                <a:ext cx="703200" cy="27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" name="Google Shape;381;p27"/>
              <p:cNvCxnSpPr>
                <a:stCxn id="375" idx="6"/>
                <a:endCxn id="376" idx="2"/>
              </p:cNvCxnSpPr>
              <p:nvPr/>
            </p:nvCxnSpPr>
            <p:spPr>
              <a:xfrm>
                <a:off x="3825971" y="4153677"/>
                <a:ext cx="6327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" name="Google Shape;382;p27"/>
              <p:cNvCxnSpPr>
                <a:stCxn id="376" idx="6"/>
                <a:endCxn id="377" idx="4"/>
              </p:cNvCxnSpPr>
              <p:nvPr/>
            </p:nvCxnSpPr>
            <p:spPr>
              <a:xfrm rot="10800000" flipH="true">
                <a:off x="4771268" y="3874377"/>
                <a:ext cx="703200" cy="27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3" name="Google Shape;383;p27"/>
              <p:cNvCxnSpPr>
                <a:stCxn id="375" idx="7"/>
                <a:endCxn id="374" idx="3"/>
              </p:cNvCxnSpPr>
              <p:nvPr/>
            </p:nvCxnSpPr>
            <p:spPr>
              <a:xfrm rot="10800000" flipH="true">
                <a:off x="3780192" y="3388623"/>
                <a:ext cx="724200" cy="652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84" name="Google Shape;384;p27"/>
              <p:cNvSpPr txBox="true"/>
              <p:nvPr/>
            </p:nvSpPr>
            <p:spPr>
              <a:xfrm>
                <a:off x="3548545" y="2811425"/>
                <a:ext cx="312600" cy="31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t</a:t>
                </a:r>
                <a:endParaRPr lang="pt-BR"/>
              </a:p>
            </p:txBody>
          </p:sp>
          <p:sp>
            <p:nvSpPr>
              <p:cNvPr id="385" name="Google Shape;385;p27"/>
              <p:cNvSpPr txBox="true"/>
              <p:nvPr/>
            </p:nvSpPr>
            <p:spPr>
              <a:xfrm>
                <a:off x="3533807" y="4204551"/>
                <a:ext cx="312600" cy="31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x</a:t>
                </a:r>
                <a:endParaRPr lang="pt-BR"/>
              </a:p>
            </p:txBody>
          </p:sp>
          <p:sp>
            <p:nvSpPr>
              <p:cNvPr id="386" name="Google Shape;386;p27"/>
              <p:cNvSpPr txBox="true"/>
              <p:nvPr/>
            </p:nvSpPr>
            <p:spPr>
              <a:xfrm>
                <a:off x="4496200" y="4183025"/>
                <a:ext cx="312600" cy="31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w</a:t>
                </a:r>
                <a:endParaRPr lang="pt-BR"/>
              </a:p>
            </p:txBody>
          </p:sp>
          <p:sp>
            <p:nvSpPr>
              <p:cNvPr id="387" name="Google Shape;387;p27"/>
              <p:cNvSpPr txBox="true"/>
              <p:nvPr/>
            </p:nvSpPr>
            <p:spPr>
              <a:xfrm>
                <a:off x="3360773" y="3462984"/>
                <a:ext cx="3879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a</a:t>
                </a:r>
                <a:r>
                  <a:rPr lang="pt-BR" baseline="-25000"/>
                  <a:t>5</a:t>
                </a:r>
                <a:endParaRPr baseline="-25000"/>
              </a:p>
            </p:txBody>
          </p:sp>
          <p:sp>
            <p:nvSpPr>
              <p:cNvPr id="388" name="Google Shape;388;p27"/>
              <p:cNvSpPr txBox="true"/>
              <p:nvPr/>
            </p:nvSpPr>
            <p:spPr>
              <a:xfrm>
                <a:off x="5563000" y="3486140"/>
                <a:ext cx="312600" cy="31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v</a:t>
                </a:r>
                <a:endParaRPr lang="pt-BR"/>
              </a:p>
            </p:txBody>
          </p:sp>
          <p:sp>
            <p:nvSpPr>
              <p:cNvPr id="389" name="Google Shape;389;p27"/>
              <p:cNvSpPr txBox="true"/>
              <p:nvPr/>
            </p:nvSpPr>
            <p:spPr>
              <a:xfrm>
                <a:off x="4496200" y="2811425"/>
                <a:ext cx="312600" cy="31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u</a:t>
                </a:r>
                <a:endParaRPr lang="pt-BR"/>
              </a:p>
            </p:txBody>
          </p:sp>
          <p:sp>
            <p:nvSpPr>
              <p:cNvPr id="390" name="Google Shape;390;p27"/>
              <p:cNvSpPr txBox="true"/>
              <p:nvPr/>
            </p:nvSpPr>
            <p:spPr>
              <a:xfrm>
                <a:off x="4142145" y="3477855"/>
                <a:ext cx="3879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a</a:t>
                </a:r>
                <a:r>
                  <a:rPr lang="pt-BR" baseline="-25000"/>
                  <a:t>6</a:t>
                </a:r>
                <a:endParaRPr baseline="-25000"/>
              </a:p>
            </p:txBody>
          </p:sp>
          <p:sp>
            <p:nvSpPr>
              <p:cNvPr id="391" name="Google Shape;391;p27"/>
              <p:cNvSpPr txBox="true"/>
              <p:nvPr/>
            </p:nvSpPr>
            <p:spPr>
              <a:xfrm>
                <a:off x="3989745" y="4076370"/>
                <a:ext cx="3879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a</a:t>
                </a:r>
                <a:r>
                  <a:rPr lang="pt-BR" baseline="-25000"/>
                  <a:t>4</a:t>
                </a:r>
                <a:endParaRPr baseline="-25000"/>
              </a:p>
            </p:txBody>
          </p:sp>
          <p:sp>
            <p:nvSpPr>
              <p:cNvPr id="392" name="Google Shape;392;p27"/>
              <p:cNvSpPr txBox="true"/>
              <p:nvPr/>
            </p:nvSpPr>
            <p:spPr>
              <a:xfrm>
                <a:off x="3989745" y="2890426"/>
                <a:ext cx="3879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a</a:t>
                </a:r>
                <a:r>
                  <a:rPr lang="pt-BR" baseline="-25000"/>
                  <a:t>1</a:t>
                </a:r>
                <a:endParaRPr baseline="-25000"/>
              </a:p>
            </p:txBody>
          </p:sp>
          <p:sp>
            <p:nvSpPr>
              <p:cNvPr id="393" name="Google Shape;393;p27"/>
              <p:cNvSpPr txBox="true"/>
              <p:nvPr/>
            </p:nvSpPr>
            <p:spPr>
              <a:xfrm>
                <a:off x="4980345" y="3923970"/>
                <a:ext cx="3879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a</a:t>
                </a:r>
                <a:r>
                  <a:rPr lang="pt-BR" baseline="-25000"/>
                  <a:t>3</a:t>
                </a:r>
                <a:endParaRPr baseline="-25000"/>
              </a:p>
            </p:txBody>
          </p:sp>
          <p:sp>
            <p:nvSpPr>
              <p:cNvPr id="394" name="Google Shape;394;p27"/>
              <p:cNvSpPr txBox="true"/>
              <p:nvPr/>
            </p:nvSpPr>
            <p:spPr>
              <a:xfrm>
                <a:off x="4980345" y="3085770"/>
                <a:ext cx="3879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a</a:t>
                </a:r>
                <a:r>
                  <a:rPr lang="pt-BR" baseline="-25000"/>
                  <a:t>2</a:t>
                </a:r>
                <a:endParaRPr baseline="-25000"/>
              </a:p>
            </p:txBody>
          </p:sp>
        </p:grpSp>
        <p:cxnSp>
          <p:nvCxnSpPr>
            <p:cNvPr id="395" name="Google Shape;395;p27"/>
            <p:cNvCxnSpPr>
              <a:stCxn id="373" idx="2"/>
              <a:endCxn id="375" idx="2"/>
            </p:cNvCxnSpPr>
            <p:nvPr/>
          </p:nvCxnSpPr>
          <p:spPr>
            <a:xfrm>
              <a:off x="3513371" y="3275823"/>
              <a:ext cx="600" cy="877800"/>
            </a:xfrm>
            <a:prstGeom prst="curvedConnector3">
              <a:avLst>
                <a:gd name="adj1" fmla="val -39687500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6" name="Google Shape;396;p27"/>
            <p:cNvSpPr txBox="true"/>
            <p:nvPr/>
          </p:nvSpPr>
          <p:spPr>
            <a:xfrm>
              <a:off x="2995675" y="3433125"/>
              <a:ext cx="347100" cy="29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a</a:t>
              </a:r>
              <a:r>
                <a:rPr lang="pt-BR" baseline="-25000"/>
                <a:t>7</a:t>
              </a:r>
              <a:endParaRPr baseline="-2500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8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 - Ciclos</a:t>
            </a:r>
            <a:endParaRPr lang="pt-BR"/>
          </a:p>
        </p:txBody>
      </p:sp>
      <p:sp>
        <p:nvSpPr>
          <p:cNvPr id="402" name="Google Shape;402;p28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Um </a:t>
            </a:r>
            <a:r>
              <a:rPr lang="pt-BR" b="1">
                <a:solidFill>
                  <a:srgbClr val="008000"/>
                </a:solidFill>
              </a:rPr>
              <a:t>ciclo</a:t>
            </a:r>
            <a:r>
              <a:rPr lang="pt-BR">
                <a:solidFill>
                  <a:srgbClr val="000000"/>
                </a:solidFill>
              </a:rPr>
              <a:t> </a:t>
            </a:r>
            <a:r>
              <a:rPr lang="pt-BR" b="1">
                <a:solidFill>
                  <a:srgbClr val="000000"/>
                </a:solidFill>
              </a:rPr>
              <a:t>em</a:t>
            </a:r>
            <a:r>
              <a:rPr lang="pt-BR">
                <a:solidFill>
                  <a:srgbClr val="000000"/>
                </a:solidFill>
              </a:rPr>
              <a:t> um grafo </a:t>
            </a:r>
            <a:r>
              <a:rPr lang="pt-BR" b="1">
                <a:solidFill>
                  <a:srgbClr val="000000"/>
                </a:solidFill>
              </a:rPr>
              <a:t>G</a:t>
            </a:r>
            <a:r>
              <a:rPr lang="pt-BR">
                <a:solidFill>
                  <a:srgbClr val="000000"/>
                </a:solidFill>
              </a:rPr>
              <a:t> é um </a:t>
            </a:r>
            <a:r>
              <a:rPr lang="pt-BR" b="1">
                <a:solidFill>
                  <a:srgbClr val="008000"/>
                </a:solidFill>
              </a:rPr>
              <a:t>caminho</a:t>
            </a:r>
            <a:r>
              <a:rPr lang="pt-BR">
                <a:solidFill>
                  <a:srgbClr val="008000"/>
                </a:solidFill>
              </a:rPr>
              <a:t> </a:t>
            </a:r>
            <a:r>
              <a:rPr lang="pt-BR" b="1">
                <a:solidFill>
                  <a:srgbClr val="008000"/>
                </a:solidFill>
              </a:rPr>
              <a:t>de</a:t>
            </a:r>
            <a:r>
              <a:rPr lang="pt-BR">
                <a:solidFill>
                  <a:srgbClr val="000000"/>
                </a:solidFill>
              </a:rPr>
              <a:t> algum vértice </a:t>
            </a:r>
            <a:r>
              <a:rPr lang="pt-BR" b="1">
                <a:solidFill>
                  <a:srgbClr val="008000"/>
                </a:solidFill>
              </a:rPr>
              <a:t>n</a:t>
            </a:r>
            <a:r>
              <a:rPr lang="pt-BR" b="1" baseline="-25000">
                <a:solidFill>
                  <a:srgbClr val="008000"/>
                </a:solidFill>
              </a:rPr>
              <a:t>0</a:t>
            </a:r>
            <a:r>
              <a:rPr lang="pt-BR" b="1">
                <a:solidFill>
                  <a:srgbClr val="008000"/>
                </a:solidFill>
              </a:rPr>
              <a:t> até n</a:t>
            </a:r>
            <a:r>
              <a:rPr lang="pt-BR" b="1" baseline="-25000">
                <a:solidFill>
                  <a:srgbClr val="008000"/>
                </a:solidFill>
              </a:rPr>
              <a:t>0</a:t>
            </a:r>
            <a:r>
              <a:rPr lang="pt-BR">
                <a:solidFill>
                  <a:srgbClr val="000000"/>
                </a:solidFill>
              </a:rPr>
              <a:t> novamente, de forma que </a:t>
            </a:r>
            <a:r>
              <a:rPr lang="pt-BR">
                <a:solidFill>
                  <a:srgbClr val="008000"/>
                </a:solidFill>
              </a:rPr>
              <a:t>nenhum vértice ocorra mais de uma vez no caminho</a:t>
            </a:r>
            <a:r>
              <a:rPr lang="pt-BR">
                <a:solidFill>
                  <a:srgbClr val="000000"/>
                </a:solidFill>
              </a:rPr>
              <a:t>, n</a:t>
            </a:r>
            <a:r>
              <a:rPr lang="pt-BR" baseline="-25000">
                <a:solidFill>
                  <a:srgbClr val="000000"/>
                </a:solidFill>
              </a:rPr>
              <a:t>0</a:t>
            </a:r>
            <a:r>
              <a:rPr lang="pt-BR">
                <a:solidFill>
                  <a:srgbClr val="000000"/>
                </a:solidFill>
              </a:rPr>
              <a:t> é o </a:t>
            </a:r>
            <a:r>
              <a:rPr lang="pt-BR">
                <a:solidFill>
                  <a:srgbClr val="008000"/>
                </a:solidFill>
              </a:rPr>
              <a:t>único</a:t>
            </a:r>
            <a:r>
              <a:rPr lang="pt-BR">
                <a:solidFill>
                  <a:srgbClr val="000000"/>
                </a:solidFill>
              </a:rPr>
              <a:t> vértice que ocorre </a:t>
            </a:r>
            <a:r>
              <a:rPr lang="pt-BR">
                <a:solidFill>
                  <a:srgbClr val="008000"/>
                </a:solidFill>
              </a:rPr>
              <a:t>mais de uma vez</a:t>
            </a:r>
            <a:r>
              <a:rPr lang="pt-BR">
                <a:solidFill>
                  <a:srgbClr val="000000"/>
                </a:solidFill>
              </a:rPr>
              <a:t> e este ocorre apenas nos extremos do caminho;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Um grafo sem ciclos é dito </a:t>
            </a:r>
            <a:r>
              <a:rPr lang="pt-BR" b="1">
                <a:solidFill>
                  <a:srgbClr val="008000"/>
                </a:solidFill>
              </a:rPr>
              <a:t>acíclico</a:t>
            </a:r>
            <a:r>
              <a:rPr lang="pt-BR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Vértices e arestas podem repetir-se em um caminho, mas não em um ciclo, exceto pelo vértice n</a:t>
            </a:r>
            <a:r>
              <a:rPr lang="pt-BR" baseline="-25000">
                <a:solidFill>
                  <a:srgbClr val="000000"/>
                </a:solidFill>
              </a:rPr>
              <a:t>0</a:t>
            </a:r>
            <a:r>
              <a:rPr lang="pt-BR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9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 - Bipartição</a:t>
            </a:r>
            <a:endParaRPr lang="pt-BR"/>
          </a:p>
        </p:txBody>
      </p:sp>
      <p:sp>
        <p:nvSpPr>
          <p:cNvPr id="408" name="Google Shape;408;p29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Um </a:t>
            </a:r>
            <a:r>
              <a:rPr lang="pt-BR" b="1">
                <a:solidFill>
                  <a:srgbClr val="008000"/>
                </a:solidFill>
              </a:rPr>
              <a:t>grafo</a:t>
            </a:r>
            <a:r>
              <a:rPr lang="pt-BR">
                <a:solidFill>
                  <a:srgbClr val="000000"/>
                </a:solidFill>
              </a:rPr>
              <a:t> é </a:t>
            </a:r>
            <a:r>
              <a:rPr lang="pt-BR" b="1">
                <a:solidFill>
                  <a:srgbClr val="008000"/>
                </a:solidFill>
              </a:rPr>
              <a:t>bipartido</a:t>
            </a:r>
            <a:r>
              <a:rPr lang="pt-BR">
                <a:solidFill>
                  <a:srgbClr val="000000"/>
                </a:solidFill>
              </a:rPr>
              <a:t> se o seu conjunto de vértices V pode ser </a:t>
            </a:r>
            <a:r>
              <a:rPr lang="pt-BR" b="1">
                <a:solidFill>
                  <a:srgbClr val="008000"/>
                </a:solidFill>
              </a:rPr>
              <a:t>particionado</a:t>
            </a:r>
            <a:r>
              <a:rPr lang="pt-BR">
                <a:solidFill>
                  <a:srgbClr val="000000"/>
                </a:solidFill>
              </a:rPr>
              <a:t> em dois subconjuntos X e Y, tais que cada aresta do grafo possui um extremo em X e outro em Y;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A partição (X, Y) é chamada de bipartição do grafo.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Um grafo é </a:t>
            </a:r>
            <a:r>
              <a:rPr lang="pt-BR" b="1">
                <a:solidFill>
                  <a:srgbClr val="008000"/>
                </a:solidFill>
              </a:rPr>
              <a:t>bipartido completo</a:t>
            </a:r>
            <a:r>
              <a:rPr lang="pt-BR">
                <a:solidFill>
                  <a:srgbClr val="000000"/>
                </a:solidFill>
              </a:rPr>
              <a:t> se ele é bipartido com partição (X, Y) e todo vértice de X é ligado a todo vértice de Y;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Se |X| = m e |Y| = n, tal grafo é denotado por K</a:t>
            </a:r>
            <a:r>
              <a:rPr lang="pt-BR" baseline="-25000">
                <a:solidFill>
                  <a:srgbClr val="000000"/>
                </a:solidFill>
              </a:rPr>
              <a:t>m,n</a:t>
            </a:r>
            <a:r>
              <a:rPr lang="pt-BR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0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 - Bipartição</a:t>
            </a:r>
            <a:endParaRPr lang="pt-BR"/>
          </a:p>
        </p:txBody>
      </p:sp>
      <p:pic>
        <p:nvPicPr>
          <p:cNvPr id="414" name="Google Shape;414;p30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1724025" y="2424113"/>
            <a:ext cx="569595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1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 - Planaridade</a:t>
            </a:r>
            <a:endParaRPr lang="pt-BR"/>
          </a:p>
        </p:txBody>
      </p:sp>
      <p:sp>
        <p:nvSpPr>
          <p:cNvPr id="420" name="Google Shape;420;p31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Um </a:t>
            </a:r>
            <a:r>
              <a:rPr lang="pt-BR" b="1">
                <a:solidFill>
                  <a:srgbClr val="008000"/>
                </a:solidFill>
              </a:rPr>
              <a:t>grafo é planar</a:t>
            </a:r>
            <a:r>
              <a:rPr lang="pt-BR">
                <a:solidFill>
                  <a:srgbClr val="000000"/>
                </a:solidFill>
              </a:rPr>
              <a:t> se pode ser desenhado no plano de forma que suas </a:t>
            </a:r>
            <a:r>
              <a:rPr lang="pt-BR" b="1">
                <a:solidFill>
                  <a:srgbClr val="008000"/>
                </a:solidFill>
              </a:rPr>
              <a:t>arestas</a:t>
            </a:r>
            <a:r>
              <a:rPr lang="pt-BR">
                <a:solidFill>
                  <a:srgbClr val="000000"/>
                </a:solidFill>
              </a:rPr>
              <a:t> se interceptem apenas em vértices, ou seja, </a:t>
            </a:r>
            <a:r>
              <a:rPr lang="pt-BR" b="1">
                <a:solidFill>
                  <a:srgbClr val="008000"/>
                </a:solidFill>
              </a:rPr>
              <a:t>não se cruzem</a:t>
            </a:r>
            <a:r>
              <a:rPr lang="pt-BR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21" name="Google Shape;421;p31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1514475" y="2867025"/>
            <a:ext cx="611505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Roteiro</a:t>
            </a:r>
            <a:endParaRPr lang="pt-BR"/>
          </a:p>
        </p:txBody>
      </p:sp>
      <p:sp>
        <p:nvSpPr>
          <p:cNvPr id="74" name="Google Shape;74;p14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Conceitos;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Representações;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Busca em Largura - BFS;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Busca em Profundidade - DFS;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5" name="Google Shape;75;p14" descr="logomdp.jpg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8215126" y="4272450"/>
            <a:ext cx="793848" cy="7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2"/>
          <p:cNvSpPr txBox="true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e Algoritmos Elementares</a:t>
            </a:r>
            <a:endParaRPr 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3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de Grafos</a:t>
            </a:r>
            <a:endParaRPr lang="pt-BR"/>
          </a:p>
        </p:txBody>
      </p:sp>
      <p:sp>
        <p:nvSpPr>
          <p:cNvPr id="432" name="Google Shape;432;p33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Na descrição do </a:t>
            </a:r>
            <a:r>
              <a:rPr lang="pt-BR" b="1">
                <a:solidFill>
                  <a:srgbClr val="008000"/>
                </a:solidFill>
              </a:rPr>
              <a:t>tempo de execução</a:t>
            </a:r>
            <a:r>
              <a:rPr lang="pt-BR">
                <a:solidFill>
                  <a:srgbClr val="000000"/>
                </a:solidFill>
              </a:rPr>
              <a:t> de um algoritmo de grafo sobre um determinado grafo </a:t>
            </a:r>
            <a:r>
              <a:rPr lang="pt-BR" b="1" i="1">
                <a:solidFill>
                  <a:srgbClr val="000000"/>
                </a:solidFill>
              </a:rPr>
              <a:t>G = (V, E, f)</a:t>
            </a:r>
            <a:r>
              <a:rPr lang="pt-BR">
                <a:solidFill>
                  <a:srgbClr val="000000"/>
                </a:solidFill>
              </a:rPr>
              <a:t>, normalmente medimos o tamanho da entrada em termos do: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Número de vértices |V|; e do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Número de arestas |E|.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Exemplo, poderíamos dizer que </a:t>
            </a:r>
            <a:r>
              <a:rPr lang="pt-BR" b="1">
                <a:solidFill>
                  <a:srgbClr val="008000"/>
                </a:solidFill>
              </a:rPr>
              <a:t>o algoritmo é executado em tempo O(VE)</a:t>
            </a:r>
            <a:r>
              <a:rPr lang="pt-BR">
                <a:solidFill>
                  <a:srgbClr val="000000"/>
                </a:solidFill>
              </a:rPr>
              <a:t>, significando que o algoritmo é executado no tempo </a:t>
            </a:r>
            <a:r>
              <a:rPr lang="pt-BR" i="1">
                <a:solidFill>
                  <a:srgbClr val="008000"/>
                </a:solidFill>
              </a:rPr>
              <a:t>O(|V||E|)</a:t>
            </a:r>
            <a:r>
              <a:rPr lang="pt-BR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4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de Grafos</a:t>
            </a:r>
            <a:endParaRPr lang="pt-BR"/>
          </a:p>
        </p:txBody>
      </p:sp>
      <p:sp>
        <p:nvSpPr>
          <p:cNvPr id="438" name="Google Shape;438;p34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Existem várias maneiras para representar um grafo G = (V, E, f):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Como uma coleção de listas de adjacências;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Como uma matriz de adjacências;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Como uma matriz de incidências.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5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 de Adjacências</a:t>
            </a:r>
            <a:endParaRPr lang="pt-BR"/>
          </a:p>
        </p:txBody>
      </p:sp>
      <p:sp>
        <p:nvSpPr>
          <p:cNvPr id="444" name="Google Shape;444;p35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Em geral, é a preferida;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Fornece um modo compacto de representar grafos esparsos: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8000"/>
                </a:solidFill>
              </a:rPr>
              <a:t>|E| é muito menor que |V|</a:t>
            </a:r>
            <a:r>
              <a:rPr lang="pt-BR" baseline="30000">
                <a:solidFill>
                  <a:srgbClr val="008000"/>
                </a:solidFill>
              </a:rPr>
              <a:t>2</a:t>
            </a:r>
            <a:r>
              <a:rPr lang="pt-BR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Maioria dos algoritmos pressupõem que um grafo de entrada é dado como uma lista de adjacências;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8000"/>
                </a:solidFill>
              </a:rPr>
              <a:t>Memória exigida: Θ(V + E)</a:t>
            </a:r>
            <a:r>
              <a:rPr lang="pt-BR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Podem ser adaptados para representar grafos ponderados: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Grafos nos quais cada aresta tem um peso associado a ela, normalmente dado por uma função peso </a:t>
            </a:r>
            <a:r>
              <a:rPr lang="pt-BR" i="1">
                <a:solidFill>
                  <a:srgbClr val="008000"/>
                </a:solidFill>
              </a:rPr>
              <a:t>w: E → R</a:t>
            </a:r>
            <a:r>
              <a:rPr lang="pt-BR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6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 de Adjacências</a:t>
            </a:r>
            <a:endParaRPr lang="pt-BR"/>
          </a:p>
        </p:txBody>
      </p:sp>
      <p:sp>
        <p:nvSpPr>
          <p:cNvPr id="450" name="Google Shape;450;p36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Esta representação de um grafo G = (V, E, f) consiste de um </a:t>
            </a:r>
            <a:r>
              <a:rPr lang="pt-BR" b="1">
                <a:solidFill>
                  <a:srgbClr val="008000"/>
                </a:solidFill>
              </a:rPr>
              <a:t>arranjo (vetor)</a:t>
            </a:r>
            <a:r>
              <a:rPr lang="pt-BR">
                <a:solidFill>
                  <a:srgbClr val="000000"/>
                </a:solidFill>
              </a:rPr>
              <a:t> </a:t>
            </a:r>
            <a:r>
              <a:rPr lang="pt-BR" i="1">
                <a:solidFill>
                  <a:srgbClr val="008000"/>
                </a:solidFill>
              </a:rPr>
              <a:t>Adj</a:t>
            </a:r>
            <a:r>
              <a:rPr lang="pt-BR">
                <a:solidFill>
                  <a:srgbClr val="000000"/>
                </a:solidFill>
              </a:rPr>
              <a:t> de </a:t>
            </a:r>
            <a:r>
              <a:rPr lang="pt-BR" b="1">
                <a:solidFill>
                  <a:srgbClr val="008000"/>
                </a:solidFill>
              </a:rPr>
              <a:t>|V| listas</a:t>
            </a:r>
            <a:r>
              <a:rPr lang="pt-BR">
                <a:solidFill>
                  <a:srgbClr val="000000"/>
                </a:solidFill>
              </a:rPr>
              <a:t>, uma para cada vértice em V;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Para cada </a:t>
            </a:r>
            <a:r>
              <a:rPr lang="pt-BR" i="1">
                <a:solidFill>
                  <a:srgbClr val="008000"/>
                </a:solidFill>
              </a:rPr>
              <a:t>u ∈ V</a:t>
            </a:r>
            <a:r>
              <a:rPr lang="pt-BR">
                <a:solidFill>
                  <a:srgbClr val="000000"/>
                </a:solidFill>
              </a:rPr>
              <a:t>, a lista de adjacências </a:t>
            </a:r>
            <a:r>
              <a:rPr lang="pt-BR" i="1">
                <a:solidFill>
                  <a:srgbClr val="008000"/>
                </a:solidFill>
              </a:rPr>
              <a:t>Adj[u]</a:t>
            </a:r>
            <a:r>
              <a:rPr lang="pt-BR">
                <a:solidFill>
                  <a:srgbClr val="000000"/>
                </a:solidFill>
              </a:rPr>
              <a:t> contém (ponteiros) todos os vértices v tais que existe uma aresta (u, v) ∈ E;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Em geral, os vértices estão armazenados em uma ordem arbitrária.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Complexidades: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Para descobrir se existe aresta </a:t>
            </a:r>
            <a:r>
              <a:rPr lang="pt-BR" b="1">
                <a:solidFill>
                  <a:srgbClr val="000000"/>
                </a:solidFill>
              </a:rPr>
              <a:t>(i,j)</a:t>
            </a:r>
            <a:r>
              <a:rPr lang="pt-BR">
                <a:solidFill>
                  <a:srgbClr val="000000"/>
                </a:solidFill>
              </a:rPr>
              <a:t> percorremos a lista de </a:t>
            </a:r>
            <a:r>
              <a:rPr lang="pt-BR" b="1">
                <a:solidFill>
                  <a:srgbClr val="000000"/>
                </a:solidFill>
              </a:rPr>
              <a:t>i</a:t>
            </a:r>
            <a:r>
              <a:rPr lang="pt-BR">
                <a:solidFill>
                  <a:srgbClr val="000000"/>
                </a:solidFill>
              </a:rPr>
              <a:t> até encontrarmos (ou não) </a:t>
            </a:r>
            <a:r>
              <a:rPr lang="pt-BR" b="1">
                <a:solidFill>
                  <a:srgbClr val="000000"/>
                </a:solidFill>
              </a:rPr>
              <a:t>j</a:t>
            </a:r>
            <a:r>
              <a:rPr lang="pt-BR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■"/>
            </a:pPr>
            <a:r>
              <a:rPr lang="pt-BR">
                <a:solidFill>
                  <a:srgbClr val="000000"/>
                </a:solidFill>
              </a:rPr>
              <a:t>Busca de aresta no grafo: O(n);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Gasto de memória: O(m).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7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 de Adjacências</a:t>
            </a:r>
            <a:endParaRPr lang="pt-BR"/>
          </a:p>
        </p:txBody>
      </p:sp>
      <p:sp>
        <p:nvSpPr>
          <p:cNvPr id="456" name="Google Shape;456;p37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Exemplo de uma lista de adjacências para um grafo G não orientado.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57" name="Google Shape;457;p37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905275" y="2524125"/>
            <a:ext cx="7333450" cy="24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8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 de Adjacências</a:t>
            </a:r>
            <a:endParaRPr lang="pt-BR"/>
          </a:p>
        </p:txBody>
      </p:sp>
      <p:sp>
        <p:nvSpPr>
          <p:cNvPr id="463" name="Google Shape;463;p38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Exemplo de uma lista de adjacências para um grafo G orientado.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64" name="Google Shape;464;p38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1905425" y="2406950"/>
            <a:ext cx="5010425" cy="25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9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 de Adjacências</a:t>
            </a:r>
            <a:endParaRPr lang="pt-BR"/>
          </a:p>
        </p:txBody>
      </p:sp>
      <p:sp>
        <p:nvSpPr>
          <p:cNvPr id="470" name="Google Shape;470;p39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typedef struct No{</a:t>
            </a:r>
            <a:br>
              <a:rPr lang="pt-BR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pt-BR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int campo;</a:t>
            </a:r>
            <a:br>
              <a:rPr lang="pt-BR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pt-BR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struct No* prox;</a:t>
            </a:r>
            <a:br>
              <a:rPr lang="pt-BR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pt-BR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}Lista;</a:t>
            </a:r>
            <a:br>
              <a:rPr lang="pt-BR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br>
              <a:rPr lang="pt-BR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pt-BR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Lista lista[TOTALVERTICES+1];</a:t>
            </a:r>
            <a:endParaRPr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0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Matriz de Adjacências</a:t>
            </a:r>
            <a:endParaRPr lang="pt-BR"/>
          </a:p>
        </p:txBody>
      </p:sp>
      <p:sp>
        <p:nvSpPr>
          <p:cNvPr id="476" name="Google Shape;476;p40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Pode ser preferível quando o grafo é denso: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8000"/>
                </a:solidFill>
              </a:rPr>
              <a:t>|E| está próximo de |V|</a:t>
            </a:r>
            <a:r>
              <a:rPr lang="pt-BR" baseline="30000">
                <a:solidFill>
                  <a:srgbClr val="008000"/>
                </a:solidFill>
              </a:rPr>
              <a:t>2</a:t>
            </a:r>
            <a:r>
              <a:rPr lang="pt-BR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Ou quando precisamos ter a possibilidade de saber com rapidez se existe uma aresta conectando dois vértices dados: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Exemplo: caminhos mais curtos de todos os pares.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1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Matriz de Adjacências</a:t>
            </a:r>
            <a:endParaRPr lang="pt-BR"/>
          </a:p>
        </p:txBody>
      </p:sp>
      <p:sp>
        <p:nvSpPr>
          <p:cNvPr id="482" name="Google Shape;482;p41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Na representação de um grafo </a:t>
            </a:r>
            <a:r>
              <a:rPr lang="pt-BR" b="1">
                <a:solidFill>
                  <a:srgbClr val="008000"/>
                </a:solidFill>
              </a:rPr>
              <a:t>G = (V, E, f)</a:t>
            </a:r>
            <a:r>
              <a:rPr lang="pt-BR">
                <a:solidFill>
                  <a:srgbClr val="000000"/>
                </a:solidFill>
              </a:rPr>
              <a:t>, supomos que os vértices são numerados </a:t>
            </a:r>
            <a:r>
              <a:rPr lang="pt-BR">
                <a:solidFill>
                  <a:srgbClr val="008000"/>
                </a:solidFill>
              </a:rPr>
              <a:t>1, 2, ..., |V|</a:t>
            </a:r>
            <a:r>
              <a:rPr lang="pt-BR">
                <a:solidFill>
                  <a:srgbClr val="000000"/>
                </a:solidFill>
              </a:rPr>
              <a:t> de alguma maneira arbitrária;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 representação de um grafo G consiste em uma matriz </a:t>
            </a:r>
            <a:r>
              <a:rPr lang="pt-BR" b="1">
                <a:solidFill>
                  <a:srgbClr val="008000"/>
                </a:solidFill>
              </a:rPr>
              <a:t>A</a:t>
            </a:r>
            <a:r>
              <a:rPr lang="pt-BR" b="1" baseline="-25000">
                <a:solidFill>
                  <a:srgbClr val="008000"/>
                </a:solidFill>
              </a:rPr>
              <a:t>|V| x |V|</a:t>
            </a:r>
            <a:r>
              <a:rPr lang="pt-BR" b="1">
                <a:solidFill>
                  <a:srgbClr val="008000"/>
                </a:solidFill>
              </a:rPr>
              <a:t> = (a</a:t>
            </a:r>
            <a:r>
              <a:rPr lang="pt-BR" b="1" baseline="-25000">
                <a:solidFill>
                  <a:srgbClr val="008000"/>
                </a:solidFill>
              </a:rPr>
              <a:t>ij</a:t>
            </a:r>
            <a:r>
              <a:rPr lang="pt-BR" b="1">
                <a:solidFill>
                  <a:srgbClr val="008000"/>
                </a:solidFill>
              </a:rPr>
              <a:t>)</a:t>
            </a:r>
            <a:r>
              <a:rPr lang="pt-BR">
                <a:solidFill>
                  <a:srgbClr val="000000"/>
                </a:solidFill>
              </a:rPr>
              <a:t> tal que: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83" name="Google Shape;483;p41"/>
          <p:cNvSpPr txBox="true"/>
          <p:nvPr/>
        </p:nvSpPr>
        <p:spPr>
          <a:xfrm>
            <a:off x="3309200" y="3482700"/>
            <a:ext cx="2602800" cy="13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</a:t>
            </a:r>
            <a:r>
              <a:rPr lang="pt-BR" baseline="-25000"/>
              <a:t>ij</a:t>
            </a:r>
            <a:r>
              <a:rPr lang="pt-BR"/>
              <a:t> = </a:t>
            </a:r>
            <a:endParaRPr lang="pt-BR"/>
          </a:p>
        </p:txBody>
      </p:sp>
      <p:sp>
        <p:nvSpPr>
          <p:cNvPr id="484" name="Google Shape;484;p41"/>
          <p:cNvSpPr/>
          <p:nvPr/>
        </p:nvSpPr>
        <p:spPr>
          <a:xfrm>
            <a:off x="3742975" y="3716369"/>
            <a:ext cx="136200" cy="7677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5" name="Google Shape;485;p41"/>
          <p:cNvSpPr txBox="true"/>
          <p:nvPr/>
        </p:nvSpPr>
        <p:spPr>
          <a:xfrm>
            <a:off x="3788880" y="3703975"/>
            <a:ext cx="14253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1, se (i, j) ∈ E;</a:t>
            </a:r>
            <a:endParaRPr lang="pt-BR"/>
          </a:p>
        </p:txBody>
      </p:sp>
      <p:sp>
        <p:nvSpPr>
          <p:cNvPr id="486" name="Google Shape;486;p41"/>
          <p:cNvSpPr txBox="true"/>
          <p:nvPr/>
        </p:nvSpPr>
        <p:spPr>
          <a:xfrm>
            <a:off x="3788880" y="4099205"/>
            <a:ext cx="14253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0, se (i, j) ∉ E.</a:t>
            </a:r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 - Definição informal</a:t>
            </a:r>
            <a:endParaRPr lang="pt-BR"/>
          </a:p>
        </p:txBody>
      </p:sp>
      <p:sp>
        <p:nvSpPr>
          <p:cNvPr id="81" name="Google Shape;81;p15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Um grafo é uma representação gráfica de elementos de dados e das conexões entre alguns destes itens;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Por exemplo, uma estrutura do tipo árvore é um caso particular de grafo, onde as conexões entre os elementos não são circulares.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Uma rede de telecomunicações pode ser representada por um grafo, com roteadores (comutadores) e as conexões entre eles. 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É uma abstração que permite codificar relacionamentos entre pares de objetos.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2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Matriz de Adjacências</a:t>
            </a:r>
            <a:endParaRPr lang="pt-BR"/>
          </a:p>
        </p:txBody>
      </p:sp>
      <p:sp>
        <p:nvSpPr>
          <p:cNvPr id="492" name="Google Shape;492;p42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Exemplo de uma </a:t>
            </a:r>
            <a:r>
              <a:rPr lang="pt-BR" b="1">
                <a:solidFill>
                  <a:srgbClr val="008000"/>
                </a:solidFill>
              </a:rPr>
              <a:t>matriz de adjacências</a:t>
            </a:r>
            <a:r>
              <a:rPr lang="pt-BR">
                <a:solidFill>
                  <a:srgbClr val="000000"/>
                </a:solidFill>
              </a:rPr>
              <a:t> para um grafo </a:t>
            </a:r>
            <a:r>
              <a:rPr lang="pt-BR" b="1">
                <a:solidFill>
                  <a:srgbClr val="008000"/>
                </a:solidFill>
              </a:rPr>
              <a:t>G não orientado</a:t>
            </a:r>
            <a:r>
              <a:rPr lang="pt-BR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93" name="Google Shape;493;p42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1328738" y="2719388"/>
            <a:ext cx="648652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3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Matriz de Adjacências</a:t>
            </a:r>
            <a:endParaRPr lang="pt-BR"/>
          </a:p>
        </p:txBody>
      </p:sp>
      <p:sp>
        <p:nvSpPr>
          <p:cNvPr id="499" name="Google Shape;499;p43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Exemplo de uma </a:t>
            </a:r>
            <a:r>
              <a:rPr lang="pt-BR" b="1">
                <a:solidFill>
                  <a:srgbClr val="008000"/>
                </a:solidFill>
              </a:rPr>
              <a:t>matriz de adjacências</a:t>
            </a:r>
            <a:r>
              <a:rPr lang="pt-BR">
                <a:solidFill>
                  <a:srgbClr val="000000"/>
                </a:solidFill>
              </a:rPr>
              <a:t> para um grafo </a:t>
            </a:r>
            <a:r>
              <a:rPr lang="pt-BR" b="1">
                <a:solidFill>
                  <a:srgbClr val="008000"/>
                </a:solidFill>
              </a:rPr>
              <a:t>G orientado</a:t>
            </a:r>
            <a:r>
              <a:rPr lang="pt-BR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00" name="Google Shape;500;p43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1423988" y="2390775"/>
            <a:ext cx="62960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4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Matriz de Adjacências</a:t>
            </a:r>
            <a:endParaRPr lang="pt-BR"/>
          </a:p>
        </p:txBody>
      </p:sp>
      <p:sp>
        <p:nvSpPr>
          <p:cNvPr id="506" name="Google Shape;506;p44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Exemplo de uma </a:t>
            </a:r>
            <a:r>
              <a:rPr lang="pt-BR" b="1">
                <a:solidFill>
                  <a:srgbClr val="008000"/>
                </a:solidFill>
              </a:rPr>
              <a:t>matriz de adjacências</a:t>
            </a:r>
            <a:r>
              <a:rPr lang="pt-BR">
                <a:solidFill>
                  <a:srgbClr val="000000"/>
                </a:solidFill>
              </a:rPr>
              <a:t> para um grafo </a:t>
            </a:r>
            <a:r>
              <a:rPr lang="pt-BR" b="1">
                <a:solidFill>
                  <a:srgbClr val="008000"/>
                </a:solidFill>
              </a:rPr>
              <a:t>G orientado</a:t>
            </a:r>
            <a:r>
              <a:rPr lang="pt-BR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07" name="Google Shape;507;p44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1104900" y="2386013"/>
            <a:ext cx="69342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5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Matriz de Adjacências</a:t>
            </a:r>
            <a:endParaRPr lang="pt-BR"/>
          </a:p>
        </p:txBody>
      </p:sp>
      <p:sp>
        <p:nvSpPr>
          <p:cNvPr id="513" name="Google Shape;513;p45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Exige a memória </a:t>
            </a:r>
            <a:r>
              <a:rPr lang="pt-BR">
                <a:solidFill>
                  <a:srgbClr val="008000"/>
                </a:solidFill>
              </a:rPr>
              <a:t>Θ(V</a:t>
            </a:r>
            <a:r>
              <a:rPr lang="pt-BR" baseline="30000">
                <a:solidFill>
                  <a:srgbClr val="008000"/>
                </a:solidFill>
              </a:rPr>
              <a:t>2</a:t>
            </a:r>
            <a:r>
              <a:rPr lang="pt-BR">
                <a:solidFill>
                  <a:srgbClr val="008000"/>
                </a:solidFill>
              </a:rPr>
              <a:t>)</a:t>
            </a:r>
            <a:r>
              <a:rPr lang="pt-BR">
                <a:solidFill>
                  <a:srgbClr val="000000"/>
                </a:solidFill>
              </a:rPr>
              <a:t>, independente do número de arestas do grafo;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Em um grafo não orientado, </a:t>
            </a:r>
            <a:r>
              <a:rPr lang="pt-BR">
                <a:solidFill>
                  <a:srgbClr val="008000"/>
                </a:solidFill>
              </a:rPr>
              <a:t>(u, v) e (v, u)</a:t>
            </a:r>
            <a:r>
              <a:rPr lang="pt-BR">
                <a:solidFill>
                  <a:srgbClr val="000000"/>
                </a:solidFill>
              </a:rPr>
              <a:t> representam a mesma aresta;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Portanto, a matriz de adjacências </a:t>
            </a:r>
            <a:r>
              <a:rPr lang="pt-BR">
                <a:solidFill>
                  <a:srgbClr val="008000"/>
                </a:solidFill>
              </a:rPr>
              <a:t>A</a:t>
            </a:r>
            <a:r>
              <a:rPr lang="pt-BR">
                <a:solidFill>
                  <a:srgbClr val="000000"/>
                </a:solidFill>
              </a:rPr>
              <a:t> de um grafo não orientado </a:t>
            </a:r>
            <a:r>
              <a:rPr lang="pt-BR">
                <a:solidFill>
                  <a:srgbClr val="008000"/>
                </a:solidFill>
              </a:rPr>
              <a:t>G</a:t>
            </a:r>
            <a:r>
              <a:rPr lang="pt-BR">
                <a:solidFill>
                  <a:srgbClr val="000000"/>
                </a:solidFill>
              </a:rPr>
              <a:t> é sua própria transposta: </a:t>
            </a:r>
            <a:r>
              <a:rPr lang="pt-BR" b="1">
                <a:solidFill>
                  <a:srgbClr val="008000"/>
                </a:solidFill>
              </a:rPr>
              <a:t>A = A</a:t>
            </a:r>
            <a:r>
              <a:rPr lang="pt-BR" b="1" baseline="30000">
                <a:solidFill>
                  <a:srgbClr val="008000"/>
                </a:solidFill>
              </a:rPr>
              <a:t>T</a:t>
            </a:r>
            <a:r>
              <a:rPr lang="pt-BR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Em algumas aplicações, compensa mostrar apenas as entradas da diagonal principal e acima da diagonal.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Também pode ser usada em grafos ponderados;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Preferível quando os grafos são razoavelmente pequenos.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6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Matriz de Adjacências</a:t>
            </a:r>
            <a:endParaRPr lang="pt-BR"/>
          </a:p>
        </p:txBody>
      </p:sp>
      <p:sp>
        <p:nvSpPr>
          <p:cNvPr id="519" name="Google Shape;519;p46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struct Grafo</a:t>
            </a:r>
            <a:endParaRPr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</a:t>
            </a:r>
            <a:endParaRPr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int G[L][C];</a:t>
            </a:r>
            <a:endParaRPr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int grau[L];</a:t>
            </a:r>
            <a:endParaRPr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int num_elementos;</a:t>
            </a:r>
            <a:endParaRPr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};</a:t>
            </a:r>
            <a:endParaRPr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Grafo G;</a:t>
            </a:r>
            <a:endParaRPr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7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de Grafos - Matriz de Adjacências</a:t>
            </a:r>
            <a:endParaRPr lang="pt-BR"/>
          </a:p>
        </p:txBody>
      </p:sp>
      <p:sp>
        <p:nvSpPr>
          <p:cNvPr id="525" name="Google Shape;525;p47"/>
          <p:cNvSpPr txBox="true"/>
          <p:nvPr>
            <p:ph type="body" idx="1"/>
          </p:nvPr>
        </p:nvSpPr>
        <p:spPr>
          <a:xfrm>
            <a:off x="471900" y="2406375"/>
            <a:ext cx="8222100" cy="22230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Representação: (G[ ] [ ], n)</a:t>
            </a:r>
            <a:endParaRPr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 G[MAXN][MAXN];</a:t>
            </a:r>
            <a:endParaRPr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 n;</a:t>
            </a:r>
            <a:endParaRPr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8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de Grafos - Lista de Adjacências (Matriz)</a:t>
            </a:r>
            <a:endParaRPr lang="pt-BR"/>
          </a:p>
        </p:txBody>
      </p:sp>
      <p:sp>
        <p:nvSpPr>
          <p:cNvPr id="531" name="Google Shape;531;p48"/>
          <p:cNvSpPr txBox="true"/>
          <p:nvPr>
            <p:ph type="body" idx="1"/>
          </p:nvPr>
        </p:nvSpPr>
        <p:spPr>
          <a:xfrm>
            <a:off x="471900" y="2406375"/>
            <a:ext cx="8222100" cy="22230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Representação: (G[ ] [ ], grau[ ], n, m)</a:t>
            </a:r>
            <a:endParaRPr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 G[MAXN][MAXD];</a:t>
            </a:r>
            <a:endParaRPr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 grau[MAXN];</a:t>
            </a:r>
            <a:endParaRPr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 n,m;</a:t>
            </a:r>
            <a:endParaRPr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9"/>
          <p:cNvSpPr txBox="true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Busca em Largura</a:t>
            </a:r>
            <a:endParaRPr lang="pt-B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0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</a:t>
            </a:r>
            <a:endParaRPr lang="pt-BR"/>
          </a:p>
        </p:txBody>
      </p:sp>
      <p:sp>
        <p:nvSpPr>
          <p:cNvPr id="542" name="Google Shape;542;p50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Usa vetor de listas de adjacências;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V: número de vértices em G;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E: número de arestas em G;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No algoritmo, utilizamos uma fila FIFO: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Precisamos implementar a fila: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Inicializar;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Finalizar;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Fila vazia?;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Enfileirar e Desenfileirar.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1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</a:t>
            </a:r>
            <a:endParaRPr lang="pt-BR"/>
          </a:p>
        </p:txBody>
      </p:sp>
      <p:sp>
        <p:nvSpPr>
          <p:cNvPr id="548" name="Google Shape;548;p51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É um dos algoritmos mais simples para pesquisar um grafo e é base para muitos algoritmos de grafos importantes;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Exemplos: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Algoritmo de Dijkstra (caminho mínimo de origem mais curta);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Algoritmo de Prim (árvore espalhada - geradora - mínima).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 - Definição informal</a:t>
            </a:r>
            <a:endParaRPr lang="pt-BR"/>
          </a:p>
        </p:txBody>
      </p:sp>
      <p:sp>
        <p:nvSpPr>
          <p:cNvPr id="87" name="Google Shape;87;p16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É uma abstração que permite codificar relacionamentos entre pares de objetos;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Quais tipos de objetos???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Pessoas, cidades, empresas, países, páginas Web, Satélites, etc.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Quais os relacionamentos???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Amizade, conectividade, produção, língua falada, etc.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2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</a:t>
            </a:r>
            <a:endParaRPr lang="pt-BR"/>
          </a:p>
        </p:txBody>
      </p:sp>
      <p:sp>
        <p:nvSpPr>
          <p:cNvPr id="554" name="Google Shape;554;p52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Dado um grafo </a:t>
            </a:r>
            <a:r>
              <a:rPr lang="pt-BR" b="1">
                <a:solidFill>
                  <a:srgbClr val="008000"/>
                </a:solidFill>
              </a:rPr>
              <a:t>G = (V, E)</a:t>
            </a:r>
            <a:r>
              <a:rPr lang="pt-BR">
                <a:solidFill>
                  <a:srgbClr val="000000"/>
                </a:solidFill>
              </a:rPr>
              <a:t> e um </a:t>
            </a:r>
            <a:r>
              <a:rPr lang="pt-BR" b="1">
                <a:solidFill>
                  <a:srgbClr val="008000"/>
                </a:solidFill>
              </a:rPr>
              <a:t>vértice de origem distinta s</a:t>
            </a:r>
            <a:r>
              <a:rPr lang="pt-BR">
                <a:solidFill>
                  <a:srgbClr val="000000"/>
                </a:solidFill>
              </a:rPr>
              <a:t>, a busca em largura explora </a:t>
            </a:r>
            <a:r>
              <a:rPr lang="pt-BR">
                <a:solidFill>
                  <a:srgbClr val="008000"/>
                </a:solidFill>
              </a:rPr>
              <a:t>sistematicamente</a:t>
            </a:r>
            <a:r>
              <a:rPr lang="pt-BR">
                <a:solidFill>
                  <a:srgbClr val="000000"/>
                </a:solidFill>
              </a:rPr>
              <a:t> as arestas de G até </a:t>
            </a:r>
            <a:r>
              <a:rPr lang="pt-BR">
                <a:solidFill>
                  <a:srgbClr val="008000"/>
                </a:solidFill>
              </a:rPr>
              <a:t>descobrir</a:t>
            </a:r>
            <a:r>
              <a:rPr lang="pt-BR">
                <a:solidFill>
                  <a:srgbClr val="000000"/>
                </a:solidFill>
              </a:rPr>
              <a:t> cada </a:t>
            </a:r>
            <a:r>
              <a:rPr lang="pt-BR">
                <a:solidFill>
                  <a:srgbClr val="008000"/>
                </a:solidFill>
              </a:rPr>
              <a:t>vértice acessível a partir de s</a:t>
            </a:r>
            <a:r>
              <a:rPr lang="pt-BR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O algoritmo calcula a distância (menor número de arestas) desde s até todos os vértices acessíveis desse tipo.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Produz uma árvore </a:t>
            </a:r>
            <a:r>
              <a:rPr lang="pt-BR" b="1">
                <a:solidFill>
                  <a:srgbClr val="008000"/>
                </a:solidFill>
              </a:rPr>
              <a:t>primeiro na extensão</a:t>
            </a:r>
            <a:r>
              <a:rPr lang="pt-BR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Esta árvore, com raiz s, contém todos os vértices acessíveis;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Para qualquer vértice v acessível a partir de s, o caminho na árvore de s até v corresponde a um </a:t>
            </a:r>
            <a:r>
              <a:rPr lang="pt-BR" b="1">
                <a:solidFill>
                  <a:srgbClr val="008000"/>
                </a:solidFill>
              </a:rPr>
              <a:t>caminho mais curto</a:t>
            </a:r>
            <a:r>
              <a:rPr lang="pt-BR">
                <a:solidFill>
                  <a:srgbClr val="000000"/>
                </a:solidFill>
              </a:rPr>
              <a:t> de s até v em G;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Um caminho que contém o número mínimo de arestas.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3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</a:t>
            </a:r>
            <a:endParaRPr lang="pt-BR"/>
          </a:p>
        </p:txBody>
      </p:sp>
      <p:sp>
        <p:nvSpPr>
          <p:cNvPr id="560" name="Google Shape;560;p53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O algoritmo descobre todos os vértices à distância </a:t>
            </a:r>
            <a:r>
              <a:rPr lang="pt-BR">
                <a:solidFill>
                  <a:srgbClr val="008000"/>
                </a:solidFill>
              </a:rPr>
              <a:t>k</a:t>
            </a:r>
            <a:r>
              <a:rPr lang="pt-BR">
                <a:solidFill>
                  <a:srgbClr val="000000"/>
                </a:solidFill>
              </a:rPr>
              <a:t> a partir de </a:t>
            </a:r>
            <a:r>
              <a:rPr lang="pt-BR">
                <a:solidFill>
                  <a:srgbClr val="008000"/>
                </a:solidFill>
              </a:rPr>
              <a:t>s</a:t>
            </a:r>
            <a:r>
              <a:rPr lang="pt-BR">
                <a:solidFill>
                  <a:srgbClr val="000000"/>
                </a:solidFill>
              </a:rPr>
              <a:t>, antes de descobrir quaisquer vértices à distância </a:t>
            </a:r>
            <a:r>
              <a:rPr lang="pt-BR">
                <a:solidFill>
                  <a:srgbClr val="008000"/>
                </a:solidFill>
              </a:rPr>
              <a:t>k+1</a:t>
            </a:r>
            <a:r>
              <a:rPr lang="pt-BR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O algoritmo pinta cada vértice de </a:t>
            </a:r>
            <a:r>
              <a:rPr lang="pt-BR" b="1">
                <a:solidFill>
                  <a:srgbClr val="008000"/>
                </a:solidFill>
              </a:rPr>
              <a:t>branco, cinza ou preto</a:t>
            </a:r>
            <a:r>
              <a:rPr lang="pt-BR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Inicialmente, todos os vértices são brancos e mais tarde podem tornar-se cinzas ou pretos.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Um vértice é descoberto na primeira vez em que é encontrado durante a busca;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Nesse momento se torna </a:t>
            </a:r>
            <a:r>
              <a:rPr lang="pt-BR" b="1">
                <a:solidFill>
                  <a:srgbClr val="008000"/>
                </a:solidFill>
              </a:rPr>
              <a:t>não branco</a:t>
            </a:r>
            <a:r>
              <a:rPr lang="pt-BR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Se </a:t>
            </a:r>
            <a:r>
              <a:rPr lang="pt-BR">
                <a:solidFill>
                  <a:srgbClr val="008000"/>
                </a:solidFill>
              </a:rPr>
              <a:t>(u, v) ∈ E</a:t>
            </a:r>
            <a:r>
              <a:rPr lang="pt-BR">
                <a:solidFill>
                  <a:srgbClr val="000000"/>
                </a:solidFill>
              </a:rPr>
              <a:t> e o vértice </a:t>
            </a:r>
            <a:r>
              <a:rPr lang="pt-BR">
                <a:solidFill>
                  <a:srgbClr val="008000"/>
                </a:solidFill>
              </a:rPr>
              <a:t>u é preto</a:t>
            </a:r>
            <a:r>
              <a:rPr lang="pt-BR">
                <a:solidFill>
                  <a:srgbClr val="000000"/>
                </a:solidFill>
              </a:rPr>
              <a:t>, o vértice v é cinza ou preto;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Vértices de cor cinza ainda podem ter vértices adjacentes brancos.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4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</a:t>
            </a:r>
            <a:endParaRPr lang="pt-BR"/>
          </a:p>
        </p:txBody>
      </p:sp>
      <p:sp>
        <p:nvSpPr>
          <p:cNvPr id="566" name="Google Shape;566;p54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O algoritmo a seguir pressupõe que o grafo </a:t>
            </a:r>
            <a:r>
              <a:rPr lang="pt-BR" b="1">
                <a:solidFill>
                  <a:srgbClr val="008000"/>
                </a:solidFill>
              </a:rPr>
              <a:t>G = (V, E) é representado como lista de adjacências</a:t>
            </a:r>
            <a:r>
              <a:rPr lang="pt-BR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Mantém várias estruturas de dados adicionais com cada vértice no grafo;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A cor de cada vértice u ∈ V é armazenada na variável </a:t>
            </a:r>
            <a:r>
              <a:rPr lang="pt-BR" b="1">
                <a:solidFill>
                  <a:srgbClr val="008000"/>
                </a:solidFill>
              </a:rPr>
              <a:t>u.cor</a:t>
            </a:r>
            <a:r>
              <a:rPr lang="pt-BR">
                <a:solidFill>
                  <a:srgbClr val="000000"/>
                </a:solidFill>
              </a:rPr>
              <a:t> e o </a:t>
            </a:r>
            <a:r>
              <a:rPr lang="pt-BR">
                <a:solidFill>
                  <a:srgbClr val="008000"/>
                </a:solidFill>
              </a:rPr>
              <a:t>predecessor</a:t>
            </a:r>
            <a:r>
              <a:rPr lang="pt-BR">
                <a:solidFill>
                  <a:srgbClr val="000000"/>
                </a:solidFill>
              </a:rPr>
              <a:t> de u é armazenado em </a:t>
            </a:r>
            <a:r>
              <a:rPr lang="pt-BR">
                <a:solidFill>
                  <a:srgbClr val="008000"/>
                </a:solidFill>
              </a:rPr>
              <a:t>u.p</a:t>
            </a:r>
            <a:r>
              <a:rPr lang="pt-BR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Se u ainda não possui predecessor, </a:t>
            </a:r>
            <a:r>
              <a:rPr lang="pt-BR">
                <a:solidFill>
                  <a:srgbClr val="008000"/>
                </a:solidFill>
              </a:rPr>
              <a:t>u.p = nulo</a:t>
            </a:r>
            <a:r>
              <a:rPr lang="pt-BR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A </a:t>
            </a:r>
            <a:r>
              <a:rPr lang="pt-BR">
                <a:solidFill>
                  <a:srgbClr val="008000"/>
                </a:solidFill>
              </a:rPr>
              <a:t>distância</a:t>
            </a:r>
            <a:r>
              <a:rPr lang="pt-BR">
                <a:solidFill>
                  <a:srgbClr val="000000"/>
                </a:solidFill>
              </a:rPr>
              <a:t> desde a origem s até o vértice u é armazenada em </a:t>
            </a:r>
            <a:r>
              <a:rPr lang="pt-BR">
                <a:solidFill>
                  <a:srgbClr val="008000"/>
                </a:solidFill>
              </a:rPr>
              <a:t>u.d</a:t>
            </a:r>
            <a:r>
              <a:rPr lang="pt-BR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O algoritmo também utiliza uma fila Q (FIFO) para gerenciar o conjunto de vértices de cor cinza.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5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</a:t>
            </a:r>
            <a:endParaRPr lang="pt-BR"/>
          </a:p>
        </p:txBody>
      </p:sp>
      <p:sp>
        <p:nvSpPr>
          <p:cNvPr id="572" name="Google Shape;572;p55"/>
          <p:cNvSpPr txBox="true"/>
          <p:nvPr>
            <p:ph type="body" idx="1"/>
          </p:nvPr>
        </p:nvSpPr>
        <p:spPr>
          <a:xfrm>
            <a:off x="1632750" y="1576675"/>
            <a:ext cx="5878500" cy="36180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procedimento BFS(G: um grafo, s: vértice raiz)</a:t>
            </a:r>
            <a:endParaRPr sz="10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início</a:t>
            </a:r>
            <a:endParaRPr sz="10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para cada vértice u ∈ V(G) – {s} faça</a:t>
            </a:r>
            <a:endParaRPr sz="10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	u.cor ← “Branco”;</a:t>
            </a:r>
            <a:endParaRPr sz="10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	u.d ← ∞;</a:t>
            </a:r>
            <a:endParaRPr sz="10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	u.p ← null;</a:t>
            </a:r>
            <a:endParaRPr sz="10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fim_para</a:t>
            </a:r>
            <a:endParaRPr sz="10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s.cor ← “Cinza”; s.d ← 0; s.p ← null;</a:t>
            </a:r>
            <a:endParaRPr sz="10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Q ← 0;</a:t>
            </a:r>
            <a:endParaRPr sz="10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Enqueue(Q, s);</a:t>
            </a:r>
            <a:endParaRPr sz="10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enquanto( Q != 0 ) faça</a:t>
            </a:r>
            <a:endParaRPr sz="10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	u ← Dequeue(Q);</a:t>
            </a:r>
            <a:endParaRPr sz="10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	para cada vértice v ∈ Adj[u] faça</a:t>
            </a:r>
            <a:endParaRPr sz="10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	   se ( v.cor == “Branco” ) então</a:t>
            </a:r>
            <a:endParaRPr sz="10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	      v.cor ← “Cinza”; v.d ← u.d + 1; v.p ← u;</a:t>
            </a:r>
            <a:endParaRPr sz="10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	      Enqueue(Q, v);</a:t>
            </a:r>
            <a:endParaRPr sz="10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	fim_para</a:t>
            </a:r>
            <a:endParaRPr sz="10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	u.cor ← “Preto”;</a:t>
            </a:r>
            <a:endParaRPr sz="10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fim_enquanto</a:t>
            </a:r>
            <a:endParaRPr sz="10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fim</a:t>
            </a:r>
            <a:endParaRPr sz="10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6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Execução</a:t>
            </a:r>
            <a:endParaRPr lang="pt-BR"/>
          </a:p>
        </p:txBody>
      </p:sp>
      <p:pic>
        <p:nvPicPr>
          <p:cNvPr id="578" name="Google Shape;578;p56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638425" y="2090738"/>
            <a:ext cx="386715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7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Execução</a:t>
            </a:r>
            <a:endParaRPr lang="pt-BR"/>
          </a:p>
        </p:txBody>
      </p:sp>
      <p:pic>
        <p:nvPicPr>
          <p:cNvPr id="584" name="Google Shape;584;p57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1443038" y="2243138"/>
            <a:ext cx="610552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8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Execução</a:t>
            </a:r>
            <a:endParaRPr lang="pt-BR"/>
          </a:p>
        </p:txBody>
      </p:sp>
      <p:pic>
        <p:nvPicPr>
          <p:cNvPr id="590" name="Google Shape;590;p58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1495425" y="2243138"/>
            <a:ext cx="615315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9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Execução</a:t>
            </a:r>
            <a:endParaRPr lang="pt-BR"/>
          </a:p>
        </p:txBody>
      </p:sp>
      <p:pic>
        <p:nvPicPr>
          <p:cNvPr id="596" name="Google Shape;596;p59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1490663" y="2243138"/>
            <a:ext cx="601027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0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Execução</a:t>
            </a:r>
            <a:endParaRPr lang="pt-BR"/>
          </a:p>
        </p:txBody>
      </p:sp>
      <p:pic>
        <p:nvPicPr>
          <p:cNvPr id="602" name="Google Shape;602;p60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1514475" y="2166938"/>
            <a:ext cx="611505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1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Execução</a:t>
            </a:r>
            <a:endParaRPr lang="pt-BR"/>
          </a:p>
        </p:txBody>
      </p:sp>
      <p:pic>
        <p:nvPicPr>
          <p:cNvPr id="608" name="Google Shape;608;p61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1533525" y="2166938"/>
            <a:ext cx="607695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 - Exemplos</a:t>
            </a:r>
            <a:endParaRPr lang="pt-BR"/>
          </a:p>
        </p:txBody>
      </p:sp>
      <p:sp>
        <p:nvSpPr>
          <p:cNvPr id="93" name="Google Shape;93;p17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Diagramas de organizações;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Mapas rodoviários e aeroviários;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Redes de transporte;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Redes de comunicação;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Máquinas de busca na Web;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Derivações em linguagens formais;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Pontes de Königsberg;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 u="sng">
                <a:solidFill>
                  <a:schemeClr val="hlink"/>
                </a:solidFill>
                <a:hlinkClick r:id="rId1"/>
              </a:rPr>
              <a:t>https://pt.wikipedia.org/wiki/Sete_pontes_de_K%C3%B6nigsberg</a:t>
            </a:r>
            <a:endParaRPr>
              <a:solidFill>
                <a:srgbClr val="000000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●"/>
            </a:pPr>
            <a:r>
              <a:rPr lang="pt-BR">
                <a:solidFill>
                  <a:srgbClr val="000000"/>
                </a:solidFill>
              </a:rPr>
              <a:t>Entre outros.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2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Execução</a:t>
            </a:r>
            <a:endParaRPr lang="pt-BR"/>
          </a:p>
        </p:txBody>
      </p:sp>
      <p:pic>
        <p:nvPicPr>
          <p:cNvPr id="614" name="Google Shape;614;p62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1514475" y="2166938"/>
            <a:ext cx="611505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3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Execução</a:t>
            </a:r>
            <a:endParaRPr lang="pt-BR"/>
          </a:p>
        </p:txBody>
      </p:sp>
      <p:pic>
        <p:nvPicPr>
          <p:cNvPr id="620" name="Google Shape;620;p63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1501748" y="2166938"/>
            <a:ext cx="570547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4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Execução</a:t>
            </a:r>
            <a:endParaRPr lang="pt-BR"/>
          </a:p>
        </p:txBody>
      </p:sp>
      <p:pic>
        <p:nvPicPr>
          <p:cNvPr id="626" name="Google Shape;626;p64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1519238" y="2166938"/>
            <a:ext cx="549592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5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Execução</a:t>
            </a:r>
            <a:endParaRPr lang="pt-BR"/>
          </a:p>
        </p:txBody>
      </p:sp>
      <p:pic>
        <p:nvPicPr>
          <p:cNvPr id="632" name="Google Shape;632;p65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1509713" y="2166938"/>
            <a:ext cx="5362575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Caixa de Texto 0"/>
          <p:cNvSpPr txBox="true"/>
          <p:nvPr/>
        </p:nvSpPr>
        <p:spPr>
          <a:xfrm>
            <a:off x="535940" y="4492625"/>
            <a:ext cx="7060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URI 1550 (Inversão) - https://www.urionlinejudge.com.br/judge/pt/problems/view/1550</a:t>
            </a:r>
            <a:endParaRPr lang="pt-BR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6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Complexidade</a:t>
            </a:r>
            <a:endParaRPr lang="pt-BR"/>
          </a:p>
        </p:txBody>
      </p:sp>
      <p:sp>
        <p:nvSpPr>
          <p:cNvPr id="638" name="Google Shape;638;p66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Qual a complexidade da busca em largura em um grafo G = (V, E, f)?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Cada vértice é colocado na fila no máximo uma vez;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Cada vértice é retirado da fila no máximo uma vez;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Enfileirar e desenfileirar gasta </a:t>
            </a:r>
            <a:r>
              <a:rPr lang="pt-BR" i="1">
                <a:solidFill>
                  <a:srgbClr val="000000"/>
                </a:solidFill>
              </a:rPr>
              <a:t>O(1)</a:t>
            </a:r>
            <a:r>
              <a:rPr lang="pt-BR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Portanto, o total de operações em fila é O(V);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A lista de adjacências de cada vértice é examinada somente quando o vértice é desenfileirado;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Tal lista é examinada somente uma vez;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Portanto, é gasto o tempo O(E);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Desse modo, </a:t>
            </a:r>
            <a:r>
              <a:rPr lang="pt-BR" b="1">
                <a:solidFill>
                  <a:srgbClr val="008000"/>
                </a:solidFill>
              </a:rPr>
              <a:t>o tempo de execução do algoritmo BFS é O(V + E)</a:t>
            </a:r>
            <a:r>
              <a:rPr lang="pt-BR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7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Impressão</a:t>
            </a:r>
            <a:endParaRPr lang="pt-BR"/>
          </a:p>
        </p:txBody>
      </p:sp>
      <p:sp>
        <p:nvSpPr>
          <p:cNvPr id="644" name="Google Shape;644;p67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O procedimento a seguir imprime os vértices em um caminho mais curto desde </a:t>
            </a:r>
            <a:r>
              <a:rPr lang="pt-BR" b="1">
                <a:solidFill>
                  <a:srgbClr val="008000"/>
                </a:solidFill>
              </a:rPr>
              <a:t>s até v</a:t>
            </a:r>
            <a:r>
              <a:rPr lang="pt-BR">
                <a:solidFill>
                  <a:srgbClr val="000000"/>
                </a:solidFill>
              </a:rPr>
              <a:t>, supondo-se que </a:t>
            </a:r>
            <a:r>
              <a:rPr lang="pt-BR">
                <a:solidFill>
                  <a:srgbClr val="008000"/>
                </a:solidFill>
              </a:rPr>
              <a:t>BFS()</a:t>
            </a:r>
            <a:r>
              <a:rPr lang="pt-BR">
                <a:solidFill>
                  <a:srgbClr val="000000"/>
                </a:solidFill>
              </a:rPr>
              <a:t> já foi executado para calcular a árvore do caminho mais curto;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É executado em tempo linear no número de vértices no caminho impresso.</a:t>
            </a:r>
            <a:endParaRPr sz="14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8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Impressão</a:t>
            </a:r>
            <a:endParaRPr lang="pt-BR"/>
          </a:p>
        </p:txBody>
      </p:sp>
      <p:sp>
        <p:nvSpPr>
          <p:cNvPr id="650" name="Google Shape;650;p68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procedimento imprimeCaminho(G, s, v)</a:t>
            </a:r>
            <a:endParaRPr sz="12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início</a:t>
            </a:r>
            <a:endParaRPr sz="12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se (v == s) então</a:t>
            </a:r>
            <a:endParaRPr sz="12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	imprime s;</a:t>
            </a:r>
            <a:endParaRPr sz="12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senão</a:t>
            </a:r>
            <a:endParaRPr sz="12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	se (v.p == null) então</a:t>
            </a:r>
            <a:endParaRPr sz="12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		imprime “Nenhum caminho de s para v.”</a:t>
            </a:r>
            <a:endParaRPr sz="12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	senão</a:t>
            </a:r>
            <a:endParaRPr sz="12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		imprimeCaminho(G, s, v.p);</a:t>
            </a:r>
            <a:endParaRPr sz="12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	     imprime v;</a:t>
            </a:r>
            <a:endParaRPr sz="12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	fim_se</a:t>
            </a:r>
            <a:endParaRPr sz="12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fim_se</a:t>
            </a:r>
            <a:endParaRPr sz="12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fim</a:t>
            </a:r>
            <a:endParaRPr sz="12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69"/>
          <p:cNvSpPr txBox="true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Busca em Profundidade</a:t>
            </a:r>
            <a:endParaRPr lang="pt-BR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0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</a:t>
            </a:r>
            <a:endParaRPr lang="pt-BR"/>
          </a:p>
        </p:txBody>
      </p:sp>
      <p:sp>
        <p:nvSpPr>
          <p:cNvPr id="661" name="Google Shape;661;p70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 estratégia da busca em profundidade, como o próprio nome sugere, é </a:t>
            </a:r>
            <a:r>
              <a:rPr lang="pt-BR" b="1">
                <a:solidFill>
                  <a:srgbClr val="008000"/>
                </a:solidFill>
              </a:rPr>
              <a:t>procurar mais fundo no grafo</a:t>
            </a:r>
            <a:r>
              <a:rPr lang="pt-BR">
                <a:solidFill>
                  <a:srgbClr val="000000"/>
                </a:solidFill>
              </a:rPr>
              <a:t>, sempre que possível;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As arestas são exploradas a partir do vértice v mais recentemente descoberto, que ainda possui arestas inexploradas saindo dele;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 busca </a:t>
            </a:r>
            <a:r>
              <a:rPr lang="pt-BR" b="1">
                <a:solidFill>
                  <a:srgbClr val="008000"/>
                </a:solidFill>
              </a:rPr>
              <a:t>regressa</a:t>
            </a:r>
            <a:r>
              <a:rPr lang="pt-BR">
                <a:solidFill>
                  <a:srgbClr val="000000"/>
                </a:solidFill>
              </a:rPr>
              <a:t> para explorar arestas que deixam o vértice a partir do qual v foi descoberto.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1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</a:t>
            </a:r>
            <a:endParaRPr lang="pt-BR"/>
          </a:p>
        </p:txBody>
      </p:sp>
      <p:sp>
        <p:nvSpPr>
          <p:cNvPr id="667" name="Google Shape;667;p71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 busca em profundidade é executada até descobrirmos todos os vértices acessíveis a partir do vértice de origem inicial;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Se existe algum vértice não descoberto, este será selecionado como nova origem;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E a busca se repetirá a partir desta nova origem.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Sempre que um vértice v é </a:t>
            </a:r>
            <a:r>
              <a:rPr lang="pt-BR" b="1">
                <a:solidFill>
                  <a:srgbClr val="008000"/>
                </a:solidFill>
              </a:rPr>
              <a:t>descoberto</a:t>
            </a:r>
            <a:r>
              <a:rPr lang="pt-BR">
                <a:solidFill>
                  <a:srgbClr val="000000"/>
                </a:solidFill>
              </a:rPr>
              <a:t> durante a varredura em uma lista de adjacências de um vértice u, é registrado que o </a:t>
            </a:r>
            <a:r>
              <a:rPr lang="pt-BR">
                <a:solidFill>
                  <a:srgbClr val="008000"/>
                </a:solidFill>
              </a:rPr>
              <a:t>predecessor</a:t>
            </a:r>
            <a:r>
              <a:rPr lang="pt-BR">
                <a:solidFill>
                  <a:srgbClr val="000000"/>
                </a:solidFill>
              </a:rPr>
              <a:t> de v é u;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 busca em profundidade (floresta), assim como a busca em largura (árvore), também cria um subgrafo predecessor.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 - Definição Formal</a:t>
            </a:r>
            <a:endParaRPr lang="pt-BR"/>
          </a:p>
        </p:txBody>
      </p:sp>
      <p:sp>
        <p:nvSpPr>
          <p:cNvPr id="99" name="Google Shape;99;p18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Um </a:t>
            </a:r>
            <a:r>
              <a:rPr lang="pt-BR" b="1">
                <a:solidFill>
                  <a:srgbClr val="008000"/>
                </a:solidFill>
              </a:rPr>
              <a:t>grafo</a:t>
            </a:r>
            <a:r>
              <a:rPr lang="pt-BR">
                <a:solidFill>
                  <a:srgbClr val="000000"/>
                </a:solidFill>
              </a:rPr>
              <a:t> </a:t>
            </a:r>
            <a:r>
              <a:rPr lang="pt-BR" b="1">
                <a:solidFill>
                  <a:srgbClr val="008000"/>
                </a:solidFill>
              </a:rPr>
              <a:t>G </a:t>
            </a:r>
            <a:r>
              <a:rPr lang="pt-BR">
                <a:solidFill>
                  <a:srgbClr val="000000"/>
                </a:solidFill>
              </a:rPr>
              <a:t>(</a:t>
            </a:r>
            <a:r>
              <a:rPr lang="pt-BR" i="1">
                <a:solidFill>
                  <a:srgbClr val="000000"/>
                </a:solidFill>
              </a:rPr>
              <a:t>graph</a:t>
            </a:r>
            <a:r>
              <a:rPr lang="pt-BR">
                <a:solidFill>
                  <a:srgbClr val="000000"/>
                </a:solidFill>
              </a:rPr>
              <a:t>) é uma tripla ordenada (V, E, f), onde: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 b="1">
                <a:solidFill>
                  <a:srgbClr val="000000"/>
                </a:solidFill>
              </a:rPr>
              <a:t>V(G)</a:t>
            </a:r>
            <a:r>
              <a:rPr lang="pt-BR">
                <a:solidFill>
                  <a:srgbClr val="000000"/>
                </a:solidFill>
              </a:rPr>
              <a:t> é um conjunto não-vazio de </a:t>
            </a:r>
            <a:r>
              <a:rPr lang="pt-BR" b="1">
                <a:solidFill>
                  <a:srgbClr val="008000"/>
                </a:solidFill>
              </a:rPr>
              <a:t>vértices</a:t>
            </a:r>
            <a:r>
              <a:rPr lang="pt-BR">
                <a:solidFill>
                  <a:srgbClr val="000000"/>
                </a:solidFill>
              </a:rPr>
              <a:t> (ou nós); 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 b="1">
                <a:solidFill>
                  <a:srgbClr val="000000"/>
                </a:solidFill>
              </a:rPr>
              <a:t>E(G)</a:t>
            </a:r>
            <a:r>
              <a:rPr lang="pt-BR">
                <a:solidFill>
                  <a:srgbClr val="000000"/>
                </a:solidFill>
              </a:rPr>
              <a:t> é um conjunto disjunto de V(G), chamado </a:t>
            </a:r>
            <a:r>
              <a:rPr lang="pt-BR" b="1">
                <a:solidFill>
                  <a:srgbClr val="008000"/>
                </a:solidFill>
              </a:rPr>
              <a:t>arestas</a:t>
            </a:r>
            <a:r>
              <a:rPr lang="pt-BR">
                <a:solidFill>
                  <a:srgbClr val="000000"/>
                </a:solidFill>
              </a:rPr>
              <a:t> (ou arcos) de G;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 b="1">
                <a:solidFill>
                  <a:srgbClr val="000000"/>
                </a:solidFill>
              </a:rPr>
              <a:t>f </a:t>
            </a:r>
            <a:r>
              <a:rPr lang="pt-BR">
                <a:solidFill>
                  <a:srgbClr val="000000"/>
                </a:solidFill>
              </a:rPr>
              <a:t>é uma </a:t>
            </a:r>
            <a:r>
              <a:rPr lang="pt-BR" b="1">
                <a:solidFill>
                  <a:srgbClr val="008000"/>
                </a:solidFill>
              </a:rPr>
              <a:t>função</a:t>
            </a:r>
            <a:r>
              <a:rPr lang="pt-BR">
                <a:solidFill>
                  <a:srgbClr val="000000"/>
                </a:solidFill>
              </a:rPr>
              <a:t> que associa cada aresta </a:t>
            </a:r>
            <a:r>
              <a:rPr lang="pt-BR" b="1">
                <a:solidFill>
                  <a:srgbClr val="008000"/>
                </a:solidFill>
              </a:rPr>
              <a:t>a</a:t>
            </a:r>
            <a:r>
              <a:rPr lang="pt-BR">
                <a:solidFill>
                  <a:srgbClr val="000000"/>
                </a:solidFill>
              </a:rPr>
              <a:t> a um </a:t>
            </a:r>
            <a:r>
              <a:rPr lang="pt-BR" b="1">
                <a:solidFill>
                  <a:srgbClr val="008000"/>
                </a:solidFill>
              </a:rPr>
              <a:t>par não-ordenado (x, y) de vértices</a:t>
            </a:r>
            <a:r>
              <a:rPr lang="pt-BR">
                <a:solidFill>
                  <a:srgbClr val="000000"/>
                </a:solidFill>
              </a:rPr>
              <a:t> chamados extremos de </a:t>
            </a:r>
            <a:r>
              <a:rPr lang="pt-BR" b="1">
                <a:solidFill>
                  <a:srgbClr val="008000"/>
                </a:solidFill>
              </a:rPr>
              <a:t>a</a:t>
            </a:r>
            <a:r>
              <a:rPr lang="pt-BR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Dizemos que </a:t>
            </a:r>
            <a:r>
              <a:rPr lang="pt-BR" b="1">
                <a:solidFill>
                  <a:srgbClr val="000000"/>
                </a:solidFill>
              </a:rPr>
              <a:t>x</a:t>
            </a:r>
            <a:r>
              <a:rPr lang="pt-BR">
                <a:solidFill>
                  <a:srgbClr val="000000"/>
                </a:solidFill>
              </a:rPr>
              <a:t> e </a:t>
            </a:r>
            <a:r>
              <a:rPr lang="pt-BR" b="1">
                <a:solidFill>
                  <a:srgbClr val="000000"/>
                </a:solidFill>
              </a:rPr>
              <a:t>y</a:t>
            </a:r>
            <a:r>
              <a:rPr lang="pt-BR">
                <a:solidFill>
                  <a:srgbClr val="000000"/>
                </a:solidFill>
              </a:rPr>
              <a:t> são vértices adjacentes;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G(V(G), E(G), f).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2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</a:t>
            </a:r>
            <a:endParaRPr lang="pt-BR"/>
          </a:p>
        </p:txBody>
      </p:sp>
      <p:sp>
        <p:nvSpPr>
          <p:cNvPr id="673" name="Google Shape;673;p72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O subgrafo predecessor de uma busca em profundidade é definido de forma ligeiramente diferente daquela de uma busca em largura: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Fazemos G</a:t>
            </a:r>
            <a:r>
              <a:rPr lang="pt-BR" baseline="-25000">
                <a:solidFill>
                  <a:srgbClr val="000000"/>
                </a:solidFill>
              </a:rPr>
              <a:t>p</a:t>
            </a:r>
            <a:r>
              <a:rPr lang="pt-BR">
                <a:solidFill>
                  <a:srgbClr val="000000"/>
                </a:solidFill>
              </a:rPr>
              <a:t> = (V, E</a:t>
            </a:r>
            <a:r>
              <a:rPr lang="pt-BR" baseline="-25000">
                <a:solidFill>
                  <a:srgbClr val="000000"/>
                </a:solidFill>
              </a:rPr>
              <a:t>p</a:t>
            </a:r>
            <a:r>
              <a:rPr lang="pt-BR">
                <a:solidFill>
                  <a:srgbClr val="000000"/>
                </a:solidFill>
              </a:rPr>
              <a:t>, f), onde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E</a:t>
            </a:r>
            <a:r>
              <a:rPr lang="pt-BR" baseline="-25000">
                <a:solidFill>
                  <a:srgbClr val="000000"/>
                </a:solidFill>
              </a:rPr>
              <a:t>p</a:t>
            </a:r>
            <a:r>
              <a:rPr lang="pt-BR">
                <a:solidFill>
                  <a:srgbClr val="000000"/>
                </a:solidFill>
              </a:rPr>
              <a:t> = {(v.p, v): v ∈ V e v.p ≠ null}.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O </a:t>
            </a:r>
            <a:r>
              <a:rPr lang="pt-BR" b="1">
                <a:solidFill>
                  <a:srgbClr val="008000"/>
                </a:solidFill>
              </a:rPr>
              <a:t>subgrafo predecessor</a:t>
            </a:r>
            <a:r>
              <a:rPr lang="pt-BR">
                <a:solidFill>
                  <a:srgbClr val="000000"/>
                </a:solidFill>
              </a:rPr>
              <a:t> da busca em profundidade forma uma floresta primeiro na profundidade composta por várias árvores primeiro na profundidade;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As arestas em E</a:t>
            </a:r>
            <a:r>
              <a:rPr lang="pt-BR" baseline="-25000">
                <a:solidFill>
                  <a:srgbClr val="000000"/>
                </a:solidFill>
              </a:rPr>
              <a:t>p</a:t>
            </a:r>
            <a:r>
              <a:rPr lang="pt-BR">
                <a:solidFill>
                  <a:srgbClr val="000000"/>
                </a:solidFill>
              </a:rPr>
              <a:t> são chamadas de arestas da árvore.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73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</a:t>
            </a:r>
            <a:endParaRPr lang="pt-BR"/>
          </a:p>
        </p:txBody>
      </p:sp>
      <p:sp>
        <p:nvSpPr>
          <p:cNvPr id="679" name="Google Shape;679;p73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Os vértices também são coloridos durante a busca, a fim de indicar seus estados;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Cada </a:t>
            </a:r>
            <a:r>
              <a:rPr lang="pt-BR">
                <a:solidFill>
                  <a:srgbClr val="008000"/>
                </a:solidFill>
              </a:rPr>
              <a:t>vértice</a:t>
            </a:r>
            <a:r>
              <a:rPr lang="pt-BR">
                <a:solidFill>
                  <a:srgbClr val="000000"/>
                </a:solidFill>
              </a:rPr>
              <a:t> é inicialmente branco, tornando-se cinza ao ser descoberto na busca;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Depois, torna-se preto quando terminado;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Um </a:t>
            </a:r>
            <a:r>
              <a:rPr lang="pt-BR" b="1">
                <a:solidFill>
                  <a:srgbClr val="008000"/>
                </a:solidFill>
              </a:rPr>
              <a:t>vértice é terminado</a:t>
            </a:r>
            <a:r>
              <a:rPr lang="pt-BR">
                <a:solidFill>
                  <a:srgbClr val="000000"/>
                </a:solidFill>
              </a:rPr>
              <a:t> quando sua lista de adjacências é completamente examinada;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Cada vértice acaba em exatamente uma árvore primeiro na profundidade, de forma que tais árvores sejam disjuntas.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74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</a:t>
            </a:r>
            <a:endParaRPr lang="pt-BR"/>
          </a:p>
        </p:txBody>
      </p:sp>
      <p:sp>
        <p:nvSpPr>
          <p:cNvPr id="685" name="Google Shape;685;p74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Além de criar uma floresta primeiro na profundidade, também identifica cada vértice com um </a:t>
            </a:r>
            <a:r>
              <a:rPr lang="pt-BR" b="1">
                <a:solidFill>
                  <a:srgbClr val="008000"/>
                </a:solidFill>
              </a:rPr>
              <a:t>carimbo de tempo</a:t>
            </a:r>
            <a:r>
              <a:rPr lang="pt-BR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Cada </a:t>
            </a:r>
            <a:r>
              <a:rPr lang="pt-BR">
                <a:solidFill>
                  <a:srgbClr val="008000"/>
                </a:solidFill>
              </a:rPr>
              <a:t>vértice v tem dois</a:t>
            </a:r>
            <a:r>
              <a:rPr lang="pt-BR">
                <a:solidFill>
                  <a:srgbClr val="000000"/>
                </a:solidFill>
              </a:rPr>
              <a:t> carimbos de tempo: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v.d registra quando v é descoberto pela primeira vez (tornando-se cinza);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v.f registra quando a busca termina de examinar a lista de adjacências de v (tornando-se preto).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5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</a:t>
            </a:r>
            <a:endParaRPr lang="pt-BR"/>
          </a:p>
        </p:txBody>
      </p:sp>
      <p:sp>
        <p:nvSpPr>
          <p:cNvPr id="691" name="Google Shape;691;p75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 procedimento </a:t>
            </a:r>
            <a:r>
              <a:rPr lang="pt-BR" b="1">
                <a:solidFill>
                  <a:srgbClr val="008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DFS</a:t>
            </a: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registra em </a:t>
            </a:r>
            <a:r>
              <a:rPr lang="pt-BR">
                <a:solidFill>
                  <a:srgbClr val="008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u.d</a:t>
            </a: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o momento em que descobre o vértice </a:t>
            </a:r>
            <a:r>
              <a:rPr lang="pt-BR">
                <a:solidFill>
                  <a:srgbClr val="008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</a:t>
            </a: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e registra na variável </a:t>
            </a:r>
            <a:r>
              <a:rPr lang="pt-BR">
                <a:solidFill>
                  <a:srgbClr val="008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u.f</a:t>
            </a: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o momento em que termina o vértice </a:t>
            </a:r>
            <a:r>
              <a:rPr lang="pt-BR">
                <a:solidFill>
                  <a:srgbClr val="008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</a:t>
            </a: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;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Esses carimbos de tempo são valores </a:t>
            </a:r>
            <a:r>
              <a:rPr lang="pt-BR">
                <a:solidFill>
                  <a:srgbClr val="008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entre 1 e 2*|V|</a:t>
            </a: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pois existe um evento de descoberta e um evento de término para cada um dos V vértices;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Para todo vértice u, </a:t>
            </a:r>
            <a:r>
              <a:rPr lang="pt-BR">
                <a:solidFill>
                  <a:srgbClr val="008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u.d &lt; u.f</a:t>
            </a: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 vértice u é branco antes do tempo u.d, cinza entre u.d e u.f e preto depois de u.f;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 algoritmo apresentado é básico;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 grafo de entrada G pode ser orientado ou não orientado;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variável tempo é uma variável global que utilizamos para definir carimbos de tempo.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6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</a:t>
            </a:r>
            <a:endParaRPr lang="pt-BR"/>
          </a:p>
        </p:txBody>
      </p:sp>
      <p:sp>
        <p:nvSpPr>
          <p:cNvPr id="697" name="Google Shape;697;p76"/>
          <p:cNvSpPr txBox="true"/>
          <p:nvPr>
            <p:ph type="body" idx="1"/>
          </p:nvPr>
        </p:nvSpPr>
        <p:spPr>
          <a:xfrm>
            <a:off x="471900" y="1919075"/>
            <a:ext cx="39288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procedimento DFS(G: um grafo)</a:t>
            </a:r>
            <a:endParaRPr sz="14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início</a:t>
            </a:r>
            <a:endParaRPr sz="14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para cada vértice u ∈ V[G] faça</a:t>
            </a:r>
            <a:endParaRPr sz="14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u.cor ← “Branco”; u.p = null;</a:t>
            </a:r>
            <a:endParaRPr sz="14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fim_para</a:t>
            </a:r>
            <a:endParaRPr sz="14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tempo ← 0;</a:t>
            </a:r>
            <a:endParaRPr sz="14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para cada vértice u ∈ V[G] faça</a:t>
            </a:r>
            <a:endParaRPr sz="14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se u.cor == “Branco” então</a:t>
            </a:r>
            <a:endParaRPr sz="14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DFS_Visit(u);</a:t>
            </a:r>
            <a:endParaRPr sz="14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fim_se</a:t>
            </a:r>
            <a:endParaRPr sz="14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fim_para</a:t>
            </a:r>
            <a:endParaRPr sz="14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fim</a:t>
            </a:r>
            <a:endParaRPr sz="14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698" name="Google Shape;698;p76"/>
          <p:cNvSpPr txBox="true"/>
          <p:nvPr>
            <p:ph type="body" idx="1"/>
          </p:nvPr>
        </p:nvSpPr>
        <p:spPr>
          <a:xfrm>
            <a:off x="4739100" y="1614275"/>
            <a:ext cx="4228800" cy="3473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procedimento DFS_Visit(u: um vértice de G)</a:t>
            </a:r>
            <a:endParaRPr sz="12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início</a:t>
            </a:r>
            <a:endParaRPr sz="12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u.cor ← “Cinza”;</a:t>
            </a:r>
            <a:endParaRPr sz="12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tempo ← tempo + 1;</a:t>
            </a:r>
            <a:endParaRPr sz="12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u.d ← tempo;</a:t>
            </a:r>
            <a:endParaRPr sz="12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para cada v ∈ Adj[u] faça </a:t>
            </a:r>
            <a:endParaRPr sz="12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se v.cor == “Branco” então</a:t>
            </a:r>
            <a:endParaRPr sz="12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v.p ← u;</a:t>
            </a:r>
            <a:endParaRPr sz="12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DFS_Visit(v);</a:t>
            </a:r>
            <a:endParaRPr sz="12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fim_se</a:t>
            </a:r>
            <a:endParaRPr sz="12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fim_para</a:t>
            </a:r>
            <a:endParaRPr sz="12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u.cor ← “Preto”;</a:t>
            </a:r>
            <a:endParaRPr sz="12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tempo ← tempo + 1;</a:t>
            </a:r>
            <a:endParaRPr sz="12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u.f ← tempo;</a:t>
            </a:r>
            <a:endParaRPr sz="12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fim</a:t>
            </a:r>
            <a:endParaRPr sz="12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7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Execução</a:t>
            </a:r>
            <a:endParaRPr lang="pt-BR"/>
          </a:p>
        </p:txBody>
      </p:sp>
      <p:pic>
        <p:nvPicPr>
          <p:cNvPr id="704" name="Google Shape;704;p77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252663" y="2195513"/>
            <a:ext cx="46386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78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Execução</a:t>
            </a:r>
            <a:endParaRPr lang="pt-BR"/>
          </a:p>
        </p:txBody>
      </p:sp>
      <p:pic>
        <p:nvPicPr>
          <p:cNvPr id="710" name="Google Shape;710;p78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252663" y="2195513"/>
            <a:ext cx="46386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79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Execução</a:t>
            </a:r>
            <a:endParaRPr lang="pt-BR"/>
          </a:p>
        </p:txBody>
      </p:sp>
      <p:pic>
        <p:nvPicPr>
          <p:cNvPr id="716" name="Google Shape;716;p79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252663" y="2195513"/>
            <a:ext cx="46386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80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Execução</a:t>
            </a:r>
            <a:endParaRPr lang="pt-BR"/>
          </a:p>
        </p:txBody>
      </p:sp>
      <p:pic>
        <p:nvPicPr>
          <p:cNvPr id="722" name="Google Shape;722;p80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252663" y="2195513"/>
            <a:ext cx="46386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81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Execução</a:t>
            </a:r>
            <a:endParaRPr lang="pt-BR"/>
          </a:p>
        </p:txBody>
      </p:sp>
      <p:pic>
        <p:nvPicPr>
          <p:cNvPr id="728" name="Google Shape;728;p81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252663" y="2195513"/>
            <a:ext cx="46386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true"/>
          <p:nvPr>
            <p:ph type="body" idx="1"/>
          </p:nvPr>
        </p:nvSpPr>
        <p:spPr>
          <a:xfrm>
            <a:off x="471900" y="1919075"/>
            <a:ext cx="82221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No grafo </a:t>
            </a:r>
            <a:r>
              <a:rPr lang="pt-BR" b="1">
                <a:solidFill>
                  <a:srgbClr val="008000"/>
                </a:solidFill>
              </a:rPr>
              <a:t>G</a:t>
            </a:r>
            <a:r>
              <a:rPr lang="pt-BR">
                <a:solidFill>
                  <a:srgbClr val="000000"/>
                </a:solidFill>
              </a:rPr>
              <a:t>, </a:t>
            </a:r>
            <a:r>
              <a:rPr lang="pt-BR">
                <a:solidFill>
                  <a:srgbClr val="008000"/>
                </a:solidFill>
              </a:rPr>
              <a:t>t</a:t>
            </a:r>
            <a:r>
              <a:rPr lang="pt-BR">
                <a:solidFill>
                  <a:srgbClr val="000000"/>
                </a:solidFill>
              </a:rPr>
              <a:t> é adjacente a </a:t>
            </a:r>
            <a:r>
              <a:rPr lang="pt-BR">
                <a:solidFill>
                  <a:srgbClr val="008000"/>
                </a:solidFill>
              </a:rPr>
              <a:t>u</a:t>
            </a:r>
            <a:r>
              <a:rPr lang="pt-BR">
                <a:solidFill>
                  <a:srgbClr val="000000"/>
                </a:solidFill>
              </a:rPr>
              <a:t> e a </a:t>
            </a:r>
            <a:r>
              <a:rPr lang="pt-BR">
                <a:solidFill>
                  <a:srgbClr val="008000"/>
                </a:solidFill>
              </a:rPr>
              <a:t>x</a:t>
            </a:r>
            <a:r>
              <a:rPr lang="pt-BR">
                <a:solidFill>
                  <a:srgbClr val="000000"/>
                </a:solidFill>
              </a:rPr>
              <a:t>, mas não é adjacente a </a:t>
            </a:r>
            <a:r>
              <a:rPr lang="pt-BR">
                <a:solidFill>
                  <a:srgbClr val="008000"/>
                </a:solidFill>
              </a:rPr>
              <a:t>v</a:t>
            </a:r>
            <a:r>
              <a:rPr lang="pt-BR">
                <a:solidFill>
                  <a:srgbClr val="000000"/>
                </a:solidFill>
              </a:rPr>
              <a:t> e </a:t>
            </a:r>
            <a:r>
              <a:rPr lang="pt-BR">
                <a:solidFill>
                  <a:srgbClr val="008000"/>
                </a:solidFill>
              </a:rPr>
              <a:t>w</a:t>
            </a:r>
            <a:r>
              <a:rPr lang="pt-BR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5" name="Google Shape;105;p19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 lang="pt-BR"/>
          </a:p>
        </p:txBody>
      </p:sp>
      <p:grpSp>
        <p:nvGrpSpPr>
          <p:cNvPr id="106" name="Google Shape;106;p19"/>
          <p:cNvGrpSpPr/>
          <p:nvPr/>
        </p:nvGrpSpPr>
        <p:grpSpPr>
          <a:xfrm>
            <a:off x="3380145" y="2811425"/>
            <a:ext cx="2495455" cy="1692196"/>
            <a:chOff x="3380145" y="2811425"/>
            <a:chExt cx="2495455" cy="1692196"/>
          </a:xfrm>
        </p:grpSpPr>
        <p:sp>
          <p:nvSpPr>
            <p:cNvPr id="107" name="Google Shape;107;p19"/>
            <p:cNvSpPr/>
            <p:nvPr/>
          </p:nvSpPr>
          <p:spPr>
            <a:xfrm>
              <a:off x="3513371" y="3116223"/>
              <a:ext cx="312600" cy="319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4458668" y="3116223"/>
              <a:ext cx="312600" cy="319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3513371" y="3994077"/>
              <a:ext cx="312600" cy="319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9"/>
            <p:cNvSpPr/>
            <p:nvPr/>
          </p:nvSpPr>
          <p:spPr>
            <a:xfrm>
              <a:off x="4458668" y="3994077"/>
              <a:ext cx="312600" cy="319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5318029" y="3555150"/>
              <a:ext cx="312600" cy="319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112" name="Google Shape;112;p19"/>
            <p:cNvCxnSpPr>
              <a:stCxn id="107" idx="4"/>
              <a:endCxn id="109" idx="0"/>
            </p:cNvCxnSpPr>
            <p:nvPr/>
          </p:nvCxnSpPr>
          <p:spPr>
            <a:xfrm>
              <a:off x="3669671" y="3435423"/>
              <a:ext cx="0" cy="5586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19"/>
            <p:cNvCxnSpPr>
              <a:stCxn id="107" idx="6"/>
              <a:endCxn id="108" idx="2"/>
            </p:cNvCxnSpPr>
            <p:nvPr/>
          </p:nvCxnSpPr>
          <p:spPr>
            <a:xfrm>
              <a:off x="3825971" y="3275823"/>
              <a:ext cx="6327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114;p19"/>
            <p:cNvCxnSpPr>
              <a:stCxn id="108" idx="6"/>
              <a:endCxn id="111" idx="0"/>
            </p:cNvCxnSpPr>
            <p:nvPr/>
          </p:nvCxnSpPr>
          <p:spPr>
            <a:xfrm>
              <a:off x="4771268" y="3275823"/>
              <a:ext cx="703200" cy="2793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19"/>
            <p:cNvCxnSpPr>
              <a:stCxn id="109" idx="6"/>
              <a:endCxn id="110" idx="2"/>
            </p:cNvCxnSpPr>
            <p:nvPr/>
          </p:nvCxnSpPr>
          <p:spPr>
            <a:xfrm>
              <a:off x="3825971" y="4153677"/>
              <a:ext cx="6327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19"/>
            <p:cNvCxnSpPr>
              <a:stCxn id="110" idx="6"/>
              <a:endCxn id="111" idx="4"/>
            </p:cNvCxnSpPr>
            <p:nvPr/>
          </p:nvCxnSpPr>
          <p:spPr>
            <a:xfrm rot="10800000" flipH="true">
              <a:off x="4771268" y="3874377"/>
              <a:ext cx="703200" cy="2793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19"/>
            <p:cNvCxnSpPr>
              <a:stCxn id="109" idx="7"/>
              <a:endCxn id="108" idx="3"/>
            </p:cNvCxnSpPr>
            <p:nvPr/>
          </p:nvCxnSpPr>
          <p:spPr>
            <a:xfrm rot="10800000" flipH="true">
              <a:off x="3780192" y="3388623"/>
              <a:ext cx="724200" cy="6522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8" name="Google Shape;118;p19"/>
            <p:cNvSpPr txBox="true"/>
            <p:nvPr/>
          </p:nvSpPr>
          <p:spPr>
            <a:xfrm>
              <a:off x="3548545" y="2811425"/>
              <a:ext cx="3126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t</a:t>
              </a:r>
              <a:endParaRPr lang="pt-BR"/>
            </a:p>
          </p:txBody>
        </p:sp>
        <p:sp>
          <p:nvSpPr>
            <p:cNvPr id="119" name="Google Shape;119;p19"/>
            <p:cNvSpPr txBox="true"/>
            <p:nvPr/>
          </p:nvSpPr>
          <p:spPr>
            <a:xfrm>
              <a:off x="3527770" y="4184421"/>
              <a:ext cx="3126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x</a:t>
              </a:r>
              <a:endParaRPr lang="pt-BR"/>
            </a:p>
          </p:txBody>
        </p:sp>
        <p:sp>
          <p:nvSpPr>
            <p:cNvPr id="120" name="Google Shape;120;p19"/>
            <p:cNvSpPr txBox="true"/>
            <p:nvPr/>
          </p:nvSpPr>
          <p:spPr>
            <a:xfrm>
              <a:off x="4496200" y="4183025"/>
              <a:ext cx="3126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w</a:t>
              </a:r>
              <a:endParaRPr lang="pt-BR"/>
            </a:p>
          </p:txBody>
        </p:sp>
        <p:sp>
          <p:nvSpPr>
            <p:cNvPr id="121" name="Google Shape;121;p19"/>
            <p:cNvSpPr txBox="true"/>
            <p:nvPr/>
          </p:nvSpPr>
          <p:spPr>
            <a:xfrm>
              <a:off x="3380145" y="3466770"/>
              <a:ext cx="3879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a</a:t>
              </a:r>
              <a:r>
                <a:rPr lang="pt-BR" baseline="-25000"/>
                <a:t>5</a:t>
              </a:r>
              <a:endParaRPr baseline="-25000"/>
            </a:p>
          </p:txBody>
        </p:sp>
        <p:sp>
          <p:nvSpPr>
            <p:cNvPr id="122" name="Google Shape;122;p19"/>
            <p:cNvSpPr txBox="true"/>
            <p:nvPr/>
          </p:nvSpPr>
          <p:spPr>
            <a:xfrm>
              <a:off x="5563000" y="3486140"/>
              <a:ext cx="3126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v</a:t>
              </a:r>
              <a:endParaRPr lang="pt-BR"/>
            </a:p>
          </p:txBody>
        </p:sp>
        <p:sp>
          <p:nvSpPr>
            <p:cNvPr id="123" name="Google Shape;123;p19"/>
            <p:cNvSpPr txBox="true"/>
            <p:nvPr/>
          </p:nvSpPr>
          <p:spPr>
            <a:xfrm>
              <a:off x="4496200" y="2811425"/>
              <a:ext cx="3126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u</a:t>
              </a:r>
              <a:endParaRPr lang="pt-BR"/>
            </a:p>
          </p:txBody>
        </p:sp>
        <p:sp>
          <p:nvSpPr>
            <p:cNvPr id="124" name="Google Shape;124;p19"/>
            <p:cNvSpPr txBox="true"/>
            <p:nvPr/>
          </p:nvSpPr>
          <p:spPr>
            <a:xfrm>
              <a:off x="4142145" y="3477855"/>
              <a:ext cx="3879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a</a:t>
              </a:r>
              <a:r>
                <a:rPr lang="pt-BR" baseline="-25000"/>
                <a:t>6</a:t>
              </a:r>
              <a:endParaRPr baseline="-25000"/>
            </a:p>
          </p:txBody>
        </p:sp>
        <p:sp>
          <p:nvSpPr>
            <p:cNvPr id="125" name="Google Shape;125;p19"/>
            <p:cNvSpPr txBox="true"/>
            <p:nvPr/>
          </p:nvSpPr>
          <p:spPr>
            <a:xfrm>
              <a:off x="3989745" y="4076370"/>
              <a:ext cx="3879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a</a:t>
              </a:r>
              <a:r>
                <a:rPr lang="pt-BR" baseline="-25000"/>
                <a:t>4</a:t>
              </a:r>
              <a:endParaRPr baseline="-25000"/>
            </a:p>
          </p:txBody>
        </p:sp>
        <p:sp>
          <p:nvSpPr>
            <p:cNvPr id="126" name="Google Shape;126;p19"/>
            <p:cNvSpPr txBox="true"/>
            <p:nvPr/>
          </p:nvSpPr>
          <p:spPr>
            <a:xfrm>
              <a:off x="3989745" y="2890426"/>
              <a:ext cx="3879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a</a:t>
              </a:r>
              <a:r>
                <a:rPr lang="pt-BR" baseline="-25000"/>
                <a:t>1</a:t>
              </a:r>
              <a:endParaRPr baseline="-25000"/>
            </a:p>
          </p:txBody>
        </p:sp>
        <p:sp>
          <p:nvSpPr>
            <p:cNvPr id="127" name="Google Shape;127;p19"/>
            <p:cNvSpPr txBox="true"/>
            <p:nvPr/>
          </p:nvSpPr>
          <p:spPr>
            <a:xfrm>
              <a:off x="4980345" y="3923970"/>
              <a:ext cx="3879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a</a:t>
              </a:r>
              <a:r>
                <a:rPr lang="pt-BR" baseline="-25000"/>
                <a:t>3</a:t>
              </a:r>
              <a:endParaRPr baseline="-25000"/>
            </a:p>
          </p:txBody>
        </p:sp>
        <p:sp>
          <p:nvSpPr>
            <p:cNvPr id="128" name="Google Shape;128;p19"/>
            <p:cNvSpPr txBox="true"/>
            <p:nvPr/>
          </p:nvSpPr>
          <p:spPr>
            <a:xfrm>
              <a:off x="4980345" y="3085770"/>
              <a:ext cx="3879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a</a:t>
              </a:r>
              <a:r>
                <a:rPr lang="pt-BR" baseline="-25000"/>
                <a:t>2</a:t>
              </a:r>
              <a:endParaRPr baseline="-25000"/>
            </a:p>
          </p:txBody>
        </p:sp>
      </p:grpSp>
      <p:sp>
        <p:nvSpPr>
          <p:cNvPr id="129" name="Google Shape;129;p19"/>
          <p:cNvSpPr txBox="true"/>
          <p:nvPr/>
        </p:nvSpPr>
        <p:spPr>
          <a:xfrm>
            <a:off x="656875" y="2627525"/>
            <a:ext cx="2553300" cy="21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V(G) = ?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E(G) = ?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 = ?</a:t>
            </a:r>
            <a:endParaRPr lang="pt-BR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82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Execução</a:t>
            </a:r>
            <a:endParaRPr lang="pt-BR"/>
          </a:p>
        </p:txBody>
      </p:sp>
      <p:pic>
        <p:nvPicPr>
          <p:cNvPr id="734" name="Google Shape;734;p82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252663" y="2195513"/>
            <a:ext cx="46386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83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Execução</a:t>
            </a:r>
            <a:endParaRPr lang="pt-BR"/>
          </a:p>
        </p:txBody>
      </p:sp>
      <p:pic>
        <p:nvPicPr>
          <p:cNvPr id="740" name="Google Shape;740;p83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252663" y="2195513"/>
            <a:ext cx="46386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84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Execução</a:t>
            </a:r>
            <a:endParaRPr lang="pt-BR"/>
          </a:p>
        </p:txBody>
      </p:sp>
      <p:pic>
        <p:nvPicPr>
          <p:cNvPr id="746" name="Google Shape;746;p84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252663" y="2195513"/>
            <a:ext cx="46386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85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Execução</a:t>
            </a:r>
            <a:endParaRPr lang="pt-BR"/>
          </a:p>
        </p:txBody>
      </p:sp>
      <p:pic>
        <p:nvPicPr>
          <p:cNvPr id="752" name="Google Shape;752;p85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252663" y="2195513"/>
            <a:ext cx="46386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86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Execução</a:t>
            </a:r>
            <a:endParaRPr lang="pt-BR"/>
          </a:p>
        </p:txBody>
      </p:sp>
      <p:pic>
        <p:nvPicPr>
          <p:cNvPr id="758" name="Google Shape;758;p86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252663" y="2195513"/>
            <a:ext cx="46386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87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Execução</a:t>
            </a:r>
            <a:endParaRPr lang="pt-BR"/>
          </a:p>
        </p:txBody>
      </p:sp>
      <p:pic>
        <p:nvPicPr>
          <p:cNvPr id="764" name="Google Shape;764;p87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252663" y="2195513"/>
            <a:ext cx="46386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88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Execução</a:t>
            </a:r>
            <a:endParaRPr lang="pt-BR"/>
          </a:p>
        </p:txBody>
      </p:sp>
      <p:pic>
        <p:nvPicPr>
          <p:cNvPr id="770" name="Google Shape;770;p88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252663" y="2195513"/>
            <a:ext cx="46386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89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Execução</a:t>
            </a:r>
            <a:endParaRPr lang="pt-BR"/>
          </a:p>
        </p:txBody>
      </p:sp>
      <p:pic>
        <p:nvPicPr>
          <p:cNvPr id="776" name="Google Shape;776;p89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252663" y="2195513"/>
            <a:ext cx="46386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90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Execução</a:t>
            </a:r>
            <a:endParaRPr lang="pt-BR"/>
          </a:p>
        </p:txBody>
      </p:sp>
      <p:pic>
        <p:nvPicPr>
          <p:cNvPr id="782" name="Google Shape;782;p90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252663" y="2195513"/>
            <a:ext cx="46386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91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Execução</a:t>
            </a:r>
            <a:endParaRPr lang="pt-BR"/>
          </a:p>
        </p:txBody>
      </p:sp>
      <p:pic>
        <p:nvPicPr>
          <p:cNvPr id="788" name="Google Shape;788;p91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252663" y="2195513"/>
            <a:ext cx="46386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true"/>
          <p:nvPr>
            <p:ph type="body" idx="1"/>
          </p:nvPr>
        </p:nvSpPr>
        <p:spPr>
          <a:xfrm>
            <a:off x="471900" y="1919075"/>
            <a:ext cx="82221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No grafo </a:t>
            </a:r>
            <a:r>
              <a:rPr lang="pt-BR" b="1">
                <a:solidFill>
                  <a:srgbClr val="008000"/>
                </a:solidFill>
              </a:rPr>
              <a:t>G</a:t>
            </a:r>
            <a:r>
              <a:rPr lang="pt-BR">
                <a:solidFill>
                  <a:srgbClr val="000000"/>
                </a:solidFill>
              </a:rPr>
              <a:t>, </a:t>
            </a:r>
            <a:r>
              <a:rPr lang="pt-BR">
                <a:solidFill>
                  <a:srgbClr val="008000"/>
                </a:solidFill>
              </a:rPr>
              <a:t>t</a:t>
            </a:r>
            <a:r>
              <a:rPr lang="pt-BR">
                <a:solidFill>
                  <a:srgbClr val="000000"/>
                </a:solidFill>
              </a:rPr>
              <a:t> é adjacente a </a:t>
            </a:r>
            <a:r>
              <a:rPr lang="pt-BR">
                <a:solidFill>
                  <a:srgbClr val="008000"/>
                </a:solidFill>
              </a:rPr>
              <a:t>u</a:t>
            </a:r>
            <a:r>
              <a:rPr lang="pt-BR">
                <a:solidFill>
                  <a:srgbClr val="000000"/>
                </a:solidFill>
              </a:rPr>
              <a:t> e a </a:t>
            </a:r>
            <a:r>
              <a:rPr lang="pt-BR">
                <a:solidFill>
                  <a:srgbClr val="008000"/>
                </a:solidFill>
              </a:rPr>
              <a:t>x</a:t>
            </a:r>
            <a:r>
              <a:rPr lang="pt-BR">
                <a:solidFill>
                  <a:srgbClr val="000000"/>
                </a:solidFill>
              </a:rPr>
              <a:t>, mas não é adjacente a </a:t>
            </a:r>
            <a:r>
              <a:rPr lang="pt-BR">
                <a:solidFill>
                  <a:srgbClr val="008000"/>
                </a:solidFill>
              </a:rPr>
              <a:t>v</a:t>
            </a:r>
            <a:r>
              <a:rPr lang="pt-BR">
                <a:solidFill>
                  <a:srgbClr val="000000"/>
                </a:solidFill>
              </a:rPr>
              <a:t> e </a:t>
            </a:r>
            <a:r>
              <a:rPr lang="pt-BR">
                <a:solidFill>
                  <a:srgbClr val="008000"/>
                </a:solidFill>
              </a:rPr>
              <a:t>w</a:t>
            </a:r>
            <a:r>
              <a:rPr lang="pt-BR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5" name="Google Shape;135;p20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 lang="pt-BR"/>
          </a:p>
        </p:txBody>
      </p:sp>
      <p:grpSp>
        <p:nvGrpSpPr>
          <p:cNvPr id="136" name="Google Shape;136;p20"/>
          <p:cNvGrpSpPr/>
          <p:nvPr/>
        </p:nvGrpSpPr>
        <p:grpSpPr>
          <a:xfrm>
            <a:off x="3380145" y="2811425"/>
            <a:ext cx="2495455" cy="1692196"/>
            <a:chOff x="3380145" y="2811425"/>
            <a:chExt cx="2495455" cy="1692196"/>
          </a:xfrm>
        </p:grpSpPr>
        <p:sp>
          <p:nvSpPr>
            <p:cNvPr id="137" name="Google Shape;137;p20"/>
            <p:cNvSpPr/>
            <p:nvPr/>
          </p:nvSpPr>
          <p:spPr>
            <a:xfrm>
              <a:off x="3513371" y="3116223"/>
              <a:ext cx="312600" cy="319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4458668" y="3116223"/>
              <a:ext cx="312600" cy="319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3513371" y="3994077"/>
              <a:ext cx="312600" cy="319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4458668" y="3994077"/>
              <a:ext cx="312600" cy="319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5318029" y="3555150"/>
              <a:ext cx="312600" cy="319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142" name="Google Shape;142;p20"/>
            <p:cNvCxnSpPr>
              <a:stCxn id="137" idx="4"/>
              <a:endCxn id="139" idx="0"/>
            </p:cNvCxnSpPr>
            <p:nvPr/>
          </p:nvCxnSpPr>
          <p:spPr>
            <a:xfrm>
              <a:off x="3669671" y="3435423"/>
              <a:ext cx="0" cy="5586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20"/>
            <p:cNvCxnSpPr>
              <a:stCxn id="137" idx="6"/>
              <a:endCxn id="138" idx="2"/>
            </p:cNvCxnSpPr>
            <p:nvPr/>
          </p:nvCxnSpPr>
          <p:spPr>
            <a:xfrm>
              <a:off x="3825971" y="3275823"/>
              <a:ext cx="6327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20"/>
            <p:cNvCxnSpPr>
              <a:stCxn id="138" idx="6"/>
              <a:endCxn id="141" idx="0"/>
            </p:cNvCxnSpPr>
            <p:nvPr/>
          </p:nvCxnSpPr>
          <p:spPr>
            <a:xfrm>
              <a:off x="4771268" y="3275823"/>
              <a:ext cx="703200" cy="2793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20"/>
            <p:cNvCxnSpPr>
              <a:stCxn id="139" idx="6"/>
              <a:endCxn id="140" idx="2"/>
            </p:cNvCxnSpPr>
            <p:nvPr/>
          </p:nvCxnSpPr>
          <p:spPr>
            <a:xfrm>
              <a:off x="3825971" y="4153677"/>
              <a:ext cx="6327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20"/>
            <p:cNvCxnSpPr>
              <a:stCxn id="140" idx="6"/>
              <a:endCxn id="141" idx="4"/>
            </p:cNvCxnSpPr>
            <p:nvPr/>
          </p:nvCxnSpPr>
          <p:spPr>
            <a:xfrm rot="10800000" flipH="true">
              <a:off x="4771268" y="3874377"/>
              <a:ext cx="703200" cy="2793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20"/>
            <p:cNvCxnSpPr>
              <a:stCxn id="139" idx="7"/>
              <a:endCxn id="138" idx="3"/>
            </p:cNvCxnSpPr>
            <p:nvPr/>
          </p:nvCxnSpPr>
          <p:spPr>
            <a:xfrm rot="10800000" flipH="true">
              <a:off x="3780192" y="3388623"/>
              <a:ext cx="724200" cy="6522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8" name="Google Shape;148;p20"/>
            <p:cNvSpPr txBox="true"/>
            <p:nvPr/>
          </p:nvSpPr>
          <p:spPr>
            <a:xfrm>
              <a:off x="3548545" y="2811425"/>
              <a:ext cx="3126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t</a:t>
              </a:r>
              <a:endParaRPr lang="pt-BR"/>
            </a:p>
          </p:txBody>
        </p:sp>
        <p:sp>
          <p:nvSpPr>
            <p:cNvPr id="149" name="Google Shape;149;p20"/>
            <p:cNvSpPr txBox="true"/>
            <p:nvPr/>
          </p:nvSpPr>
          <p:spPr>
            <a:xfrm>
              <a:off x="3527770" y="4184421"/>
              <a:ext cx="3126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x</a:t>
              </a:r>
              <a:endParaRPr lang="pt-BR"/>
            </a:p>
          </p:txBody>
        </p:sp>
        <p:sp>
          <p:nvSpPr>
            <p:cNvPr id="150" name="Google Shape;150;p20"/>
            <p:cNvSpPr txBox="true"/>
            <p:nvPr/>
          </p:nvSpPr>
          <p:spPr>
            <a:xfrm>
              <a:off x="4496200" y="4183025"/>
              <a:ext cx="3126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w</a:t>
              </a:r>
              <a:endParaRPr lang="pt-BR"/>
            </a:p>
          </p:txBody>
        </p:sp>
        <p:sp>
          <p:nvSpPr>
            <p:cNvPr id="151" name="Google Shape;151;p20"/>
            <p:cNvSpPr txBox="true"/>
            <p:nvPr/>
          </p:nvSpPr>
          <p:spPr>
            <a:xfrm>
              <a:off x="3380145" y="3466770"/>
              <a:ext cx="3879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a</a:t>
              </a:r>
              <a:r>
                <a:rPr lang="pt-BR" baseline="-25000"/>
                <a:t>5</a:t>
              </a:r>
              <a:endParaRPr baseline="-25000"/>
            </a:p>
          </p:txBody>
        </p:sp>
        <p:sp>
          <p:nvSpPr>
            <p:cNvPr id="152" name="Google Shape;152;p20"/>
            <p:cNvSpPr txBox="true"/>
            <p:nvPr/>
          </p:nvSpPr>
          <p:spPr>
            <a:xfrm>
              <a:off x="5563000" y="3486140"/>
              <a:ext cx="3126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v</a:t>
              </a:r>
              <a:endParaRPr lang="pt-BR"/>
            </a:p>
          </p:txBody>
        </p:sp>
        <p:sp>
          <p:nvSpPr>
            <p:cNvPr id="153" name="Google Shape;153;p20"/>
            <p:cNvSpPr txBox="true"/>
            <p:nvPr/>
          </p:nvSpPr>
          <p:spPr>
            <a:xfrm>
              <a:off x="4496200" y="2811425"/>
              <a:ext cx="3126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u</a:t>
              </a:r>
              <a:endParaRPr lang="pt-BR"/>
            </a:p>
          </p:txBody>
        </p:sp>
        <p:sp>
          <p:nvSpPr>
            <p:cNvPr id="154" name="Google Shape;154;p20"/>
            <p:cNvSpPr txBox="true"/>
            <p:nvPr/>
          </p:nvSpPr>
          <p:spPr>
            <a:xfrm>
              <a:off x="4142145" y="3477855"/>
              <a:ext cx="3879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a</a:t>
              </a:r>
              <a:r>
                <a:rPr lang="pt-BR" baseline="-25000"/>
                <a:t>6</a:t>
              </a:r>
              <a:endParaRPr baseline="-25000"/>
            </a:p>
          </p:txBody>
        </p:sp>
        <p:sp>
          <p:nvSpPr>
            <p:cNvPr id="155" name="Google Shape;155;p20"/>
            <p:cNvSpPr txBox="true"/>
            <p:nvPr/>
          </p:nvSpPr>
          <p:spPr>
            <a:xfrm>
              <a:off x="3989745" y="4076370"/>
              <a:ext cx="3879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a</a:t>
              </a:r>
              <a:r>
                <a:rPr lang="pt-BR" baseline="-25000"/>
                <a:t>4</a:t>
              </a:r>
              <a:endParaRPr baseline="-25000"/>
            </a:p>
          </p:txBody>
        </p:sp>
        <p:sp>
          <p:nvSpPr>
            <p:cNvPr id="156" name="Google Shape;156;p20"/>
            <p:cNvSpPr txBox="true"/>
            <p:nvPr/>
          </p:nvSpPr>
          <p:spPr>
            <a:xfrm>
              <a:off x="3989745" y="2890426"/>
              <a:ext cx="3879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a</a:t>
              </a:r>
              <a:r>
                <a:rPr lang="pt-BR" baseline="-25000"/>
                <a:t>1</a:t>
              </a:r>
              <a:endParaRPr baseline="-25000"/>
            </a:p>
          </p:txBody>
        </p:sp>
        <p:sp>
          <p:nvSpPr>
            <p:cNvPr id="157" name="Google Shape;157;p20"/>
            <p:cNvSpPr txBox="true"/>
            <p:nvPr/>
          </p:nvSpPr>
          <p:spPr>
            <a:xfrm>
              <a:off x="4980345" y="3923970"/>
              <a:ext cx="3879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a</a:t>
              </a:r>
              <a:r>
                <a:rPr lang="pt-BR" baseline="-25000"/>
                <a:t>3</a:t>
              </a:r>
              <a:endParaRPr baseline="-25000"/>
            </a:p>
          </p:txBody>
        </p:sp>
        <p:sp>
          <p:nvSpPr>
            <p:cNvPr id="158" name="Google Shape;158;p20"/>
            <p:cNvSpPr txBox="true"/>
            <p:nvPr/>
          </p:nvSpPr>
          <p:spPr>
            <a:xfrm>
              <a:off x="4980345" y="3085770"/>
              <a:ext cx="3879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a</a:t>
              </a:r>
              <a:r>
                <a:rPr lang="pt-BR" baseline="-25000"/>
                <a:t>2</a:t>
              </a:r>
              <a:endParaRPr baseline="-25000"/>
            </a:p>
          </p:txBody>
        </p:sp>
      </p:grpSp>
      <p:sp>
        <p:nvSpPr>
          <p:cNvPr id="159" name="Google Shape;159;p20"/>
          <p:cNvSpPr txBox="true"/>
          <p:nvPr/>
        </p:nvSpPr>
        <p:spPr>
          <a:xfrm>
            <a:off x="656875" y="2627525"/>
            <a:ext cx="2553300" cy="21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V(G) = {t, u, v, w, x}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E(G) = {a</a:t>
            </a:r>
            <a:r>
              <a:rPr lang="pt-BR" baseline="-25000"/>
              <a:t>1</a:t>
            </a:r>
            <a:r>
              <a:rPr lang="pt-BR"/>
              <a:t>, a</a:t>
            </a:r>
            <a:r>
              <a:rPr lang="pt-BR" baseline="-25000"/>
              <a:t>2</a:t>
            </a:r>
            <a:r>
              <a:rPr lang="pt-BR"/>
              <a:t>, a</a:t>
            </a:r>
            <a:r>
              <a:rPr lang="pt-BR" baseline="-25000"/>
              <a:t>3</a:t>
            </a:r>
            <a:r>
              <a:rPr lang="pt-BR"/>
              <a:t>, a</a:t>
            </a:r>
            <a:r>
              <a:rPr lang="pt-BR" baseline="-25000"/>
              <a:t>4</a:t>
            </a:r>
            <a:r>
              <a:rPr lang="pt-BR"/>
              <a:t>, a</a:t>
            </a:r>
            <a:r>
              <a:rPr lang="pt-BR" baseline="-25000"/>
              <a:t>5</a:t>
            </a:r>
            <a:r>
              <a:rPr lang="pt-BR"/>
              <a:t>, a</a:t>
            </a:r>
            <a:r>
              <a:rPr lang="pt-BR" baseline="-25000"/>
              <a:t>6</a:t>
            </a:r>
            <a:r>
              <a:rPr lang="pt-BR"/>
              <a:t>}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f(a</a:t>
            </a:r>
            <a:r>
              <a:rPr lang="pt-BR" baseline="-25000"/>
              <a:t>1</a:t>
            </a:r>
            <a:r>
              <a:rPr lang="pt-BR"/>
              <a:t>) = (t, u)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f(a</a:t>
            </a:r>
            <a:r>
              <a:rPr lang="pt-BR" baseline="-25000"/>
              <a:t>2</a:t>
            </a:r>
            <a:r>
              <a:rPr lang="pt-BR"/>
              <a:t>) = (u, v)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f(a</a:t>
            </a:r>
            <a:r>
              <a:rPr lang="pt-BR" baseline="-25000"/>
              <a:t>3</a:t>
            </a:r>
            <a:r>
              <a:rPr lang="pt-BR"/>
              <a:t>) = (v, w)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f(a</a:t>
            </a:r>
            <a:r>
              <a:rPr lang="pt-BR" baseline="-25000"/>
              <a:t>4</a:t>
            </a:r>
            <a:r>
              <a:rPr lang="pt-BR"/>
              <a:t>) = (w, x)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f(a</a:t>
            </a:r>
            <a:r>
              <a:rPr lang="pt-BR" baseline="-25000"/>
              <a:t>5</a:t>
            </a:r>
            <a:r>
              <a:rPr lang="pt-BR"/>
              <a:t>) = (x, t)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f(a</a:t>
            </a:r>
            <a:r>
              <a:rPr lang="pt-BR" baseline="-25000"/>
              <a:t>6</a:t>
            </a:r>
            <a:r>
              <a:rPr lang="pt-BR"/>
              <a:t>) = (x, u)</a:t>
            </a:r>
            <a:endParaRPr lang="pt-BR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92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Execução</a:t>
            </a:r>
            <a:endParaRPr lang="pt-BR"/>
          </a:p>
        </p:txBody>
      </p:sp>
      <p:pic>
        <p:nvPicPr>
          <p:cNvPr id="794" name="Google Shape;794;p92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252663" y="2195513"/>
            <a:ext cx="46386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93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Execução</a:t>
            </a:r>
            <a:endParaRPr lang="pt-BR"/>
          </a:p>
        </p:txBody>
      </p:sp>
      <p:pic>
        <p:nvPicPr>
          <p:cNvPr id="800" name="Google Shape;800;p93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252663" y="2195513"/>
            <a:ext cx="4638675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Caixa de Texto 0"/>
          <p:cNvSpPr txBox="true"/>
          <p:nvPr/>
        </p:nvSpPr>
        <p:spPr>
          <a:xfrm>
            <a:off x="518795" y="4598670"/>
            <a:ext cx="81057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/>
              <a:t>URI 1082 (Componentes Conexos) - https://www.urionlinejudge.com.br/judge/pt/problems/view/1082</a:t>
            </a:r>
            <a:endParaRPr lang="pt-BR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94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Complexidade</a:t>
            </a:r>
            <a:endParaRPr lang="pt-BR"/>
          </a:p>
        </p:txBody>
      </p:sp>
      <p:sp>
        <p:nvSpPr>
          <p:cNvPr id="806" name="Google Shape;806;p94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À medida que as arestas são exploradas pelo algoritmo, elas são mostradas como sombreadas ou tracejadas;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Arestas sombreadas são arestas de árvores;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Arestas tracejadas não são arestas de árvores. Estas, são identificadas como </a:t>
            </a:r>
            <a:r>
              <a:rPr lang="pt-BR" b="1">
                <a:solidFill>
                  <a:srgbClr val="008000"/>
                </a:solidFill>
              </a:rPr>
              <a:t>B, C ou F</a:t>
            </a:r>
            <a:r>
              <a:rPr lang="pt-BR">
                <a:solidFill>
                  <a:srgbClr val="000000"/>
                </a:solidFill>
              </a:rPr>
              <a:t>, se são de </a:t>
            </a:r>
            <a:r>
              <a:rPr lang="pt-BR">
                <a:solidFill>
                  <a:srgbClr val="008000"/>
                </a:solidFill>
              </a:rPr>
              <a:t>retorno, cruzadas ou para frente</a:t>
            </a:r>
            <a:r>
              <a:rPr lang="pt-BR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95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Complexidade</a:t>
            </a:r>
            <a:endParaRPr lang="pt-BR"/>
          </a:p>
        </p:txBody>
      </p:sp>
      <p:sp>
        <p:nvSpPr>
          <p:cNvPr id="812" name="Google Shape;812;p95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Qual é o tempo de execução do </a:t>
            </a:r>
            <a:r>
              <a:rPr lang="pt-BR">
                <a:solidFill>
                  <a:srgbClr val="008000"/>
                </a:solidFill>
              </a:rPr>
              <a:t>DFS</a:t>
            </a:r>
            <a:r>
              <a:rPr lang="pt-BR">
                <a:solidFill>
                  <a:srgbClr val="000000"/>
                </a:solidFill>
              </a:rPr>
              <a:t>?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O DFS demora o tempo Θ(V), fora o tempo para chamar DFS_Visit;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O procedimento </a:t>
            </a:r>
            <a:r>
              <a:rPr lang="pt-BR" b="1">
                <a:solidFill>
                  <a:srgbClr val="008000"/>
                </a:solidFill>
              </a:rPr>
              <a:t>DFS_Visit</a:t>
            </a:r>
            <a:r>
              <a:rPr lang="pt-BR">
                <a:solidFill>
                  <a:srgbClr val="000000"/>
                </a:solidFill>
              </a:rPr>
              <a:t> é chamado exatamente uma vez para cada vértice u ∈ V, pois é chamado somente para vértices brancos;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Dentro do DFS_Visit, o laço é executado |Adj[u]| vezes.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Tendo em vista que o somatório de |Adj[u]|, para todo u ∈ V é Θ(E), temos que: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 b="1">
                <a:solidFill>
                  <a:srgbClr val="008000"/>
                </a:solidFill>
              </a:rPr>
              <a:t>O tempo de execução do DFS é Θ(V + E)</a:t>
            </a:r>
            <a:r>
              <a:rPr lang="pt-BR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Problemas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>
              <a:buFont typeface="Arial" panose="02080604020202020204" pitchFamily="34" charset="0"/>
              <a:buChar char="•"/>
            </a:pPr>
            <a:r>
              <a:rPr lang="pt-BR" altLang="en-US" sz="1600">
                <a:solidFill>
                  <a:srgbClr val="000000"/>
                </a:solidFill>
              </a:rPr>
              <a:t>URI 1076 - https://www.urionlinejudge.com.br/judge/pt/problems/view/1076</a:t>
            </a:r>
            <a:endParaRPr lang="pt-BR" altLang="en-US" sz="1600">
              <a:solidFill>
                <a:srgbClr val="000000"/>
              </a:solidFill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pt-BR" altLang="en-US" sz="1600">
                <a:solidFill>
                  <a:srgbClr val="000000"/>
                </a:solidFill>
              </a:rPr>
              <a:t>URI 1855- https://www.urionlinejudge.com.br/judge/pt/problems/view/1855</a:t>
            </a:r>
            <a:endParaRPr lang="pt-BR" altLang="en-US"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 - Laço</a:t>
            </a:r>
            <a:endParaRPr lang="pt-BR"/>
          </a:p>
        </p:txBody>
      </p:sp>
      <p:sp>
        <p:nvSpPr>
          <p:cNvPr id="165" name="Google Shape;165;p21"/>
          <p:cNvSpPr txBox="true"/>
          <p:nvPr>
            <p:ph type="body" idx="1"/>
          </p:nvPr>
        </p:nvSpPr>
        <p:spPr>
          <a:xfrm>
            <a:off x="471900" y="1919075"/>
            <a:ext cx="8222100" cy="12291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Um laço em um grafo </a:t>
            </a:r>
            <a:r>
              <a:rPr lang="pt-BR" b="1">
                <a:solidFill>
                  <a:srgbClr val="008000"/>
                </a:solidFill>
              </a:rPr>
              <a:t>G</a:t>
            </a:r>
            <a:r>
              <a:rPr lang="pt-BR">
                <a:solidFill>
                  <a:srgbClr val="000000"/>
                </a:solidFill>
              </a:rPr>
              <a:t> é uma </a:t>
            </a:r>
            <a:r>
              <a:rPr lang="pt-BR">
                <a:solidFill>
                  <a:srgbClr val="008000"/>
                </a:solidFill>
              </a:rPr>
              <a:t>aresta com vértice de origem igual ao vértice de destino</a:t>
            </a:r>
            <a:r>
              <a:rPr lang="pt-BR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Por exemplo, no grafo </a:t>
            </a:r>
            <a:r>
              <a:rPr lang="pt-BR">
                <a:solidFill>
                  <a:srgbClr val="008000"/>
                </a:solidFill>
              </a:rPr>
              <a:t>G</a:t>
            </a:r>
            <a:r>
              <a:rPr lang="pt-BR">
                <a:solidFill>
                  <a:srgbClr val="000000"/>
                </a:solidFill>
              </a:rPr>
              <a:t>, o vértice </a:t>
            </a:r>
            <a:r>
              <a:rPr lang="pt-BR" b="1">
                <a:solidFill>
                  <a:srgbClr val="008000"/>
                </a:solidFill>
              </a:rPr>
              <a:t>y</a:t>
            </a:r>
            <a:r>
              <a:rPr lang="pt-BR">
                <a:solidFill>
                  <a:srgbClr val="000000"/>
                </a:solidFill>
              </a:rPr>
              <a:t> contém um laço.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166" name="Google Shape;166;p21"/>
          <p:cNvGrpSpPr/>
          <p:nvPr/>
        </p:nvGrpSpPr>
        <p:grpSpPr>
          <a:xfrm>
            <a:off x="3379961" y="3192425"/>
            <a:ext cx="2384079" cy="1705608"/>
            <a:chOff x="3513371" y="2811425"/>
            <a:chExt cx="2384079" cy="1705608"/>
          </a:xfrm>
        </p:grpSpPr>
        <p:sp>
          <p:nvSpPr>
            <p:cNvPr id="167" name="Google Shape;167;p21"/>
            <p:cNvSpPr/>
            <p:nvPr/>
          </p:nvSpPr>
          <p:spPr>
            <a:xfrm>
              <a:off x="3513371" y="3116223"/>
              <a:ext cx="312600" cy="319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4458668" y="3116223"/>
              <a:ext cx="312600" cy="319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3513371" y="3994077"/>
              <a:ext cx="312600" cy="319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4458668" y="3994077"/>
              <a:ext cx="312600" cy="319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5318029" y="3097950"/>
              <a:ext cx="312600" cy="319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21"/>
            <p:cNvSpPr txBox="true"/>
            <p:nvPr/>
          </p:nvSpPr>
          <p:spPr>
            <a:xfrm>
              <a:off x="3548545" y="2811425"/>
              <a:ext cx="3126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t</a:t>
              </a:r>
              <a:endParaRPr lang="pt-BR"/>
            </a:p>
          </p:txBody>
        </p:sp>
        <p:sp>
          <p:nvSpPr>
            <p:cNvPr id="173" name="Google Shape;173;p21"/>
            <p:cNvSpPr txBox="true"/>
            <p:nvPr/>
          </p:nvSpPr>
          <p:spPr>
            <a:xfrm>
              <a:off x="3517384" y="4197833"/>
              <a:ext cx="3126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x</a:t>
              </a:r>
              <a:endParaRPr lang="pt-BR"/>
            </a:p>
          </p:txBody>
        </p:sp>
        <p:sp>
          <p:nvSpPr>
            <p:cNvPr id="174" name="Google Shape;174;p21"/>
            <p:cNvSpPr txBox="true"/>
            <p:nvPr/>
          </p:nvSpPr>
          <p:spPr>
            <a:xfrm>
              <a:off x="4471412" y="4184399"/>
              <a:ext cx="3126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w</a:t>
              </a:r>
              <a:endParaRPr lang="pt-BR"/>
            </a:p>
          </p:txBody>
        </p:sp>
        <p:sp>
          <p:nvSpPr>
            <p:cNvPr id="175" name="Google Shape;175;p21"/>
            <p:cNvSpPr txBox="true"/>
            <p:nvPr/>
          </p:nvSpPr>
          <p:spPr>
            <a:xfrm>
              <a:off x="4496200" y="2811425"/>
              <a:ext cx="3126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u</a:t>
              </a:r>
              <a:endParaRPr lang="pt-BR"/>
            </a:p>
          </p:txBody>
        </p:sp>
        <p:sp>
          <p:nvSpPr>
            <p:cNvPr id="176" name="Google Shape;176;p21"/>
            <p:cNvSpPr txBox="true"/>
            <p:nvPr/>
          </p:nvSpPr>
          <p:spPr>
            <a:xfrm>
              <a:off x="5584850" y="3016687"/>
              <a:ext cx="3126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v</a:t>
              </a:r>
              <a:endParaRPr lang="pt-BR"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5318029" y="4012350"/>
              <a:ext cx="312600" cy="319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21"/>
            <p:cNvSpPr txBox="true"/>
            <p:nvPr/>
          </p:nvSpPr>
          <p:spPr>
            <a:xfrm>
              <a:off x="5547668" y="3793683"/>
              <a:ext cx="3126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y</a:t>
              </a:r>
              <a:endParaRPr lang="pt-BR"/>
            </a:p>
          </p:txBody>
        </p:sp>
        <p:cxnSp>
          <p:nvCxnSpPr>
            <p:cNvPr id="179" name="Google Shape;179;p21"/>
            <p:cNvCxnSpPr>
              <a:endCxn id="168" idx="2"/>
            </p:cNvCxnSpPr>
            <p:nvPr/>
          </p:nvCxnSpPr>
          <p:spPr>
            <a:xfrm>
              <a:off x="3825968" y="3275823"/>
              <a:ext cx="6327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0" name="Google Shape;180;p21"/>
            <p:cNvCxnSpPr>
              <a:stCxn id="167" idx="4"/>
              <a:endCxn id="169" idx="0"/>
            </p:cNvCxnSpPr>
            <p:nvPr/>
          </p:nvCxnSpPr>
          <p:spPr>
            <a:xfrm>
              <a:off x="3669671" y="3435423"/>
              <a:ext cx="0" cy="5586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1" name="Google Shape;181;p21"/>
            <p:cNvCxnSpPr>
              <a:stCxn id="169" idx="7"/>
              <a:endCxn id="168" idx="3"/>
            </p:cNvCxnSpPr>
            <p:nvPr/>
          </p:nvCxnSpPr>
          <p:spPr>
            <a:xfrm rot="10800000" flipH="true">
              <a:off x="3780192" y="3388623"/>
              <a:ext cx="724200" cy="6522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2" name="Google Shape;182;p21"/>
            <p:cNvCxnSpPr>
              <a:stCxn id="168" idx="4"/>
              <a:endCxn id="170" idx="0"/>
            </p:cNvCxnSpPr>
            <p:nvPr/>
          </p:nvCxnSpPr>
          <p:spPr>
            <a:xfrm>
              <a:off x="4614968" y="3435423"/>
              <a:ext cx="0" cy="5586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3" name="Google Shape;183;p21"/>
            <p:cNvCxnSpPr>
              <a:stCxn id="171" idx="3"/>
              <a:endCxn id="170" idx="7"/>
            </p:cNvCxnSpPr>
            <p:nvPr/>
          </p:nvCxnSpPr>
          <p:spPr>
            <a:xfrm flipH="true">
              <a:off x="4725408" y="3370404"/>
              <a:ext cx="638400" cy="6705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4" name="Google Shape;184;p21"/>
            <p:cNvCxnSpPr>
              <a:stCxn id="171" idx="4"/>
              <a:endCxn id="177" idx="0"/>
            </p:cNvCxnSpPr>
            <p:nvPr/>
          </p:nvCxnSpPr>
          <p:spPr>
            <a:xfrm>
              <a:off x="5474329" y="3417150"/>
              <a:ext cx="0" cy="5952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5" name="Google Shape;185;p21"/>
            <p:cNvCxnSpPr>
              <a:stCxn id="177" idx="4"/>
              <a:endCxn id="177" idx="6"/>
            </p:cNvCxnSpPr>
            <p:nvPr/>
          </p:nvCxnSpPr>
          <p:spPr>
            <a:xfrm rot="-5400000">
              <a:off x="5472679" y="4173600"/>
              <a:ext cx="159600" cy="156300"/>
            </a:xfrm>
            <a:prstGeom prst="curvedConnector4">
              <a:avLst>
                <a:gd name="adj1" fmla="val -149201"/>
                <a:gd name="adj2" fmla="val 252351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6" name="Google Shape;186;p21"/>
            <p:cNvCxnSpPr>
              <a:stCxn id="170" idx="2"/>
              <a:endCxn id="169" idx="6"/>
            </p:cNvCxnSpPr>
            <p:nvPr/>
          </p:nvCxnSpPr>
          <p:spPr>
            <a:xfrm rot="10800000">
              <a:off x="3825968" y="4153677"/>
              <a:ext cx="6327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15377</Words>
  <Application>WPS Presentation</Application>
  <PresentationFormat/>
  <Paragraphs>718</Paragraphs>
  <Slides>84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100" baseType="lpstr">
      <vt:lpstr>Arial</vt:lpstr>
      <vt:lpstr>SimSun</vt:lpstr>
      <vt:lpstr>Wingdings</vt:lpstr>
      <vt:lpstr>Arial</vt:lpstr>
      <vt:lpstr>Nimbus Roman No9 L</vt:lpstr>
      <vt:lpstr>Roboto</vt:lpstr>
      <vt:lpstr>Pagul</vt:lpstr>
      <vt:lpstr>Times New Roman</vt:lpstr>
      <vt:lpstr>Courier New</vt:lpstr>
      <vt:lpstr>DejaVu Sans</vt:lpstr>
      <vt:lpstr>微软雅黑</vt:lpstr>
      <vt:lpstr>Droid Sans Fallback</vt:lpstr>
      <vt:lpstr>Arial Unicode MS</vt:lpstr>
      <vt:lpstr>C059</vt:lpstr>
      <vt:lpstr>Phetsarath OT</vt:lpstr>
      <vt:lpstr>Material</vt:lpstr>
      <vt:lpstr>Teoria dos Grafos</vt:lpstr>
      <vt:lpstr>Roteiro</vt:lpstr>
      <vt:lpstr>Conceitos - Definição informal</vt:lpstr>
      <vt:lpstr>Conceitos - Definição informal</vt:lpstr>
      <vt:lpstr>Conceitos - Exemplos</vt:lpstr>
      <vt:lpstr>Conceitos - Definição Formal</vt:lpstr>
      <vt:lpstr>Exemplo</vt:lpstr>
      <vt:lpstr>Exemplo</vt:lpstr>
      <vt:lpstr>Conceitos - Laço</vt:lpstr>
      <vt:lpstr>Conceitos - Arestas Paralelas</vt:lpstr>
      <vt:lpstr>Conceitos - Grafos Simples e Desconexo</vt:lpstr>
      <vt:lpstr>Conceitos - Grau do vértice</vt:lpstr>
      <vt:lpstr>Conceitos - Grafo Completo</vt:lpstr>
      <vt:lpstr>Conceitos - Subgrafo</vt:lpstr>
      <vt:lpstr>Conceitos - Caminho</vt:lpstr>
      <vt:lpstr>Conceitos - Ciclos</vt:lpstr>
      <vt:lpstr>Conceitos - Bipartição</vt:lpstr>
      <vt:lpstr>Conceitos - Bipartição</vt:lpstr>
      <vt:lpstr>Conceitos - Planaridade</vt:lpstr>
      <vt:lpstr>Representação e Algoritmos Elementares</vt:lpstr>
      <vt:lpstr>Representação de Grafos</vt:lpstr>
      <vt:lpstr>Representação de Grafos</vt:lpstr>
      <vt:lpstr>Lista de Adjacências</vt:lpstr>
      <vt:lpstr>Lista de Adjacências</vt:lpstr>
      <vt:lpstr>Lista de Adjacências</vt:lpstr>
      <vt:lpstr>Lista de Adjacências</vt:lpstr>
      <vt:lpstr>Lista de Adjacências</vt:lpstr>
      <vt:lpstr>Matriz de Adjacências</vt:lpstr>
      <vt:lpstr>Matriz de Adjacências</vt:lpstr>
      <vt:lpstr>Matriz de Adjacências</vt:lpstr>
      <vt:lpstr>Matriz de Adjacências</vt:lpstr>
      <vt:lpstr>Matriz de Adjacências</vt:lpstr>
      <vt:lpstr>Matriz de Adjacências</vt:lpstr>
      <vt:lpstr>Matriz de Adjacências</vt:lpstr>
      <vt:lpstr>Estruturas de Grafos - Matriz de Adjacências</vt:lpstr>
      <vt:lpstr>Estruturas de Grafos - Lista de Adjacências (Matriz)</vt:lpstr>
      <vt:lpstr>Busca em Largura</vt:lpstr>
      <vt:lpstr>Algoritmo</vt:lpstr>
      <vt:lpstr>Algoritmo</vt:lpstr>
      <vt:lpstr>Algoritmo</vt:lpstr>
      <vt:lpstr>Algoritmo</vt:lpstr>
      <vt:lpstr>Algoritmo</vt:lpstr>
      <vt:lpstr>Algoritmo</vt:lpstr>
      <vt:lpstr>Execução</vt:lpstr>
      <vt:lpstr>Execução</vt:lpstr>
      <vt:lpstr>Execução</vt:lpstr>
      <vt:lpstr>Execução</vt:lpstr>
      <vt:lpstr>Execução</vt:lpstr>
      <vt:lpstr>Execução</vt:lpstr>
      <vt:lpstr>Execução</vt:lpstr>
      <vt:lpstr>Execução</vt:lpstr>
      <vt:lpstr>Execução</vt:lpstr>
      <vt:lpstr>Execução</vt:lpstr>
      <vt:lpstr>Complexidade</vt:lpstr>
      <vt:lpstr>Impressão</vt:lpstr>
      <vt:lpstr>Impressão</vt:lpstr>
      <vt:lpstr>Busca em Profundidade</vt:lpstr>
      <vt:lpstr>Algoritmo</vt:lpstr>
      <vt:lpstr>Algoritmo</vt:lpstr>
      <vt:lpstr>Algoritmo</vt:lpstr>
      <vt:lpstr>Algoritmo</vt:lpstr>
      <vt:lpstr>Algoritmo</vt:lpstr>
      <vt:lpstr>Algoritmo</vt:lpstr>
      <vt:lpstr>Algoritmo</vt:lpstr>
      <vt:lpstr>Execução</vt:lpstr>
      <vt:lpstr>Execução</vt:lpstr>
      <vt:lpstr>Execução</vt:lpstr>
      <vt:lpstr>Execução</vt:lpstr>
      <vt:lpstr>Execução</vt:lpstr>
      <vt:lpstr>Execução</vt:lpstr>
      <vt:lpstr>Execução</vt:lpstr>
      <vt:lpstr>Execução</vt:lpstr>
      <vt:lpstr>Execução</vt:lpstr>
      <vt:lpstr>Execução</vt:lpstr>
      <vt:lpstr>Execução</vt:lpstr>
      <vt:lpstr>Execução</vt:lpstr>
      <vt:lpstr>Execução</vt:lpstr>
      <vt:lpstr>Execução</vt:lpstr>
      <vt:lpstr>Execução</vt:lpstr>
      <vt:lpstr>Execução</vt:lpstr>
      <vt:lpstr>Execução</vt:lpstr>
      <vt:lpstr>Complexidade</vt:lpstr>
      <vt:lpstr>Complexidade</vt:lpstr>
      <vt:lpstr>Problemas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dos Grafos</dc:title>
  <dc:creator/>
  <cp:lastModifiedBy>gabriel</cp:lastModifiedBy>
  <cp:revision>11</cp:revision>
  <dcterms:created xsi:type="dcterms:W3CDTF">2021-04-20T16:42:31Z</dcterms:created>
  <dcterms:modified xsi:type="dcterms:W3CDTF">2021-04-20T16:42:31Z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