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5143500"/>
  <p:notesSz cx="6858000" cy="9144000"/>
  <p:embeddedFontLst>
    <p:embeddedFont>
      <p:font typeface="Roboto" panose="02000000000000000000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d8fc073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d8fc073_0_1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d8fc073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d8fc073_0_18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d8fc073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d8fc073_0_21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d8fc073_0_2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d8fc073_0_24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d8fc073_0_2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d8fc073_0_29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d8fc073_0_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d8fc073_0_2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d8fc073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d8fc073_0_38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d8fc073_0_3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d8fc073_0_3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d8fc073_0_4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d8fc073_0_40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d8fc073_0_4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d8fc073_0_4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96144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96144a4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d8fc073_0_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d8fc073_0_42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d8fc073_0_4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d8fc073_0_43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d8fc073_0_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d8fc073_0_43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7a894bc0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7a894bc0_0_5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d8fc073_0_4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d8fc073_0_48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7d8fc073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7d8fc073_0_48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d8fc073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7d8fc073_0_4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d8fc073_0_5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7d8fc073_0_50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d8fc073_0_5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7d8fc073_0_5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7d8fc073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7d8fc073_0_5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7e1ba8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7e1ba8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d8fc073_0_5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7d8fc073_0_55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d8fc073_0_5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d8fc073_0_53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d8fc073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d8fc073_0_55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d8fc073_0_5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7d8fc073_0_56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d8fc073_0_5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d8fc073_0_56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d8fc073_0_5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d8fc073_0_57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d8fc073_0_5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d8fc073_0_58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d8fc073_0_5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d8fc073_0_59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e76ca60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e76ca60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e76ca60c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e76ca60c_0_6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d8fc073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d8fc073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e76ca60c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e76ca60c_0_11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d8fc07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d8fc073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d8fc073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d8fc073_0_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d8fc073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d8fc073_0_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d8fc073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d8fc073_0_5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d8fc073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d8fc073_0_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true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true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true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true"/>
          <p:nvPr>
            <p:ph type="title" hasCustomPrompt="tru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true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true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true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true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/>
        </p:nvSpPr>
        <p:spPr>
          <a:xfrm rot="10800000" flipH="true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true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true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true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true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true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true"/>
          <p:nvPr/>
        </p:nvSpPr>
        <p:spPr>
          <a:xfrm rot="10800000" flipH="true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true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true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Única Origem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true"/>
          <p:nvPr>
            <p:ph type="subTitle" idx="1"/>
          </p:nvPr>
        </p:nvSpPr>
        <p:spPr>
          <a:xfrm>
            <a:off x="311700" y="2834125"/>
            <a:ext cx="8520600" cy="21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P da Silva Sacchi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(rodrigosacchi@ufgd.edu.br)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</a:t>
            </a:r>
            <a:endParaRPr lang="pt-BR"/>
          </a:p>
        </p:txBody>
      </p:sp>
      <p:sp>
        <p:nvSpPr>
          <p:cNvPr id="123" name="Google Shape;123;p22"/>
          <p:cNvSpPr txBox="true"/>
          <p:nvPr>
            <p:ph type="body" idx="1"/>
          </p:nvPr>
        </p:nvSpPr>
        <p:spPr>
          <a:xfrm>
            <a:off x="471900" y="1919075"/>
            <a:ext cx="82221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b="1">
                <a:solidFill>
                  <a:srgbClr val="000000"/>
                </a:solidFill>
              </a:rPr>
              <a:t>Busca em largura</a:t>
            </a:r>
            <a:r>
              <a:rPr lang="pt-BR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Grafos orientados ⇒ Caminho orientado;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Somente as arestas que saem.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b="1">
                <a:solidFill>
                  <a:srgbClr val="783F04"/>
                </a:solidFill>
              </a:rPr>
              <a:t>Generalização</a:t>
            </a:r>
            <a:r>
              <a:rPr lang="pt-BR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○"/>
            </a:pPr>
            <a:r>
              <a:rPr lang="pt-BR">
                <a:solidFill>
                  <a:srgbClr val="000000"/>
                </a:solidFill>
              </a:rPr>
              <a:t>Custos nas arestas.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</a:t>
            </a:r>
            <a:r>
              <a:rPr lang="pt-BR" b="1"/>
              <a:t>única origem</a:t>
            </a:r>
            <a:endParaRPr b="1"/>
          </a:p>
        </p:txBody>
      </p:sp>
      <p:sp>
        <p:nvSpPr>
          <p:cNvPr id="129" name="Google Shape;129;p23"/>
          <p:cNvSpPr txBox="true"/>
          <p:nvPr>
            <p:ph type="body" idx="1"/>
          </p:nvPr>
        </p:nvSpPr>
        <p:spPr>
          <a:xfrm>
            <a:off x="471900" y="1919075"/>
            <a:ext cx="82221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Problema: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pt-BR">
                <a:solidFill>
                  <a:srgbClr val="783F04"/>
                </a:solidFill>
              </a:rPr>
              <a:t>Um motorista deseja encontrar a rota mais curta possível de Dourados – MS a Ilha Bela – SP. </a:t>
            </a:r>
            <a:endParaRPr>
              <a:solidFill>
                <a:srgbClr val="783F0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400"/>
              <a:buChar char="○"/>
            </a:pPr>
            <a:r>
              <a:rPr lang="pt-BR" b="1">
                <a:solidFill>
                  <a:srgbClr val="783F04"/>
                </a:solidFill>
              </a:rPr>
              <a:t>Dado um mapa rodoviário do Brasil no qual a distância entre cada par de interseções adjacentes esteja marcada, como podemos determinar essa rota mais curta?</a:t>
            </a:r>
            <a:endParaRPr b="1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</a:t>
            </a:r>
            <a:r>
              <a:rPr lang="pt-BR" b="1"/>
              <a:t>única origem</a:t>
            </a:r>
            <a:endParaRPr b="1"/>
          </a:p>
        </p:txBody>
      </p:sp>
      <p:sp>
        <p:nvSpPr>
          <p:cNvPr id="135" name="Google Shape;135;p2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Em um problema de caminhos mais curtos temos um </a:t>
            </a:r>
            <a:r>
              <a:rPr lang="pt-BR" b="1">
                <a:solidFill>
                  <a:srgbClr val="000000"/>
                </a:solidFill>
              </a:rPr>
              <a:t>grafo orientado ponderado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i="1">
                <a:solidFill>
                  <a:srgbClr val="0000FF"/>
                </a:solidFill>
              </a:rPr>
              <a:t>G = (V, E)</a:t>
            </a:r>
            <a:r>
              <a:rPr lang="pt-BR">
                <a:solidFill>
                  <a:srgbClr val="000000"/>
                </a:solidFill>
              </a:rPr>
              <a:t>, com uma função peso </a:t>
            </a:r>
            <a:r>
              <a:rPr lang="pt-BR" b="1">
                <a:solidFill>
                  <a:srgbClr val="000000"/>
                </a:solidFill>
              </a:rPr>
              <a:t>w: E → R</a:t>
            </a:r>
            <a:r>
              <a:rPr lang="pt-BR">
                <a:solidFill>
                  <a:srgbClr val="000000"/>
                </a:solidFill>
              </a:rPr>
              <a:t> mapeando arestas para pesos de valores reais;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peso do caminho </a:t>
            </a:r>
            <a:r>
              <a:rPr lang="pt-BR">
                <a:solidFill>
                  <a:srgbClr val="0000FF"/>
                </a:solidFill>
              </a:rPr>
              <a:t>p = {v</a:t>
            </a:r>
            <a:r>
              <a:rPr lang="pt-BR" baseline="-25000">
                <a:solidFill>
                  <a:srgbClr val="0000FF"/>
                </a:solidFill>
              </a:rPr>
              <a:t>0</a:t>
            </a:r>
            <a:r>
              <a:rPr lang="pt-BR">
                <a:solidFill>
                  <a:srgbClr val="0000FF"/>
                </a:solidFill>
              </a:rPr>
              <a:t>, v</a:t>
            </a:r>
            <a:r>
              <a:rPr lang="pt-BR" baseline="-25000">
                <a:solidFill>
                  <a:srgbClr val="0000FF"/>
                </a:solidFill>
              </a:rPr>
              <a:t>1</a:t>
            </a:r>
            <a:r>
              <a:rPr lang="pt-BR">
                <a:solidFill>
                  <a:srgbClr val="0000FF"/>
                </a:solidFill>
              </a:rPr>
              <a:t>, ..., v</a:t>
            </a:r>
            <a:r>
              <a:rPr lang="pt-BR" baseline="-25000">
                <a:solidFill>
                  <a:srgbClr val="0000FF"/>
                </a:solidFill>
              </a:rPr>
              <a:t>k-1</a:t>
            </a:r>
            <a:r>
              <a:rPr lang="pt-BR">
                <a:solidFill>
                  <a:srgbClr val="0000FF"/>
                </a:solidFill>
              </a:rPr>
              <a:t>}</a:t>
            </a:r>
            <a:r>
              <a:rPr lang="pt-BR">
                <a:solidFill>
                  <a:srgbClr val="000000"/>
                </a:solidFill>
              </a:rPr>
              <a:t> é o somatório dos pesos de suas arestas constituintes: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2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259325" y="3861575"/>
            <a:ext cx="264725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</a:t>
            </a:r>
            <a:r>
              <a:rPr lang="pt-BR" b="1"/>
              <a:t>única origem</a:t>
            </a:r>
            <a:endParaRPr b="1"/>
          </a:p>
        </p:txBody>
      </p:sp>
      <p:sp>
        <p:nvSpPr>
          <p:cNvPr id="142" name="Google Shape;142;p25"/>
          <p:cNvSpPr txBox="true"/>
          <p:nvPr>
            <p:ph type="body" idx="1"/>
          </p:nvPr>
        </p:nvSpPr>
        <p:spPr>
          <a:xfrm>
            <a:off x="471900" y="1919075"/>
            <a:ext cx="82221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Definimos o </a:t>
            </a:r>
            <a:r>
              <a:rPr lang="pt-BR">
                <a:solidFill>
                  <a:srgbClr val="0000FF"/>
                </a:solidFill>
              </a:rPr>
              <a:t>peso do caminho mais curto</a:t>
            </a:r>
            <a:r>
              <a:rPr lang="pt-BR">
                <a:solidFill>
                  <a:srgbClr val="000000"/>
                </a:solidFill>
              </a:rPr>
              <a:t> desde </a:t>
            </a:r>
            <a:r>
              <a:rPr lang="pt-BR" i="1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até </a:t>
            </a:r>
            <a:r>
              <a:rPr lang="pt-BR" i="1">
                <a:solidFill>
                  <a:srgbClr val="000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 por: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840450" y="2776275"/>
            <a:ext cx="4765650" cy="1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</a:t>
            </a:r>
            <a:r>
              <a:rPr lang="pt-BR" b="1"/>
              <a:t>única origem</a:t>
            </a:r>
            <a:endParaRPr lang="pt-BR" b="1"/>
          </a:p>
        </p:txBody>
      </p:sp>
      <p:sp>
        <p:nvSpPr>
          <p:cNvPr id="149" name="Google Shape;149;p26"/>
          <p:cNvSpPr txBox="true"/>
          <p:nvPr>
            <p:ph type="body" idx="1"/>
          </p:nvPr>
        </p:nvSpPr>
        <p:spPr>
          <a:xfrm>
            <a:off x="471900" y="1919075"/>
            <a:ext cx="82221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0000"/>
                </a:solidFill>
              </a:rPr>
              <a:t>caminho mais curto</a:t>
            </a:r>
            <a:r>
              <a:rPr lang="pt-BR">
                <a:solidFill>
                  <a:srgbClr val="000000"/>
                </a:solidFill>
              </a:rPr>
              <a:t> desde o vértice </a:t>
            </a:r>
            <a:r>
              <a:rPr lang="pt-BR" i="1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até o vértice </a:t>
            </a:r>
            <a:r>
              <a:rPr lang="pt-BR" i="1">
                <a:solidFill>
                  <a:srgbClr val="000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 é definido como qualquer </a:t>
            </a:r>
            <a:r>
              <a:rPr lang="pt-BR" b="1">
                <a:solidFill>
                  <a:srgbClr val="783F04"/>
                </a:solidFill>
              </a:rPr>
              <a:t>caminho p</a:t>
            </a:r>
            <a:r>
              <a:rPr lang="pt-BR">
                <a:solidFill>
                  <a:srgbClr val="000000"/>
                </a:solidFill>
              </a:rPr>
              <a:t> com </a:t>
            </a:r>
            <a:r>
              <a:rPr lang="pt-BR" b="1">
                <a:solidFill>
                  <a:srgbClr val="000000"/>
                </a:solidFill>
              </a:rPr>
              <a:t>peso </a:t>
            </a:r>
            <a:r>
              <a:rPr lang="pt-BR" i="1">
                <a:solidFill>
                  <a:srgbClr val="000000"/>
                </a:solidFill>
              </a:rPr>
              <a:t>w(p) = δ(u, v)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 exemplo do mapa rodoviário de Dourados até Ilha Bela, podemos modelar o mapa como um </a:t>
            </a:r>
            <a:r>
              <a:rPr lang="pt-BR">
                <a:solidFill>
                  <a:srgbClr val="0000FF"/>
                </a:solidFill>
              </a:rPr>
              <a:t>grafo</a:t>
            </a:r>
            <a:r>
              <a:rPr lang="pt-BR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○"/>
            </a:pPr>
            <a:r>
              <a:rPr lang="pt-BR">
                <a:solidFill>
                  <a:srgbClr val="000000"/>
                </a:solidFill>
              </a:rPr>
              <a:t>Os vértices representam interseções, as arestas representam segmentos de estrada entre interseções e pesos de arestas representam distâncias rodoviárias.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Caminhos mais curtos de </a:t>
            </a:r>
            <a:r>
              <a:rPr lang="pt-BR" b="1"/>
              <a:t>única origem</a:t>
            </a:r>
            <a:endParaRPr lang="pt-BR" b="1"/>
          </a:p>
        </p:txBody>
      </p:sp>
      <p:sp>
        <p:nvSpPr>
          <p:cNvPr id="155" name="Google Shape;155;p2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peso das arestas podem ser usados como medidas, em vez de distâncias;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São usados com frequência para representar tempo, custo, penalidades, perdas ou qualquer outra quantidade que se acumule linearmente ao longo de um caminho e que qualquer um deseja minimizar.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Problema de caminhos mais curtos de única origem: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Dado um grafo </a:t>
            </a:r>
            <a:r>
              <a:rPr lang="pt-BR" b="1">
                <a:solidFill>
                  <a:srgbClr val="783F04"/>
                </a:solidFill>
              </a:rPr>
              <a:t>G = (V, E)</a:t>
            </a:r>
            <a:r>
              <a:rPr lang="pt-BR">
                <a:solidFill>
                  <a:srgbClr val="000000"/>
                </a:solidFill>
              </a:rPr>
              <a:t>, queremos encontrar um </a:t>
            </a:r>
            <a:r>
              <a:rPr lang="pt-BR">
                <a:solidFill>
                  <a:srgbClr val="0000FF"/>
                </a:solidFill>
              </a:rPr>
              <a:t>caminho mínimo</a:t>
            </a:r>
            <a:r>
              <a:rPr lang="pt-BR">
                <a:solidFill>
                  <a:srgbClr val="000000"/>
                </a:solidFill>
              </a:rPr>
              <a:t> desde um determinado vértice de origem </a:t>
            </a:r>
            <a:r>
              <a:rPr lang="pt-BR" i="1">
                <a:solidFill>
                  <a:srgbClr val="000000"/>
                </a:solidFill>
              </a:rPr>
              <a:t>s ∈ V(G)</a:t>
            </a:r>
            <a:r>
              <a:rPr lang="pt-BR">
                <a:solidFill>
                  <a:srgbClr val="000000"/>
                </a:solidFill>
              </a:rPr>
              <a:t> até todo vértice </a:t>
            </a:r>
            <a:r>
              <a:rPr lang="pt-BR" i="1">
                <a:solidFill>
                  <a:srgbClr val="000000"/>
                </a:solidFill>
              </a:rPr>
              <a:t>v ∈ V(G)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61" name="Google Shape;161;p2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Este algoritmo resolve o problema de caminhos mínimos de única origem em um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>
                <a:solidFill>
                  <a:schemeClr val="bg2"/>
                </a:solidFill>
              </a:rPr>
              <a:t>grafo orientado ponderado </a:t>
            </a:r>
            <a:r>
              <a:rPr lang="pt-BR" b="1">
                <a:solidFill>
                  <a:schemeClr val="bg2"/>
                </a:solidFill>
              </a:rPr>
              <a:t>G = (V, E)</a:t>
            </a:r>
            <a:r>
              <a:rPr lang="pt-BR">
                <a:solidFill>
                  <a:schemeClr val="bg2"/>
                </a:solidFill>
              </a:rPr>
              <a:t> para o caso no qual todos os </a:t>
            </a:r>
            <a:r>
              <a:rPr lang="pt-BR" b="1">
                <a:solidFill>
                  <a:schemeClr val="bg2"/>
                </a:solidFill>
              </a:rPr>
              <a:t>pesos</a:t>
            </a:r>
            <a:r>
              <a:rPr lang="pt-BR">
                <a:solidFill>
                  <a:schemeClr val="bg2"/>
                </a:solidFill>
              </a:rPr>
              <a:t> de arestas são </a:t>
            </a:r>
            <a:r>
              <a:rPr lang="pt-BR" b="1">
                <a:solidFill>
                  <a:schemeClr val="bg2"/>
                </a:solidFill>
              </a:rPr>
              <a:t>não negativos</a:t>
            </a:r>
            <a:r>
              <a:rPr lang="pt-BR">
                <a:solidFill>
                  <a:schemeClr val="bg2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Iremos supor que </a:t>
            </a:r>
            <a:r>
              <a:rPr lang="pt-BR" i="1">
                <a:solidFill>
                  <a:srgbClr val="0000FF"/>
                </a:solidFill>
              </a:rPr>
              <a:t>w(u, v) &gt; 0</a:t>
            </a:r>
            <a:r>
              <a:rPr lang="pt-BR">
                <a:solidFill>
                  <a:srgbClr val="000000"/>
                </a:solidFill>
              </a:rPr>
              <a:t> para cada aresta </a:t>
            </a:r>
            <a:r>
              <a:rPr lang="pt-BR" i="1">
                <a:solidFill>
                  <a:srgbClr val="000000"/>
                </a:solidFill>
              </a:rPr>
              <a:t>(u, v) ∈ E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mantém um conjunto </a:t>
            </a:r>
            <a:r>
              <a:rPr lang="pt-BR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 de vértices cujos </a:t>
            </a:r>
            <a:r>
              <a:rPr lang="pt-BR" b="1">
                <a:solidFill>
                  <a:srgbClr val="000000"/>
                </a:solidFill>
              </a:rPr>
              <a:t>pesos finais</a:t>
            </a:r>
            <a:r>
              <a:rPr lang="pt-BR">
                <a:solidFill>
                  <a:srgbClr val="000000"/>
                </a:solidFill>
              </a:rPr>
              <a:t> de caminhos mais curtos desde a origem </a:t>
            </a:r>
            <a:r>
              <a:rPr lang="pt-BR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 já foram determinados;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67" name="Google Shape;167;p2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seleciona, repetidamente, o vértice </a:t>
            </a:r>
            <a:r>
              <a:rPr lang="pt-BR" b="1" i="1">
                <a:solidFill>
                  <a:srgbClr val="783F04"/>
                </a:solidFill>
              </a:rPr>
              <a:t>u ≥ V – S</a:t>
            </a:r>
            <a:r>
              <a:rPr lang="pt-BR">
                <a:solidFill>
                  <a:srgbClr val="000000"/>
                </a:solidFill>
              </a:rPr>
              <a:t> com a estimativa mínima de caminhos mais curtos, adiciona </a:t>
            </a:r>
            <a:r>
              <a:rPr lang="pt-BR" i="1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a </a:t>
            </a:r>
            <a:r>
              <a:rPr lang="pt-BR" i="1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>
                <a:solidFill>
                  <a:srgbClr val="0000FF"/>
                </a:solidFill>
              </a:rPr>
              <a:t>relaxa</a:t>
            </a:r>
            <a:r>
              <a:rPr lang="pt-BR">
                <a:solidFill>
                  <a:srgbClr val="000000"/>
                </a:solidFill>
              </a:rPr>
              <a:t> todas as arestas que saem de </a:t>
            </a:r>
            <a:r>
              <a:rPr lang="pt-BR" i="1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Também temos que manter uma </a:t>
            </a:r>
            <a:r>
              <a:rPr lang="pt-BR" i="1">
                <a:solidFill>
                  <a:srgbClr val="000000"/>
                </a:solidFill>
              </a:rPr>
              <a:t>fila de prioridade mínima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b="1">
                <a:solidFill>
                  <a:srgbClr val="783F04"/>
                </a:solidFill>
              </a:rPr>
              <a:t>Q</a:t>
            </a:r>
            <a:r>
              <a:rPr lang="pt-BR">
                <a:solidFill>
                  <a:srgbClr val="000000"/>
                </a:solidFill>
              </a:rPr>
              <a:t> de vértices, tendo como chaves seus valores de d (distâncias).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73" name="Google Shape;173;p3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utiliza uma técnica conhecida como </a:t>
            </a:r>
            <a:r>
              <a:rPr lang="pt-BR" b="1">
                <a:solidFill>
                  <a:srgbClr val="0000FF"/>
                </a:solidFill>
              </a:rPr>
              <a:t>técnica de relaxamento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Para cada vértice </a:t>
            </a:r>
            <a:r>
              <a:rPr lang="pt-BR" i="1">
                <a:solidFill>
                  <a:srgbClr val="783F04"/>
                </a:solidFill>
              </a:rPr>
              <a:t>v ∈ V</a:t>
            </a:r>
            <a:r>
              <a:rPr lang="pt-BR">
                <a:solidFill>
                  <a:srgbClr val="000000"/>
                </a:solidFill>
              </a:rPr>
              <a:t>, mantemos um atributo </a:t>
            </a:r>
            <a:r>
              <a:rPr lang="pt-BR" i="1">
                <a:solidFill>
                  <a:srgbClr val="783F04"/>
                </a:solidFill>
              </a:rPr>
              <a:t>v.d</a:t>
            </a:r>
            <a:r>
              <a:rPr lang="pt-BR">
                <a:solidFill>
                  <a:srgbClr val="000000"/>
                </a:solidFill>
              </a:rPr>
              <a:t>, que é um limite superior sobre o peso de um caminho mais curto deste a origem </a:t>
            </a:r>
            <a:r>
              <a:rPr lang="pt-BR" i="1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 até </a:t>
            </a:r>
            <a:r>
              <a:rPr lang="pt-BR" i="1">
                <a:solidFill>
                  <a:srgbClr val="783F04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Inicializamos os </a:t>
            </a:r>
            <a:r>
              <a:rPr lang="pt-BR" i="1">
                <a:solidFill>
                  <a:srgbClr val="783F04"/>
                </a:solidFill>
              </a:rPr>
              <a:t>v.d’s</a:t>
            </a:r>
            <a:r>
              <a:rPr lang="pt-BR">
                <a:solidFill>
                  <a:srgbClr val="000000"/>
                </a:solidFill>
              </a:rPr>
              <a:t> e os predecessores por meio do procedimento a seguir: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79" name="Google Shape;179;p3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procedimento initializeSingleSource(G: grafo, s: vértice inicial)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início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para cada vértice v ∈ V(G) – {s} faça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v.d ← ∞;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v.p ← null;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fim_para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s.d ← 0;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4" name="Google Shape;74;p1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Distância em Grafos;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Caminhos mais curtos: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de Dijkstra;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de Bellman-Ford.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85" name="Google Shape;185;p3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Após a inicialização, </a:t>
            </a:r>
            <a:r>
              <a:rPr lang="pt-BR" i="1">
                <a:solidFill>
                  <a:srgbClr val="783F04"/>
                </a:solidFill>
              </a:rPr>
              <a:t>v.p</a:t>
            </a:r>
            <a:r>
              <a:rPr lang="pt-BR">
                <a:solidFill>
                  <a:srgbClr val="000000"/>
                </a:solidFill>
              </a:rPr>
              <a:t> para todo vértice </a:t>
            </a:r>
            <a:r>
              <a:rPr lang="pt-BR" b="1">
                <a:solidFill>
                  <a:srgbClr val="783F04"/>
                </a:solidFill>
              </a:rPr>
              <a:t>v ∈ V(G)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 i="1">
                <a:solidFill>
                  <a:srgbClr val="000000"/>
                </a:solidFill>
              </a:rPr>
              <a:t>d[s] = 0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 i="1">
                <a:solidFill>
                  <a:srgbClr val="000000"/>
                </a:solidFill>
              </a:rPr>
              <a:t>d[v] = ∞</a:t>
            </a:r>
            <a:r>
              <a:rPr lang="pt-BR">
                <a:solidFill>
                  <a:srgbClr val="000000"/>
                </a:solidFill>
              </a:rPr>
              <a:t> para </a:t>
            </a:r>
            <a:r>
              <a:rPr lang="pt-BR" i="1">
                <a:solidFill>
                  <a:srgbClr val="0000FF"/>
                </a:solidFill>
              </a:rPr>
              <a:t>v ∈ V – {s}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processo de relaxar uma aresta consiste em testar se podemos melhorar o caminho mais curto para </a:t>
            </a:r>
            <a:r>
              <a:rPr lang="pt-BR" b="1">
                <a:solidFill>
                  <a:srgbClr val="000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 encontrado até agora pela passagem através de </a:t>
            </a:r>
            <a:r>
              <a:rPr lang="pt-BR" b="1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e, nesse caso, </a:t>
            </a:r>
            <a:r>
              <a:rPr lang="pt-BR" b="1">
                <a:solidFill>
                  <a:srgbClr val="000000"/>
                </a:solidFill>
              </a:rPr>
              <a:t>atualizar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i="1">
                <a:solidFill>
                  <a:srgbClr val="000000"/>
                </a:solidFill>
              </a:rPr>
              <a:t>v.d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 i="1">
                <a:solidFill>
                  <a:srgbClr val="000000"/>
                </a:solidFill>
              </a:rPr>
              <a:t>v.p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Uma etapa do relaxamento pode </a:t>
            </a:r>
            <a:r>
              <a:rPr lang="pt-BR">
                <a:solidFill>
                  <a:srgbClr val="0000FF"/>
                </a:solidFill>
              </a:rPr>
              <a:t>diminuir</a:t>
            </a:r>
            <a:r>
              <a:rPr lang="pt-BR">
                <a:solidFill>
                  <a:srgbClr val="000000"/>
                </a:solidFill>
              </a:rPr>
              <a:t> o valor da estimativa de caminho mais curto </a:t>
            </a:r>
            <a:r>
              <a:rPr lang="pt-BR" i="1">
                <a:solidFill>
                  <a:srgbClr val="000000"/>
                </a:solidFill>
              </a:rPr>
              <a:t>v.d</a:t>
            </a:r>
            <a:r>
              <a:rPr lang="pt-BR">
                <a:solidFill>
                  <a:srgbClr val="000000"/>
                </a:solidFill>
              </a:rPr>
              <a:t> e atualizar o </a:t>
            </a:r>
            <a:r>
              <a:rPr lang="pt-BR">
                <a:solidFill>
                  <a:srgbClr val="0000FF"/>
                </a:solidFill>
              </a:rPr>
              <a:t>predecessor</a:t>
            </a:r>
            <a:r>
              <a:rPr lang="pt-BR">
                <a:solidFill>
                  <a:srgbClr val="000000"/>
                </a:solidFill>
              </a:rPr>
              <a:t> de </a:t>
            </a:r>
            <a:r>
              <a:rPr lang="pt-BR" i="1">
                <a:solidFill>
                  <a:srgbClr val="000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 i="1">
                <a:solidFill>
                  <a:srgbClr val="000000"/>
                </a:solidFill>
              </a:rPr>
              <a:t>v.p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91" name="Google Shape;191;p3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procedimento relax(u, v: vértices, w: peso)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início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se v.d &gt; u.d + w(u, v) então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v.d ← u.d + w(u, v);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v.p ← u;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fim_se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197" name="Google Shape;197;p3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estimativa de caminhos mais curtos de cada vértice é mostrada dentro do vértice.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8" name="Google Shape;198;p3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716022" y="3110750"/>
            <a:ext cx="5499500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sp>
        <p:nvSpPr>
          <p:cNvPr id="204" name="Google Shape;204;p35"/>
          <p:cNvSpPr txBox="true"/>
          <p:nvPr>
            <p:ph type="body" idx="1"/>
          </p:nvPr>
        </p:nvSpPr>
        <p:spPr>
          <a:xfrm>
            <a:off x="2897400" y="1833750"/>
            <a:ext cx="4123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procedimento dijkstra(G, w, s)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início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initializeSingleSource(G, s);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S ← ∅;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Q ← V(G);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enquanto Q ≠ ∅ faça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u ← extraiMin(Q); // Extrai aquele com menor d.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S ← S U {u};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para cada vértice v ∈ Adj[u] faça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relax(u, v, w);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fim_para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fim_enquanto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fim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10" name="Google Shape;210;p3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47088"/>
            <a:ext cx="3343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16" name="Google Shape;216;p3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50" y="2414500"/>
            <a:ext cx="3343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22" name="Google Shape;222;p3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20825"/>
            <a:ext cx="3343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28" name="Google Shape;228;p3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20825"/>
            <a:ext cx="3343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34" name="Google Shape;234;p4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20825"/>
            <a:ext cx="3343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</a:t>
            </a:r>
            <a:endParaRPr lang="pt-BR"/>
          </a:p>
        </p:txBody>
      </p:sp>
      <p:pic>
        <p:nvPicPr>
          <p:cNvPr id="240" name="Google Shape;240;p4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20825"/>
            <a:ext cx="33432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aixa de Texto 0"/>
          <p:cNvSpPr txBox="true"/>
          <p:nvPr/>
        </p:nvSpPr>
        <p:spPr>
          <a:xfrm>
            <a:off x="780415" y="4681855"/>
            <a:ext cx="7462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URI 1123 (Desvio de Rota) - https://www.urionlinejudge.com.br/judge/pt/problems/view/1123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sp>
        <p:nvSpPr>
          <p:cNvPr id="81" name="Google Shape;81;p1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Comprimento do caminho mínimo entre dois vértices;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Dados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pt-BR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vértices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do grafo </a:t>
            </a:r>
            <a:r>
              <a:rPr lang="pt-BR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devemos computar a </a:t>
            </a:r>
            <a:r>
              <a:rPr lang="pt-BR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distância entre u e v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Já vimos isso?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Busca em largura.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Dijkstra - Complexidade</a:t>
            </a:r>
            <a:endParaRPr lang="pt-BR"/>
          </a:p>
        </p:txBody>
      </p:sp>
      <p:sp>
        <p:nvSpPr>
          <p:cNvPr id="246" name="Google Shape;246;p4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Depende de como a fila de prioridades é implementada;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Extrair o mínimo demora </a:t>
            </a:r>
            <a:r>
              <a:rPr lang="pt-BR" b="1">
                <a:solidFill>
                  <a:srgbClr val="000000"/>
                </a:solidFill>
              </a:rPr>
              <a:t>O(V)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Fila de prioridades: </a:t>
            </a:r>
            <a:r>
              <a:rPr lang="pt-BR" b="1">
                <a:solidFill>
                  <a:srgbClr val="000000"/>
                </a:solidFill>
              </a:rPr>
              <a:t>O(V</a:t>
            </a:r>
            <a:r>
              <a:rPr lang="pt-BR" b="1" baseline="30000">
                <a:solidFill>
                  <a:srgbClr val="000000"/>
                </a:solidFill>
              </a:rPr>
              <a:t>2</a:t>
            </a:r>
            <a:r>
              <a:rPr lang="pt-BR" b="1">
                <a:solidFill>
                  <a:srgbClr val="000000"/>
                </a:solidFill>
              </a:rPr>
              <a:t>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Total: </a:t>
            </a:r>
            <a:r>
              <a:rPr lang="pt-BR" b="1">
                <a:solidFill>
                  <a:srgbClr val="000000"/>
                </a:solidFill>
              </a:rPr>
              <a:t>O(V</a:t>
            </a:r>
            <a:r>
              <a:rPr lang="pt-BR" b="1" baseline="30000">
                <a:solidFill>
                  <a:srgbClr val="000000"/>
                </a:solidFill>
              </a:rPr>
              <a:t>2</a:t>
            </a:r>
            <a:r>
              <a:rPr lang="pt-BR" b="1">
                <a:solidFill>
                  <a:srgbClr val="000000"/>
                </a:solidFill>
              </a:rPr>
              <a:t> + E) = O(V</a:t>
            </a:r>
            <a:r>
              <a:rPr lang="pt-BR" b="1" baseline="30000">
                <a:solidFill>
                  <a:srgbClr val="000000"/>
                </a:solidFill>
              </a:rPr>
              <a:t>2</a:t>
            </a:r>
            <a:r>
              <a:rPr lang="pt-BR" b="1">
                <a:solidFill>
                  <a:srgbClr val="000000"/>
                </a:solidFill>
              </a:rPr>
              <a:t>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sp>
        <p:nvSpPr>
          <p:cNvPr id="252" name="Google Shape;252;p4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Resolve o problema de caminho mais curto de única origem de forma mais geral;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Os </a:t>
            </a:r>
            <a:r>
              <a:rPr lang="pt-BR" b="1">
                <a:solidFill>
                  <a:srgbClr val="000000"/>
                </a:solidFill>
              </a:rPr>
              <a:t>pesos</a:t>
            </a:r>
            <a:r>
              <a:rPr lang="pt-BR">
                <a:solidFill>
                  <a:srgbClr val="000000"/>
                </a:solidFill>
              </a:rPr>
              <a:t> nas arestas, em um grafo ponderado </a:t>
            </a:r>
            <a:r>
              <a:rPr lang="pt-BR" b="1">
                <a:solidFill>
                  <a:srgbClr val="783F04"/>
                </a:solidFill>
              </a:rPr>
              <a:t>G = (V, E)</a:t>
            </a:r>
            <a:r>
              <a:rPr lang="pt-BR">
                <a:solidFill>
                  <a:srgbClr val="000000"/>
                </a:solidFill>
              </a:rPr>
              <a:t>, com origem </a:t>
            </a:r>
            <a:r>
              <a:rPr lang="pt-BR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 b="1">
                <a:solidFill>
                  <a:srgbClr val="000000"/>
                </a:solidFill>
              </a:rPr>
              <a:t>podem ser negativos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algoritmo retorna um valor </a:t>
            </a:r>
            <a:r>
              <a:rPr lang="pt-BR" i="1">
                <a:solidFill>
                  <a:srgbClr val="000000"/>
                </a:solidFill>
              </a:rPr>
              <a:t>booleano</a:t>
            </a:r>
            <a:r>
              <a:rPr lang="pt-BR">
                <a:solidFill>
                  <a:srgbClr val="000000"/>
                </a:solidFill>
              </a:rPr>
              <a:t> indicando se </a:t>
            </a:r>
            <a:r>
              <a:rPr lang="pt-BR" b="1">
                <a:solidFill>
                  <a:srgbClr val="783F04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 possui ou não um ciclo de peso negativo acessível a partir da origem;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 não existe tal ciclo, o algoritmo produz os caminhos mais curtos e seus pesos.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sp>
        <p:nvSpPr>
          <p:cNvPr id="258" name="Google Shape;258;p4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usa o </a:t>
            </a:r>
            <a:r>
              <a:rPr lang="pt-BR">
                <a:solidFill>
                  <a:srgbClr val="0000FF"/>
                </a:solidFill>
              </a:rPr>
              <a:t>relaxamento</a:t>
            </a:r>
            <a:r>
              <a:rPr lang="pt-BR">
                <a:solidFill>
                  <a:srgbClr val="000000"/>
                </a:solidFill>
              </a:rPr>
              <a:t> e diminui, progressivamente, uma estimativa </a:t>
            </a:r>
            <a:r>
              <a:rPr lang="pt-BR" i="1">
                <a:solidFill>
                  <a:srgbClr val="000000"/>
                </a:solidFill>
              </a:rPr>
              <a:t>v.d</a:t>
            </a:r>
            <a:r>
              <a:rPr lang="pt-BR">
                <a:solidFill>
                  <a:srgbClr val="000000"/>
                </a:solidFill>
              </a:rPr>
              <a:t> no peso de um caminho mais curto de </a:t>
            </a:r>
            <a:r>
              <a:rPr lang="pt-BR">
                <a:solidFill>
                  <a:srgbClr val="0000FF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 até </a:t>
            </a:r>
            <a:r>
              <a:rPr lang="pt-BR" b="1">
                <a:solidFill>
                  <a:srgbClr val="000000"/>
                </a:solidFill>
              </a:rPr>
              <a:t>v ∈ V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O algoritmo retorna valor verdadeiro se e somente se não existe ciclo de peso negativo no grafo.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Ciclo de peso negativo: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4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704750" y="3466721"/>
            <a:ext cx="1734500" cy="14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sp>
        <p:nvSpPr>
          <p:cNvPr id="265" name="Google Shape;265;p45"/>
          <p:cNvSpPr txBox="true"/>
          <p:nvPr>
            <p:ph type="body" idx="1"/>
          </p:nvPr>
        </p:nvSpPr>
        <p:spPr>
          <a:xfrm>
            <a:off x="471900" y="1919075"/>
            <a:ext cx="3757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procedimento Bellman-Ford(G, w, s)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início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initializeSingleSource(G, s);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para i de 1 até |V(G)| - 1 faça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	para cada aresta (u, v) ∈ E(G) faça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	relax(u, v, w);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	fim_para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fim_para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6" name="Google Shape;266;p45"/>
          <p:cNvSpPr txBox="true"/>
          <p:nvPr>
            <p:ph type="body" idx="1"/>
          </p:nvPr>
        </p:nvSpPr>
        <p:spPr>
          <a:xfrm>
            <a:off x="4804925" y="1986150"/>
            <a:ext cx="3757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</a:t>
            </a:r>
            <a:r>
              <a:rPr lang="pt-BR" sz="1400">
                <a:solidFill>
                  <a:srgbClr val="000000"/>
                </a:solidFill>
              </a:rPr>
              <a:t> para cada aresta (u, v) ∈ E(G) faça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	se v.d &gt; u.d + w(u, v) então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	retorne Falso;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fim_para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 retorne Verdadeiro;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fim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pic>
        <p:nvPicPr>
          <p:cNvPr id="272" name="Google Shape;272;p4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536375"/>
            <a:ext cx="3343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pic>
        <p:nvPicPr>
          <p:cNvPr id="278" name="Google Shape;278;p4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97025"/>
            <a:ext cx="3343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pic>
        <p:nvPicPr>
          <p:cNvPr id="284" name="Google Shape;284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97025"/>
            <a:ext cx="3343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pic>
        <p:nvPicPr>
          <p:cNvPr id="290" name="Google Shape;290;p4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97025"/>
            <a:ext cx="3343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pic>
        <p:nvPicPr>
          <p:cNvPr id="296" name="Google Shape;296;p5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0363" y="2497025"/>
            <a:ext cx="33432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aixa de Texto 0"/>
          <p:cNvSpPr txBox="true"/>
          <p:nvPr/>
        </p:nvSpPr>
        <p:spPr>
          <a:xfrm>
            <a:off x="575310" y="4637405"/>
            <a:ext cx="8055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URI 1100 (Movimentos do Cavalo) - https://www.urionlinejudge.com.br/judge/pt/problems/view/1100</a:t>
            </a:r>
            <a:endParaRPr lang="pt-B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Bellman-Ford</a:t>
            </a:r>
            <a:endParaRPr lang="pt-BR"/>
          </a:p>
        </p:txBody>
      </p:sp>
      <p:sp>
        <p:nvSpPr>
          <p:cNvPr id="302" name="Google Shape;302;p5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Qual a complexidade?</a:t>
            </a:r>
            <a:endParaRPr sz="24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É executado no tempo </a:t>
            </a:r>
            <a:r>
              <a:rPr lang="pt-BR" sz="1800" b="1">
                <a:solidFill>
                  <a:srgbClr val="783F04"/>
                </a:solidFill>
              </a:rPr>
              <a:t>O(VE)</a:t>
            </a:r>
            <a:r>
              <a:rPr lang="pt-BR" sz="1800">
                <a:solidFill>
                  <a:srgbClr val="000000"/>
                </a:solidFill>
              </a:rPr>
              <a:t>. Por que?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Linha 1: </a:t>
            </a:r>
            <a:r>
              <a:rPr lang="pt-BR" sz="1800" b="1">
                <a:solidFill>
                  <a:srgbClr val="783F04"/>
                </a:solidFill>
              </a:rPr>
              <a:t>Θ(V)</a:t>
            </a:r>
            <a:r>
              <a:rPr lang="pt-BR" sz="1800">
                <a:solidFill>
                  <a:srgbClr val="000000"/>
                </a:solidFill>
              </a:rPr>
              <a:t>;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Linhas de 2 a 4: cada uma das </a:t>
            </a:r>
            <a:r>
              <a:rPr lang="pt-BR" sz="1800" b="1">
                <a:solidFill>
                  <a:srgbClr val="783F04"/>
                </a:solidFill>
              </a:rPr>
              <a:t>|V| - 1</a:t>
            </a:r>
            <a:r>
              <a:rPr lang="pt-BR" sz="1800">
                <a:solidFill>
                  <a:srgbClr val="000000"/>
                </a:solidFill>
              </a:rPr>
              <a:t> passagens sobre as arestas custa </a:t>
            </a:r>
            <a:r>
              <a:rPr lang="pt-BR" sz="1800" b="1">
                <a:solidFill>
                  <a:srgbClr val="783F04"/>
                </a:solidFill>
              </a:rPr>
              <a:t>Θ(E)</a:t>
            </a:r>
            <a:r>
              <a:rPr lang="pt-BR" sz="1800">
                <a:solidFill>
                  <a:srgbClr val="000000"/>
                </a:solidFill>
              </a:rPr>
              <a:t>;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Linhas 5 a 7: </a:t>
            </a:r>
            <a:r>
              <a:rPr lang="pt-BR" sz="1800" b="1">
                <a:solidFill>
                  <a:srgbClr val="783F04"/>
                </a:solidFill>
              </a:rPr>
              <a:t>O(E)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87" name="Google Shape;87;p1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688150" y="2256050"/>
            <a:ext cx="59245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Teoria dos Grafos - Material</a:t>
            </a:r>
            <a:endParaRPr lang="pt-BR"/>
          </a:p>
        </p:txBody>
      </p:sp>
      <p:sp>
        <p:nvSpPr>
          <p:cNvPr id="308" name="Google Shape;308;p5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Livro: Art of Programming Contest - Capítulo 12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Páginas: 134-172.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Livro: Programming Challenges - Capítulo 9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Páginas: 189-216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93" name="Google Shape;93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648288" y="2109800"/>
            <a:ext cx="59912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99" name="Google Shape;99;p1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24000" y="2048850"/>
            <a:ext cx="6096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105" name="Google Shape;105;p1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24000" y="2061050"/>
            <a:ext cx="60960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111" name="Google Shape;111;p2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24000" y="2024475"/>
            <a:ext cx="6096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em Grafos</a:t>
            </a:r>
            <a:endParaRPr lang="pt-BR"/>
          </a:p>
        </p:txBody>
      </p:sp>
      <p:pic>
        <p:nvPicPr>
          <p:cNvPr id="117" name="Google Shape;117;p2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34950" y="2012275"/>
            <a:ext cx="6096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6197</Words>
  <Application>WPS Presentation</Application>
  <PresentationFormat/>
  <Paragraphs>213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Arial</vt:lpstr>
      <vt:lpstr>Nimbus Roman No9 L</vt:lpstr>
      <vt:lpstr>Roboto</vt:lpstr>
      <vt:lpstr>Pagul</vt:lpstr>
      <vt:lpstr>Times New Roman</vt:lpstr>
      <vt:lpstr>微软雅黑</vt:lpstr>
      <vt:lpstr>Droid Sans Fallback</vt:lpstr>
      <vt:lpstr>Arial Unicode MS</vt:lpstr>
      <vt:lpstr>C059</vt:lpstr>
      <vt:lpstr>Phetsarath OT</vt:lpstr>
      <vt:lpstr>Material</vt:lpstr>
      <vt:lpstr>Caminhos Mais Curtos de Única Origem</vt:lpstr>
      <vt:lpstr>Roteiro</vt:lpstr>
      <vt:lpstr>Distância em Grafos</vt:lpstr>
      <vt:lpstr>Distância em Grafos</vt:lpstr>
      <vt:lpstr>Distância em Grafos</vt:lpstr>
      <vt:lpstr>Distância em Grafos</vt:lpstr>
      <vt:lpstr>Distância em Grafos</vt:lpstr>
      <vt:lpstr>Distância em Grafos</vt:lpstr>
      <vt:lpstr>Distância em Grafos</vt:lpstr>
      <vt:lpstr>Caminhos mais curtos</vt:lpstr>
      <vt:lpstr>Caminhos mais curtos de única origem</vt:lpstr>
      <vt:lpstr>Caminhos mais curtos de única origem</vt:lpstr>
      <vt:lpstr>Caminhos mais curtos de única origem</vt:lpstr>
      <vt:lpstr>Caminhos mais curtos de única origem</vt:lpstr>
      <vt:lpstr>Caminhos mais curtos de única origem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 - Complexidade</vt:lpstr>
      <vt:lpstr>Algoritmo de Bellman-Ford</vt:lpstr>
      <vt:lpstr>Algoritmo de Bellman-Ford</vt:lpstr>
      <vt:lpstr>Algoritmo de Bellman-Ford</vt:lpstr>
      <vt:lpstr>Algoritmo de Bellman-Ford</vt:lpstr>
      <vt:lpstr>Algoritmo de Bellman-Ford</vt:lpstr>
      <vt:lpstr>Algoritmo de Bellman-Ford</vt:lpstr>
      <vt:lpstr>Algoritmo de Bellman-Ford</vt:lpstr>
      <vt:lpstr>Algoritmo de Bellman-Ford</vt:lpstr>
      <vt:lpstr>Algoritmo de Bellman-Ford</vt:lpstr>
      <vt:lpstr>Teoria dos Grafos -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Caminhos Mais Curtos de Única Origem</dc:title>
  <dc:creator/>
  <cp:lastModifiedBy>gabriel</cp:lastModifiedBy>
  <cp:revision>6</cp:revision>
  <dcterms:created xsi:type="dcterms:W3CDTF">2021-04-21T01:55:11Z</dcterms:created>
  <dcterms:modified xsi:type="dcterms:W3CDTF">2021-04-21T01:55:11Z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