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6" r:id="rId6"/>
    <p:sldId id="297" r:id="rId7"/>
    <p:sldId id="298" r:id="rId8"/>
    <p:sldId id="299" r:id="rId9"/>
    <p:sldId id="301" r:id="rId10"/>
    <p:sldId id="302" r:id="rId11"/>
    <p:sldId id="303" r:id="rId12"/>
    <p:sldId id="304" r:id="rId13"/>
    <p:sldId id="305" r:id="rId14"/>
    <p:sldId id="309" r:id="rId15"/>
    <p:sldId id="306" r:id="rId16"/>
    <p:sldId id="307" r:id="rId17"/>
    <p:sldId id="318" r:id="rId18"/>
    <p:sldId id="300" r:id="rId19"/>
    <p:sldId id="311" r:id="rId20"/>
    <p:sldId id="328" r:id="rId21"/>
    <p:sldId id="329" r:id="rId22"/>
    <p:sldId id="330" r:id="rId23"/>
    <p:sldId id="331" r:id="rId24"/>
    <p:sldId id="312" r:id="rId25"/>
    <p:sldId id="313" r:id="rId26"/>
    <p:sldId id="314" r:id="rId27"/>
    <p:sldId id="319" r:id="rId28"/>
    <p:sldId id="320" r:id="rId29"/>
    <p:sldId id="339" r:id="rId30"/>
    <p:sldId id="341" r:id="rId31"/>
    <p:sldId id="342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43" r:id="rId53"/>
    <p:sldId id="321" r:id="rId54"/>
    <p:sldId id="368" r:id="rId55"/>
    <p:sldId id="310" r:id="rId56"/>
    <p:sldId id="367" r:id="rId57"/>
  </p:sldIdLst>
  <p:sldSz cx="9144000" cy="5143500"/>
  <p:notesSz cx="6858000" cy="9144000"/>
  <p:embeddedFontLst>
    <p:embeddedFont>
      <p:font typeface="Roboto" panose="02000000000000000000"/>
      <p:regular r:id="rId61"/>
    </p:embeddedFont>
    <p:embeddedFont>
      <p:font typeface="Roboto" panose="02000000000000000000" charset="0"/>
      <p:regular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font" Target="fonts/font2.fntdata"/><Relationship Id="rId61" Type="http://schemas.openxmlformats.org/officeDocument/2006/relationships/font" Target="fonts/font1.fntdata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696144a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696144a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4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0"/>
          <p:cNvSpPr txBox="1"/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Dinâmica</a:t>
            </a:r>
            <a:endParaRPr lang="pt-BR" sz="1800">
              <a:solidFill>
                <a:srgbClr val="FF0000"/>
              </a:solidFill>
            </a:endParaRPr>
          </a:p>
        </p:txBody>
      </p:sp>
      <p:sp>
        <p:nvSpPr>
          <p:cNvPr id="68" name="Google Shape;68;p13"/>
          <p:cNvSpPr txBox="1"/>
          <p:nvPr>
            <p:ph type="subTitle" idx="1"/>
          </p:nvPr>
        </p:nvSpPr>
        <p:spPr>
          <a:xfrm>
            <a:off x="311700" y="2834125"/>
            <a:ext cx="8520600" cy="21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Rodrigo P da Silva Sacchi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(rodrigosacchi@ufgd.edu.br)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Fibonacci Recursivo</a:t>
            </a:r>
            <a:endParaRPr lang="pt-BR" altLang="en-US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9465" y="1870710"/>
            <a:ext cx="4632960" cy="275844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7037070" y="2203450"/>
            <a:ext cx="1656715" cy="737235"/>
          </a:xfrm>
          <a:prstGeom prst="rect">
            <a:avLst/>
          </a:prstGeom>
          <a:noFill/>
          <a:ln w="19050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pt-BR" altLang="en-US"/>
              <a:t>Alguns termos são</a:t>
            </a:r>
            <a:endParaRPr lang="pt-BR" altLang="en-US"/>
          </a:p>
          <a:p>
            <a:pPr algn="ctr"/>
            <a:r>
              <a:rPr lang="pt-BR" altLang="en-US"/>
              <a:t>computados</a:t>
            </a:r>
            <a:endParaRPr lang="pt-BR" altLang="en-US"/>
          </a:p>
          <a:p>
            <a:pPr algn="ctr"/>
            <a:r>
              <a:rPr lang="pt-BR" altLang="en-US"/>
              <a:t>repetidas vezes!!!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Fibonacci com PD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Vamos considerar n == 5, ou seja queremos calcular o fib(5);</a:t>
            </a:r>
            <a:endParaRPr lang="pt-BR" altLang="en-US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Nossaa tabela será um vetor </a:t>
            </a:r>
            <a:r>
              <a:rPr lang="pt-BR" altLang="en-US" b="1">
                <a:solidFill>
                  <a:srgbClr val="000000"/>
                </a:solidFill>
              </a:rPr>
              <a:t>V</a:t>
            </a:r>
            <a:r>
              <a:rPr lang="pt-BR" altLang="en-US">
                <a:solidFill>
                  <a:srgbClr val="000000"/>
                </a:solidFill>
              </a:rPr>
              <a:t> de um tamanho suficiente.</a:t>
            </a:r>
            <a:endParaRPr lang="pt-BR" altLang="en-US">
              <a:solidFill>
                <a:srgbClr val="000000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Por exemplo, </a:t>
            </a: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TAMMAX = 1000;</a:t>
            </a:r>
            <a:endParaRPr lang="pt-BR" altLang="en-US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Para fib(5), precisamos usar as 5 primeiras posições do V;</a:t>
            </a:r>
            <a:endParaRPr lang="pt-BR" altLang="en-US">
              <a:solidFill>
                <a:srgbClr val="000000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V = [0, 0, 0, 0, 0], todas inicilizadas com 0;</a:t>
            </a:r>
            <a:endParaRPr lang="pt-BR" altLang="en-US">
              <a:solidFill>
                <a:srgbClr val="000000"/>
              </a:solidFill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Qual a ideia?</a:t>
            </a: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Fibonacci com PD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Ao invés de recalcularmos um termo, toda vez que precisarmos dele, nos vamos consultar a posição dele em </a:t>
            </a:r>
            <a:r>
              <a:rPr lang="pt-BR" altLang="en-US" b="1">
                <a:solidFill>
                  <a:srgbClr val="000000"/>
                </a:solidFill>
              </a:rPr>
              <a:t>V</a:t>
            </a:r>
            <a:r>
              <a:rPr lang="pt-BR" altLang="en-US">
                <a:solidFill>
                  <a:srgbClr val="000000"/>
                </a:solidFill>
              </a:rPr>
              <a:t> e verificar se o termo já é conhecido.</a:t>
            </a:r>
            <a:endParaRPr lang="pt-BR" altLang="en-US">
              <a:solidFill>
                <a:srgbClr val="000000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Se i-ésimo termo não é conhecido, calcule e armazene o resultado na i-ésima posição.</a:t>
            </a: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Fibonacci com PD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Pseudo-código:</a:t>
            </a:r>
            <a:endParaRPr lang="pt-BR" altLang="en-US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600" b="1">
                <a:solidFill>
                  <a:schemeClr val="tx1">
                    <a:lumMod val="75000"/>
                  </a:schemeClr>
                </a:solidFill>
              </a:rPr>
              <a:t>se (n == 1 ou n == 2) então</a:t>
            </a:r>
            <a:endParaRPr lang="pt-BR" altLang="en-US" sz="1600" b="1">
              <a:solidFill>
                <a:schemeClr val="tx1">
                  <a:lumMod val="75000"/>
                </a:schemeClr>
              </a:solidFill>
            </a:endParaRPr>
          </a:p>
          <a:p>
            <a:pPr marL="114300" indent="0" algn="just">
              <a:buNone/>
            </a:pPr>
            <a:r>
              <a:rPr lang="pt-BR" altLang="en-US" sz="1600" b="1">
                <a:solidFill>
                  <a:schemeClr val="tx1">
                    <a:lumMod val="75000"/>
                  </a:schemeClr>
                </a:solidFill>
              </a:rPr>
              <a:t>    retorne 1;</a:t>
            </a:r>
            <a:endParaRPr lang="pt-BR" altLang="en-US" sz="1600" b="1">
              <a:solidFill>
                <a:schemeClr val="tx1">
                  <a:lumMod val="75000"/>
                </a:schemeClr>
              </a:solidFill>
            </a:endParaRPr>
          </a:p>
          <a:p>
            <a:pPr marL="114300" indent="0" algn="just">
              <a:buNone/>
            </a:pPr>
            <a:r>
              <a:rPr lang="pt-BR" altLang="en-US" sz="1600" b="1">
                <a:solidFill>
                  <a:schemeClr val="tx1">
                    <a:lumMod val="75000"/>
                  </a:schemeClr>
                </a:solidFill>
              </a:rPr>
              <a:t>senão</a:t>
            </a:r>
            <a:endParaRPr lang="pt-BR" altLang="en-US" sz="1600" b="1">
              <a:solidFill>
                <a:schemeClr val="tx1">
                  <a:lumMod val="75000"/>
                </a:schemeClr>
              </a:solidFill>
            </a:endParaRPr>
          </a:p>
          <a:p>
            <a:pPr marL="114300" indent="0" algn="just">
              <a:buNone/>
            </a:pPr>
            <a:r>
              <a:rPr lang="pt-BR" altLang="en-US" sz="1600" b="1">
                <a:solidFill>
                  <a:schemeClr val="tx1">
                    <a:lumMod val="75000"/>
                  </a:schemeClr>
                </a:solidFill>
              </a:rPr>
              <a:t>    se(V[n - 1] == 0) então</a:t>
            </a:r>
            <a:endParaRPr lang="pt-BR" altLang="en-US" sz="1600" b="1">
              <a:solidFill>
                <a:schemeClr val="tx1">
                  <a:lumMod val="75000"/>
                </a:schemeClr>
              </a:solidFill>
            </a:endParaRPr>
          </a:p>
          <a:p>
            <a:pPr marL="114300" indent="0" algn="just">
              <a:buNone/>
            </a:pPr>
            <a:r>
              <a:rPr lang="pt-BR" altLang="en-US" sz="1600" b="1">
                <a:solidFill>
                  <a:schemeClr val="tx1">
                    <a:lumMod val="75000"/>
                  </a:schemeClr>
                </a:solidFill>
              </a:rPr>
              <a:t>        V[n - 1] = fib(n - 1);</a:t>
            </a:r>
            <a:endParaRPr lang="pt-BR" altLang="en-US" sz="1600" b="1">
              <a:solidFill>
                <a:schemeClr val="tx1">
                  <a:lumMod val="75000"/>
                </a:schemeClr>
              </a:solidFill>
            </a:endParaRPr>
          </a:p>
          <a:p>
            <a:pPr marL="114300" indent="0" algn="just">
              <a:buNone/>
            </a:pPr>
            <a:r>
              <a:rPr lang="pt-BR" altLang="en-US" sz="1600" b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pt-BR" altLang="en-US" sz="1600" b="1">
                <a:solidFill>
                  <a:schemeClr val="tx1">
                    <a:lumMod val="75000"/>
                  </a:schemeClr>
                </a:solidFill>
                <a:sym typeface="+mn-ea"/>
              </a:rPr>
              <a:t>se(V[n - 2] == 0) então</a:t>
            </a:r>
            <a:endParaRPr lang="pt-BR" altLang="en-US" sz="1600" b="1">
              <a:solidFill>
                <a:schemeClr val="tx1">
                  <a:lumMod val="75000"/>
                </a:schemeClr>
              </a:solidFill>
            </a:endParaRPr>
          </a:p>
          <a:p>
            <a:pPr marL="114300" indent="0" algn="just">
              <a:buNone/>
            </a:pPr>
            <a:r>
              <a:rPr lang="pt-BR" altLang="en-US" sz="1600" b="1">
                <a:solidFill>
                  <a:schemeClr val="tx1">
                    <a:lumMod val="75000"/>
                  </a:schemeClr>
                </a:solidFill>
                <a:sym typeface="+mn-ea"/>
              </a:rPr>
              <a:t>        V[n - 2] = fib(n - 2);</a:t>
            </a:r>
            <a:endParaRPr lang="pt-BR" altLang="en-US" sz="1600" b="1">
              <a:solidFill>
                <a:schemeClr val="tx1">
                  <a:lumMod val="75000"/>
                </a:schemeClr>
              </a:solidFill>
              <a:sym typeface="+mn-ea"/>
            </a:endParaRPr>
          </a:p>
          <a:p>
            <a:pPr marL="114300" indent="0" algn="just">
              <a:buNone/>
            </a:pPr>
            <a:r>
              <a:rPr lang="pt-BR" altLang="en-US" sz="1600" b="1">
                <a:solidFill>
                  <a:schemeClr val="tx1">
                    <a:lumMod val="75000"/>
                  </a:schemeClr>
                </a:solidFill>
              </a:rPr>
              <a:t>    retorne (</a:t>
            </a:r>
            <a:r>
              <a:rPr lang="pt-BR" altLang="en-US" sz="1600" b="1">
                <a:solidFill>
                  <a:schemeClr val="tx1">
                    <a:lumMod val="75000"/>
                  </a:schemeClr>
                </a:solidFill>
                <a:sym typeface="+mn-ea"/>
              </a:rPr>
              <a:t>V[n - 1]</a:t>
            </a:r>
            <a:r>
              <a:rPr lang="pt-BR" altLang="en-US" sz="1600" b="1">
                <a:solidFill>
                  <a:schemeClr val="tx1">
                    <a:lumMod val="75000"/>
                  </a:schemeClr>
                </a:solidFill>
              </a:rPr>
              <a:t> + </a:t>
            </a:r>
            <a:r>
              <a:rPr lang="pt-BR" altLang="en-US" sz="1600" b="1">
                <a:solidFill>
                  <a:schemeClr val="tx1">
                    <a:lumMod val="75000"/>
                  </a:schemeClr>
                </a:solidFill>
                <a:sym typeface="+mn-ea"/>
              </a:rPr>
              <a:t>V[n - 2]</a:t>
            </a:r>
            <a:r>
              <a:rPr lang="pt-BR" altLang="en-US" sz="1600" b="1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pt-BR" altLang="en-US" sz="1600" b="1">
              <a:solidFill>
                <a:schemeClr val="tx1">
                  <a:lumMod val="75000"/>
                </a:schemeClr>
              </a:solidFill>
            </a:endParaRPr>
          </a:p>
          <a:p>
            <a:pPr marL="114300" indent="0" algn="just">
              <a:buNone/>
            </a:pPr>
            <a:r>
              <a:rPr lang="pt-BR" altLang="en-US" sz="1600" b="1">
                <a:solidFill>
                  <a:schemeClr val="tx1">
                    <a:lumMod val="75000"/>
                  </a:schemeClr>
                </a:solidFill>
              </a:rPr>
              <a:t>fim_se</a:t>
            </a:r>
            <a:endParaRPr lang="pt-BR" altLang="en-US" sz="1600" b="1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Fibonacci com PD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Agora cada valor da sequência é calculado uma única vez, logo, a complexidade torna-se </a:t>
            </a: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O(n)</a:t>
            </a:r>
            <a:r>
              <a:rPr lang="pt-BR" altLang="en-US">
                <a:solidFill>
                  <a:srgbClr val="000000"/>
                </a:solidFill>
              </a:rPr>
              <a:t>, onde </a:t>
            </a:r>
            <a:r>
              <a:rPr lang="pt-BR" altLang="en-US" b="1">
                <a:solidFill>
                  <a:srgbClr val="000000"/>
                </a:solidFill>
              </a:rPr>
              <a:t>n</a:t>
            </a:r>
            <a:r>
              <a:rPr lang="pt-BR" altLang="en-US">
                <a:solidFill>
                  <a:srgbClr val="000000"/>
                </a:solidFill>
              </a:rPr>
              <a:t> é a posição da sequência que queremos calcular:</a:t>
            </a:r>
            <a:endParaRPr lang="pt-BR" altLang="en-US">
              <a:solidFill>
                <a:srgbClr val="00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1330" y="2988310"/>
            <a:ext cx="2958465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Fibonacci com PD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 sz="1600">
                <a:solidFill>
                  <a:srgbClr val="000000"/>
                </a:solidFill>
              </a:rPr>
              <a:t>URI 2164 - https://www.urionlinejudge.com.br/judge/pt/problems/view/2164</a:t>
            </a:r>
            <a:endParaRPr lang="pt-BR" altLang="en-US" sz="1600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altLang="en-US" sz="1600">
                <a:solidFill>
                  <a:srgbClr val="000000"/>
                </a:solidFill>
              </a:rPr>
              <a:t>URI 1176 - https://www.urionlinejudge.com.br/judge/pt/problems/view/1176</a:t>
            </a:r>
            <a:endParaRPr lang="pt-BR" altLang="en-US" sz="1600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altLang="en-US" sz="1600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O problema 2164 é resolvido com O(1);</a:t>
            </a:r>
            <a:endParaRPr lang="pt-BR" altLang="en-US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O problema 1176 usa PD e é O(n).</a:t>
            </a:r>
            <a:endParaRPr lang="pt-BR" altLang="en-US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O termo </a:t>
            </a: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mochila</a:t>
            </a:r>
            <a:r>
              <a:rPr lang="pt-BR" altLang="en-US">
                <a:solidFill>
                  <a:srgbClr val="000000"/>
                </a:solidFill>
              </a:rPr>
              <a:t> (</a:t>
            </a:r>
            <a:r>
              <a:rPr lang="pt-BR" altLang="en-US" i="1">
                <a:solidFill>
                  <a:srgbClr val="000000"/>
                </a:solidFill>
              </a:rPr>
              <a:t>knapsack</a:t>
            </a:r>
            <a:r>
              <a:rPr lang="pt-BR" altLang="en-US">
                <a:solidFill>
                  <a:srgbClr val="000000"/>
                </a:solidFill>
              </a:rPr>
              <a:t>) se refere a problemas em que um conjunto de objetos é fornecido e subconjuntos com algumas propriedades devem ser encontrados. Os problemas da mochila muitas vezes podem ser resolvidos usando a programação dinâmica;</a:t>
            </a:r>
            <a:endParaRPr lang="pt-BR" altLang="en-US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Focaremos no seguinte problema:</a:t>
            </a: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 b="1">
                <a:solidFill>
                  <a:srgbClr val="000000"/>
                </a:solidFill>
              </a:rPr>
              <a:t>Problema</a:t>
            </a:r>
            <a:r>
              <a:rPr lang="pt-BR" altLang="en-US">
                <a:solidFill>
                  <a:srgbClr val="000000"/>
                </a:solidFill>
              </a:rPr>
              <a:t>: Dados n itens, com valores </a:t>
            </a: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v</a:t>
            </a:r>
            <a:r>
              <a:rPr lang="pt-BR" altLang="en-US" b="1" baseline="-25000">
                <a:solidFill>
                  <a:schemeClr val="tx1">
                    <a:lumMod val="75000"/>
                  </a:schemeClr>
                </a:solidFill>
                <a:uFillTx/>
                <a:latin typeface="Roboto" panose="02000000000000000000" charset="0"/>
              </a:rPr>
              <a:t>i</a:t>
            </a:r>
            <a:r>
              <a:rPr lang="pt-BR" altLang="en-US">
                <a:solidFill>
                  <a:srgbClr val="000000"/>
                </a:solidFill>
              </a:rPr>
              <a:t> e peso </a:t>
            </a: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w</a:t>
            </a:r>
            <a:r>
              <a:rPr lang="pt-BR" altLang="en-US" b="1" baseline="-25000">
                <a:solidFill>
                  <a:schemeClr val="tx1">
                    <a:lumMod val="75000"/>
                  </a:schemeClr>
                </a:solidFill>
                <a:uFillTx/>
                <a:latin typeface="Roboto" panose="02000000000000000000" charset="0"/>
              </a:rPr>
              <a:t>i</a:t>
            </a:r>
            <a:r>
              <a:rPr lang="pt-BR" altLang="en-US">
                <a:solidFill>
                  <a:srgbClr val="000000"/>
                </a:solidFill>
              </a:rPr>
              <a:t> associados a eles, ∀i ∈ [0..n-1], e uma mochila que suporta peso máximo </a:t>
            </a: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C</a:t>
            </a:r>
            <a:r>
              <a:rPr lang="pt-BR" altLang="en-US">
                <a:solidFill>
                  <a:srgbClr val="000000"/>
                </a:solidFill>
              </a:rPr>
              <a:t>, o objetivo é determinar um subconjunto de objetos de valor máximo, cujo peso não excede </a:t>
            </a:r>
            <a:r>
              <a:rPr lang="pt-BR" altLang="en-US" b="1">
                <a:solidFill>
                  <a:srgbClr val="000000"/>
                </a:solidFill>
              </a:rPr>
              <a:t>C</a:t>
            </a:r>
            <a:r>
              <a:rPr lang="pt-BR" altLang="en-US">
                <a:solidFill>
                  <a:srgbClr val="000000"/>
                </a:solidFill>
              </a:rPr>
              <a:t>; </a:t>
            </a:r>
            <a:endParaRPr lang="pt-BR" altLang="en-US">
              <a:solidFill>
                <a:srgbClr val="000000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Se pudermos ignorar ou pegar um item específico (daí o termo 0-1 para ignorar / pegar).</a:t>
            </a: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>
          <a:xfrm>
            <a:off x="6404610" y="2061210"/>
            <a:ext cx="2037080" cy="2710180"/>
          </a:xfrm>
        </p:spPr>
        <p:txBody>
          <a:bodyPr/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1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2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3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01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02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03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12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13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23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012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013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023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0123 =</a:t>
            </a:r>
            <a:endParaRPr lang="pt-BR" altLang="en-US" sz="1000">
              <a:solidFill>
                <a:srgbClr val="00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305" y="2416810"/>
            <a:ext cx="1714500" cy="171450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964565" y="2784475"/>
            <a:ext cx="712470" cy="30670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p>
            <a:r>
              <a:rPr lang="pt-BR" altLang="en-US" b="1"/>
              <a:t>C = 12</a:t>
            </a:r>
            <a:endParaRPr lang="pt-BR" altLang="en-US" b="1"/>
          </a:p>
        </p:txBody>
      </p:sp>
      <p:graphicFrame>
        <p:nvGraphicFramePr>
          <p:cNvPr id="7" name="Tabela 6"/>
          <p:cNvGraphicFramePr/>
          <p:nvPr/>
        </p:nvGraphicFramePr>
        <p:xfrm>
          <a:off x="2663190" y="2693035"/>
          <a:ext cx="340042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085"/>
                <a:gridCol w="680085"/>
                <a:gridCol w="680085"/>
                <a:gridCol w="680085"/>
                <a:gridCol w="6800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70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50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6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12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9" name="Caixa de Texto 8"/>
          <p:cNvSpPr txBox="1"/>
          <p:nvPr/>
        </p:nvSpPr>
        <p:spPr>
          <a:xfrm>
            <a:off x="2879090" y="2244090"/>
            <a:ext cx="5842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n = 4</a:t>
            </a:r>
            <a:endParaRPr lang="pt-B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>
          <a:xfrm>
            <a:off x="6404610" y="2061210"/>
            <a:ext cx="2037080" cy="2710180"/>
          </a:xfrm>
        </p:spPr>
        <p:txBody>
          <a:bodyPr/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 = 100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1 = 70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2 = 50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3 = 10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01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02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03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12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13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23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012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013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023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0123 =</a:t>
            </a:r>
            <a:endParaRPr lang="pt-BR" altLang="en-US" sz="1000">
              <a:solidFill>
                <a:srgbClr val="00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305" y="2416810"/>
            <a:ext cx="1714500" cy="171450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964565" y="2784475"/>
            <a:ext cx="712470" cy="30670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p>
            <a:r>
              <a:rPr lang="pt-BR" altLang="en-US" b="1"/>
              <a:t>C = 12</a:t>
            </a:r>
            <a:endParaRPr lang="pt-BR" altLang="en-US" b="1"/>
          </a:p>
        </p:txBody>
      </p:sp>
      <p:graphicFrame>
        <p:nvGraphicFramePr>
          <p:cNvPr id="7" name="Tabela 6"/>
          <p:cNvGraphicFramePr/>
          <p:nvPr/>
        </p:nvGraphicFramePr>
        <p:xfrm>
          <a:off x="2663190" y="2693035"/>
          <a:ext cx="340042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085"/>
                <a:gridCol w="680085"/>
                <a:gridCol w="680085"/>
                <a:gridCol w="680085"/>
                <a:gridCol w="6800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70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50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6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12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9" name="Caixa de Texto 8"/>
          <p:cNvSpPr txBox="1"/>
          <p:nvPr/>
        </p:nvSpPr>
        <p:spPr>
          <a:xfrm>
            <a:off x="2879090" y="2244090"/>
            <a:ext cx="5842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n = 4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 lang="pt-BR"/>
          </a:p>
        </p:txBody>
      </p:sp>
      <p:sp>
        <p:nvSpPr>
          <p:cNvPr id="74" name="Google Shape;74;p1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Introdução e conceitos;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Problemas simples: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Fibonacci;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Problema da Mochila-01.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Google Shape;75;p14" descr="logomdp.jp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15126" y="4272450"/>
            <a:ext cx="793848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>
          <a:xfrm>
            <a:off x="6404610" y="2061210"/>
            <a:ext cx="2037080" cy="2710180"/>
          </a:xfrm>
        </p:spPr>
        <p:txBody>
          <a:bodyPr/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 = 100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1 = 70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2 = 50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3 = 10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01 = Inviável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02 = </a:t>
            </a:r>
            <a:r>
              <a:rPr lang="pt-BR" altLang="en-US" sz="1000">
                <a:solidFill>
                  <a:srgbClr val="000000"/>
                </a:solidFill>
                <a:sym typeface="+mn-ea"/>
              </a:rPr>
              <a:t>Inviável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03 = </a:t>
            </a:r>
            <a:r>
              <a:rPr lang="pt-BR" altLang="en-US" sz="1000">
                <a:solidFill>
                  <a:srgbClr val="000000"/>
                </a:solidFill>
                <a:sym typeface="+mn-ea"/>
              </a:rPr>
              <a:t>Inviável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12 = 120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13 = </a:t>
            </a:r>
            <a:r>
              <a:rPr lang="pt-BR" altLang="en-US" sz="1000">
                <a:solidFill>
                  <a:srgbClr val="000000"/>
                </a:solidFill>
                <a:sym typeface="+mn-ea"/>
              </a:rPr>
              <a:t>Inviável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23 = </a:t>
            </a:r>
            <a:r>
              <a:rPr lang="pt-BR" altLang="en-US" sz="1000">
                <a:solidFill>
                  <a:srgbClr val="000000"/>
                </a:solidFill>
                <a:sym typeface="+mn-ea"/>
              </a:rPr>
              <a:t>Inviável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012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013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023 = 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0123 =</a:t>
            </a:r>
            <a:endParaRPr lang="pt-BR" altLang="en-US" sz="1000">
              <a:solidFill>
                <a:srgbClr val="00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305" y="2416810"/>
            <a:ext cx="1714500" cy="171450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964565" y="2784475"/>
            <a:ext cx="712470" cy="30670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p>
            <a:r>
              <a:rPr lang="pt-BR" altLang="en-US" b="1"/>
              <a:t>C = 12</a:t>
            </a:r>
            <a:endParaRPr lang="pt-BR" altLang="en-US" b="1"/>
          </a:p>
        </p:txBody>
      </p:sp>
      <p:graphicFrame>
        <p:nvGraphicFramePr>
          <p:cNvPr id="7" name="Tabela 6"/>
          <p:cNvGraphicFramePr/>
          <p:nvPr/>
        </p:nvGraphicFramePr>
        <p:xfrm>
          <a:off x="2663190" y="2693035"/>
          <a:ext cx="340042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085"/>
                <a:gridCol w="680085"/>
                <a:gridCol w="680085"/>
                <a:gridCol w="680085"/>
                <a:gridCol w="6800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70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50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6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12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9" name="Caixa de Texto 8"/>
          <p:cNvSpPr txBox="1"/>
          <p:nvPr/>
        </p:nvSpPr>
        <p:spPr>
          <a:xfrm>
            <a:off x="2879090" y="2244090"/>
            <a:ext cx="5842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n = 4</a:t>
            </a:r>
            <a:endParaRPr lang="pt-B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>
          <a:xfrm>
            <a:off x="6404610" y="2061210"/>
            <a:ext cx="2037080" cy="2710180"/>
          </a:xfrm>
        </p:spPr>
        <p:txBody>
          <a:bodyPr/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 = 100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1 = 70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2 = 50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3 = 10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01 = Inviável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02 = </a:t>
            </a:r>
            <a:r>
              <a:rPr lang="pt-BR" altLang="en-US" sz="1000">
                <a:solidFill>
                  <a:srgbClr val="000000"/>
                </a:solidFill>
                <a:sym typeface="+mn-ea"/>
              </a:rPr>
              <a:t>Inviável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03 = </a:t>
            </a:r>
            <a:r>
              <a:rPr lang="pt-BR" altLang="en-US" sz="1000">
                <a:solidFill>
                  <a:srgbClr val="000000"/>
                </a:solidFill>
                <a:sym typeface="+mn-ea"/>
              </a:rPr>
              <a:t>Inviável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12 = 120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13 = </a:t>
            </a:r>
            <a:r>
              <a:rPr lang="pt-BR" altLang="en-US" sz="1000">
                <a:solidFill>
                  <a:srgbClr val="000000"/>
                </a:solidFill>
                <a:sym typeface="+mn-ea"/>
              </a:rPr>
              <a:t>Inviável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23 = </a:t>
            </a:r>
            <a:r>
              <a:rPr lang="pt-BR" altLang="en-US" sz="1000">
                <a:solidFill>
                  <a:srgbClr val="000000"/>
                </a:solidFill>
                <a:sym typeface="+mn-ea"/>
              </a:rPr>
              <a:t>Inviável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012 = Inviável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013 = </a:t>
            </a:r>
            <a:r>
              <a:rPr lang="pt-BR" altLang="en-US" sz="1000">
                <a:solidFill>
                  <a:srgbClr val="000000"/>
                </a:solidFill>
                <a:sym typeface="+mn-ea"/>
              </a:rPr>
              <a:t>Inviável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023 = </a:t>
            </a:r>
            <a:r>
              <a:rPr lang="pt-BR" altLang="en-US" sz="1000">
                <a:solidFill>
                  <a:srgbClr val="000000"/>
                </a:solidFill>
                <a:sym typeface="+mn-ea"/>
              </a:rPr>
              <a:t>Inviável</a:t>
            </a:r>
            <a:endParaRPr lang="pt-BR" altLang="en-US" sz="100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t-BR" altLang="en-US" sz="1000">
                <a:solidFill>
                  <a:srgbClr val="000000"/>
                </a:solidFill>
              </a:rPr>
              <a:t>0123 = </a:t>
            </a:r>
            <a:r>
              <a:rPr lang="pt-BR" altLang="en-US" sz="1000">
                <a:solidFill>
                  <a:srgbClr val="000000"/>
                </a:solidFill>
                <a:sym typeface="+mn-ea"/>
              </a:rPr>
              <a:t>Inviável</a:t>
            </a:r>
            <a:endParaRPr lang="pt-BR" altLang="en-US" sz="1000">
              <a:solidFill>
                <a:srgbClr val="00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305" y="2416810"/>
            <a:ext cx="1714500" cy="171450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964565" y="2784475"/>
            <a:ext cx="712470" cy="30670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p>
            <a:r>
              <a:rPr lang="pt-BR" altLang="en-US" b="1"/>
              <a:t>C = 12</a:t>
            </a:r>
            <a:endParaRPr lang="pt-BR" altLang="en-US" b="1"/>
          </a:p>
        </p:txBody>
      </p:sp>
      <p:graphicFrame>
        <p:nvGraphicFramePr>
          <p:cNvPr id="7" name="Tabela 6"/>
          <p:cNvGraphicFramePr/>
          <p:nvPr/>
        </p:nvGraphicFramePr>
        <p:xfrm>
          <a:off x="2663190" y="2693035"/>
          <a:ext cx="340042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085"/>
                <a:gridCol w="680085"/>
                <a:gridCol w="680085"/>
                <a:gridCol w="680085"/>
                <a:gridCol w="6800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70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50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6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12</a:t>
                      </a:r>
                      <a:endParaRPr lang="pt-BR" altLang="en-US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6516370" y="3291840"/>
            <a:ext cx="720090" cy="360045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Chave esquerda 7"/>
          <p:cNvSpPr/>
          <p:nvPr/>
        </p:nvSpPr>
        <p:spPr>
          <a:xfrm rot="16200000">
            <a:off x="4606925" y="3526790"/>
            <a:ext cx="174625" cy="792480"/>
          </a:xfrm>
          <a:prstGeom prst="leftBrac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9" name="Conector curvo 8"/>
          <p:cNvCxnSpPr>
            <a:stCxn id="6" idx="2"/>
            <a:endCxn id="8" idx="1"/>
          </p:cNvCxnSpPr>
          <p:nvPr/>
        </p:nvCxnSpPr>
        <p:spPr>
          <a:xfrm rot="5400000">
            <a:off x="5606415" y="2740025"/>
            <a:ext cx="358775" cy="2181860"/>
          </a:xfrm>
          <a:prstGeom prst="curvedConnector3">
            <a:avLst>
              <a:gd name="adj1" fmla="val 300265"/>
            </a:avLst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 de Texto 9"/>
          <p:cNvSpPr txBox="1"/>
          <p:nvPr/>
        </p:nvSpPr>
        <p:spPr>
          <a:xfrm>
            <a:off x="2879090" y="2244090"/>
            <a:ext cx="5842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n = 4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450533" y="4382135"/>
            <a:ext cx="3215005" cy="5219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pt-BR" altLang="en-US" b="1">
                <a:solidFill>
                  <a:srgbClr val="000000"/>
                </a:solidFill>
              </a:rPr>
              <a:t>Para n = 4, foram 14 possibilidades!</a:t>
            </a:r>
            <a:endParaRPr lang="pt-BR" altLang="en-US" b="1">
              <a:solidFill>
                <a:srgbClr val="000000"/>
              </a:solidFill>
            </a:endParaRPr>
          </a:p>
          <a:p>
            <a:pPr algn="ctr"/>
            <a:r>
              <a:rPr lang="pt-BR" altLang="en-US" b="1">
                <a:solidFill>
                  <a:srgbClr val="000000"/>
                </a:solidFill>
              </a:rPr>
              <a:t>Complexidade: O(2</a:t>
            </a:r>
            <a:r>
              <a:rPr lang="pt-BR" altLang="en-US" b="1" baseline="30000">
                <a:solidFill>
                  <a:srgbClr val="000000"/>
                </a:solidFill>
                <a:uFillTx/>
                <a:latin typeface="Arial" panose="020B0604020202020204" pitchFamily="34" charset="0"/>
              </a:rPr>
              <a:t>n</a:t>
            </a:r>
            <a:r>
              <a:rPr lang="pt-BR" altLang="en-US" b="1">
                <a:solidFill>
                  <a:srgbClr val="000000"/>
                </a:solidFill>
              </a:rPr>
              <a:t>)!</a:t>
            </a:r>
            <a:endParaRPr lang="pt-BR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 b="1">
                <a:solidFill>
                  <a:srgbClr val="000000"/>
                </a:solidFill>
              </a:rPr>
              <a:t>Exemplo</a:t>
            </a:r>
            <a:r>
              <a:rPr lang="pt-BR" altLang="en-US">
                <a:solidFill>
                  <a:srgbClr val="000000"/>
                </a:solidFill>
              </a:rPr>
              <a:t>:</a:t>
            </a:r>
            <a:endParaRPr lang="pt-BR" altLang="en-US">
              <a:solidFill>
                <a:srgbClr val="000000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Considere n = 4, V = {100, 70, 50, 10} e W = {10, 4, 6, 12} e C = 12;</a:t>
            </a:r>
            <a:endParaRPr lang="pt-BR" altLang="en-US">
              <a:solidFill>
                <a:srgbClr val="000000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Se selecionarmos o item 0 com peso 10 e valor 100, não podemos aceitar nenhum outro item. </a:t>
            </a:r>
            <a:r>
              <a:rPr lang="pt-BR" altLang="en-US" b="1">
                <a:solidFill>
                  <a:srgbClr val="FF0000"/>
                </a:solidFill>
              </a:rPr>
              <a:t>Não é ideal</a:t>
            </a:r>
            <a:r>
              <a:rPr lang="pt-BR" altLang="en-US">
                <a:solidFill>
                  <a:srgbClr val="000000"/>
                </a:solidFill>
              </a:rPr>
              <a:t>;</a:t>
            </a:r>
            <a:endParaRPr lang="pt-BR" altLang="en-US">
              <a:solidFill>
                <a:srgbClr val="000000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Se selecionarmos o item 3 com peso 12 e valor 10, não podemos aceitar nenhum outro item. </a:t>
            </a:r>
            <a:r>
              <a:rPr lang="pt-BR" altLang="en-US" b="1">
                <a:solidFill>
                  <a:srgbClr val="FF0000"/>
                </a:solidFill>
              </a:rPr>
              <a:t>Não é ideal</a:t>
            </a:r>
            <a:r>
              <a:rPr lang="pt-BR" altLang="en-US">
                <a:solidFill>
                  <a:srgbClr val="000000"/>
                </a:solidFill>
              </a:rPr>
              <a:t>.</a:t>
            </a:r>
            <a:endParaRPr lang="pt-BR" altLang="en-US">
              <a:solidFill>
                <a:srgbClr val="000000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Se selecionarmos os itens 1 e 2, teremos peso total 10 e valor total 120. </a:t>
            </a:r>
            <a:r>
              <a:rPr lang="pt-BR" altLang="en-US" b="1">
                <a:solidFill>
                  <a:srgbClr val="000000"/>
                </a:solidFill>
              </a:rPr>
              <a:t>Este é o máximo</a:t>
            </a:r>
            <a:r>
              <a:rPr lang="pt-BR" altLang="en-US">
                <a:solidFill>
                  <a:srgbClr val="000000"/>
                </a:solidFill>
              </a:rPr>
              <a:t>.</a:t>
            </a: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Equação de recorrência:</a:t>
            </a:r>
            <a:endParaRPr lang="pt-BR" altLang="en-US">
              <a:solidFill>
                <a:srgbClr val="000000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w é o peso máximo (C);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5" name="Objeto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94130" y="3095625"/>
          <a:ext cx="6555740" cy="899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3517265" imgH="482600" progId="Equation.KSEE3">
                  <p:embed/>
                </p:oleObj>
              </mc:Choice>
              <mc:Fallback>
                <p:oleObj name="" r:id="rId1" imgW="3517265" imgH="482600" progId="Equation.KSEE3">
                  <p:embed/>
                  <p:pic>
                    <p:nvPicPr>
                      <p:cNvPr id="0" name="Imagem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4130" y="3095625"/>
                        <a:ext cx="6555740" cy="899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949960" y="4432935"/>
            <a:ext cx="7520940" cy="30670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pt-BR" altLang="en-US" b="1">
                <a:solidFill>
                  <a:srgbClr val="000000"/>
                </a:solidFill>
              </a:rPr>
              <a:t>Com isso, podemos escrever uma solução recursiva para o problema da Mochila 0-1!!!</a:t>
            </a:r>
            <a:endParaRPr lang="pt-BR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0-1 - Recursivo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Pseudo-código:</a:t>
            </a:r>
            <a:endParaRPr lang="pt-BR" altLang="en-US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400" b="1">
                <a:solidFill>
                  <a:schemeClr val="tx1">
                    <a:lumMod val="75000"/>
                  </a:schemeClr>
                </a:solidFill>
              </a:rPr>
              <a:t>se(n &lt; 0) então</a:t>
            </a:r>
            <a:endParaRPr lang="pt-BR" altLang="en-US" sz="1400" b="1">
              <a:solidFill>
                <a:schemeClr val="tx1">
                  <a:lumMod val="75000"/>
                </a:schemeClr>
              </a:solidFill>
            </a:endParaRPr>
          </a:p>
          <a:p>
            <a:pPr marL="114300" indent="0" algn="just">
              <a:buNone/>
            </a:pPr>
            <a:r>
              <a:rPr lang="pt-BR" altLang="en-US" sz="1400" b="1">
                <a:solidFill>
                  <a:schemeClr val="tx1">
                    <a:lumMod val="75000"/>
                  </a:schemeClr>
                </a:solidFill>
              </a:rPr>
              <a:t>    retorne 0; // não tem itens</a:t>
            </a:r>
            <a:endParaRPr lang="pt-BR" altLang="en-US" sz="1400" b="1">
              <a:solidFill>
                <a:schemeClr val="tx1">
                  <a:lumMod val="75000"/>
                </a:schemeClr>
              </a:solidFill>
            </a:endParaRPr>
          </a:p>
          <a:p>
            <a:pPr marL="114300" indent="0" algn="just">
              <a:buNone/>
            </a:pPr>
            <a:r>
              <a:rPr lang="pt-BR" altLang="en-US" sz="1400" b="1">
                <a:solidFill>
                  <a:schemeClr val="tx1">
                    <a:lumMod val="75000"/>
                  </a:schemeClr>
                </a:solidFill>
              </a:rPr>
              <a:t>senão</a:t>
            </a:r>
            <a:endParaRPr lang="pt-BR" altLang="en-US" sz="1400" b="1">
              <a:solidFill>
                <a:schemeClr val="tx1">
                  <a:lumMod val="75000"/>
                </a:schemeClr>
              </a:solidFill>
            </a:endParaRPr>
          </a:p>
          <a:p>
            <a:pPr marL="114300" indent="0" algn="just">
              <a:buNone/>
            </a:pPr>
            <a:r>
              <a:rPr lang="pt-BR" altLang="en-US" sz="1400" b="1">
                <a:solidFill>
                  <a:schemeClr val="tx1">
                    <a:lumMod val="75000"/>
                  </a:schemeClr>
                </a:solidFill>
              </a:rPr>
              <a:t>    se(v[n].peso &lt;= peso_max) então</a:t>
            </a:r>
            <a:endParaRPr lang="pt-BR" altLang="en-US" sz="1400" b="1">
              <a:solidFill>
                <a:schemeClr val="tx1">
                  <a:lumMod val="75000"/>
                </a:schemeClr>
              </a:solidFill>
            </a:endParaRPr>
          </a:p>
          <a:p>
            <a:pPr marL="114300" indent="0" algn="just">
              <a:buNone/>
            </a:pPr>
            <a:r>
              <a:rPr lang="pt-BR" altLang="en-US" sz="1400" b="1">
                <a:solidFill>
                  <a:schemeClr val="tx1">
                    <a:lumMod val="75000"/>
                  </a:schemeClr>
                </a:solidFill>
              </a:rPr>
              <a:t>        retorne maior((v[n].valor + mochila(n - 1, v, peso_max - v[n].peso)), (mochila(n-1, v, peso_max)));</a:t>
            </a:r>
            <a:endParaRPr lang="pt-BR" altLang="en-US" sz="1400" b="1">
              <a:solidFill>
                <a:schemeClr val="tx1">
                  <a:lumMod val="75000"/>
                </a:schemeClr>
              </a:solidFill>
            </a:endParaRPr>
          </a:p>
          <a:p>
            <a:pPr marL="114300" indent="0" algn="just">
              <a:buNone/>
            </a:pPr>
            <a:r>
              <a:rPr lang="pt-BR" altLang="en-US" sz="1400" b="1">
                <a:solidFill>
                  <a:schemeClr val="tx1">
                    <a:lumMod val="75000"/>
                  </a:schemeClr>
                </a:solidFill>
              </a:rPr>
              <a:t>    senão</a:t>
            </a:r>
            <a:endParaRPr lang="pt-BR" altLang="en-US" sz="1400" b="1">
              <a:solidFill>
                <a:schemeClr val="tx1">
                  <a:lumMod val="75000"/>
                </a:schemeClr>
              </a:solidFill>
            </a:endParaRPr>
          </a:p>
          <a:p>
            <a:pPr marL="114300" indent="0" algn="just">
              <a:buNone/>
            </a:pPr>
            <a:r>
              <a:rPr lang="pt-BR" altLang="en-US" sz="1400" b="1">
                <a:solidFill>
                  <a:schemeClr val="tx1">
                    <a:lumMod val="75000"/>
                  </a:schemeClr>
                </a:solidFill>
              </a:rPr>
              <a:t>        retorne mochila(n-1, v, peso_max);</a:t>
            </a:r>
            <a:endParaRPr lang="pt-BR" altLang="en-US" sz="1400" b="1">
              <a:solidFill>
                <a:schemeClr val="tx1">
                  <a:lumMod val="75000"/>
                </a:schemeClr>
              </a:solidFill>
            </a:endParaRPr>
          </a:p>
          <a:p>
            <a:pPr marL="114300" indent="0" algn="just">
              <a:buNone/>
            </a:pPr>
            <a:r>
              <a:rPr lang="pt-BR" altLang="en-US" sz="1400" b="1">
                <a:solidFill>
                  <a:schemeClr val="tx1">
                    <a:lumMod val="75000"/>
                  </a:schemeClr>
                </a:solidFill>
              </a:rPr>
              <a:t>    fim_se</a:t>
            </a:r>
            <a:endParaRPr lang="pt-BR" altLang="en-US" sz="1400" b="1">
              <a:solidFill>
                <a:schemeClr val="tx1">
                  <a:lumMod val="75000"/>
                </a:schemeClr>
              </a:solidFill>
            </a:endParaRPr>
          </a:p>
          <a:p>
            <a:pPr marL="114300" indent="0" algn="just">
              <a:buNone/>
            </a:pPr>
            <a:r>
              <a:rPr lang="pt-BR" altLang="en-US" sz="1400" b="1">
                <a:solidFill>
                  <a:schemeClr val="tx1">
                    <a:lumMod val="75000"/>
                  </a:schemeClr>
                </a:solidFill>
              </a:rPr>
              <a:t>fim_se</a:t>
            </a:r>
            <a:endParaRPr lang="pt-BR" altLang="en-US" sz="1400" b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6259195" y="4164330"/>
            <a:ext cx="602615" cy="306705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pt-BR" altLang="en-US"/>
              <a:t>O(2</a:t>
            </a:r>
            <a:r>
              <a:rPr lang="pt-BR" altLang="en-US" baseline="30000">
                <a:solidFill>
                  <a:srgbClr val="000000"/>
                </a:solidFill>
                <a:uFillTx/>
                <a:latin typeface="Arial" panose="020B0604020202020204" pitchFamily="34" charset="0"/>
              </a:rPr>
              <a:t>n</a:t>
            </a:r>
            <a:r>
              <a:rPr lang="pt-BR" altLang="en-US"/>
              <a:t>)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0-1com PD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Para PD(i, w), temos 4 possibilidades:</a:t>
            </a:r>
            <a:endParaRPr lang="pt-BR" altLang="en-US">
              <a:solidFill>
                <a:srgbClr val="000000"/>
              </a:solidFill>
            </a:endParaRPr>
          </a:p>
          <a:p>
            <a:pPr marL="939800" lvl="1" indent="-342900" algn="just">
              <a:buFont typeface="Arial" panose="020B0604020202020204" pitchFamily="34" charset="0"/>
              <a:buAutoNum type="arabicPeriod"/>
            </a:pPr>
            <a:r>
              <a:rPr lang="pt-BR" altLang="en-US">
                <a:solidFill>
                  <a:srgbClr val="000000"/>
                </a:solidFill>
              </a:rPr>
              <a:t>0, se i == n || w == 0;</a:t>
            </a:r>
            <a:endParaRPr lang="pt-BR" altLang="en-US">
              <a:solidFill>
                <a:srgbClr val="000000"/>
              </a:solidFill>
            </a:endParaRPr>
          </a:p>
          <a:p>
            <a:pPr marL="939800" lvl="1" indent="-342900" algn="just">
              <a:buFont typeface="Arial" panose="020B0604020202020204" pitchFamily="34" charset="0"/>
              <a:buAutoNum type="arabicPeriod"/>
            </a:pPr>
            <a:r>
              <a:rPr lang="pt-BR" altLang="en-US">
                <a:solidFill>
                  <a:srgbClr val="000000"/>
                </a:solidFill>
              </a:rPr>
              <a:t>PD(i + 1, w), se w[i] &gt; w;</a:t>
            </a:r>
            <a:endParaRPr lang="pt-BR" altLang="en-US">
              <a:solidFill>
                <a:srgbClr val="000000"/>
              </a:solidFill>
            </a:endParaRPr>
          </a:p>
          <a:p>
            <a:pPr marL="939800" lvl="1" indent="-342900" algn="just">
              <a:buFont typeface="Arial" panose="020B0604020202020204" pitchFamily="34" charset="0"/>
              <a:buAutoNum type="arabicPeriod"/>
            </a:pPr>
            <a:r>
              <a:rPr lang="pt-BR" altLang="en-US">
                <a:solidFill>
                  <a:srgbClr val="000000"/>
                </a:solidFill>
              </a:rPr>
              <a:t>max(v[i] + PD(i + 1, w - w[i]), </a:t>
            </a:r>
            <a:r>
              <a:rPr lang="pt-BR" altLang="en-US">
                <a:solidFill>
                  <a:srgbClr val="000000"/>
                </a:solidFill>
                <a:sym typeface="+mn-ea"/>
              </a:rPr>
              <a:t>PD(i + 1, w)</a:t>
            </a:r>
            <a:r>
              <a:rPr lang="pt-BR" altLang="en-US">
                <a:solidFill>
                  <a:srgbClr val="000000"/>
                </a:solidFill>
              </a:rPr>
              <a:t>), se w[i] &lt;= w.</a:t>
            </a:r>
            <a:endParaRPr lang="pt-BR" altLang="en-US">
              <a:solidFill>
                <a:srgbClr val="000000"/>
              </a:solidFill>
            </a:endParaRPr>
          </a:p>
          <a:p>
            <a:pPr marL="939800" lvl="1" indent="-342900" algn="just">
              <a:buFont typeface="Arial" panose="020B0604020202020204" pitchFamily="34" charset="0"/>
              <a:buChar char="•"/>
            </a:pP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4" name="Chave esquerda 3"/>
          <p:cNvSpPr/>
          <p:nvPr/>
        </p:nvSpPr>
        <p:spPr>
          <a:xfrm>
            <a:off x="899160" y="2571750"/>
            <a:ext cx="216535" cy="1080135"/>
          </a:xfrm>
          <a:prstGeom prst="leftBrac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Caixa de Texto 4"/>
          <p:cNvSpPr txBox="1"/>
          <p:nvPr/>
        </p:nvSpPr>
        <p:spPr>
          <a:xfrm>
            <a:off x="2442845" y="4558665"/>
            <a:ext cx="4512310" cy="306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rgbClr val="000000"/>
            </a:solidFill>
            <a:prstDash val="solid"/>
          </a:ln>
        </p:spPr>
        <p:txBody>
          <a:bodyPr wrap="none" rtlCol="0">
            <a:spAutoFit/>
          </a:bodyPr>
          <a:p>
            <a:r>
              <a:rPr lang="pt-BR" altLang="en-US" b="1"/>
              <a:t>Solução bottom-up para o problema da Mochila 0-1</a:t>
            </a:r>
            <a:endParaRPr lang="pt-BR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694055" y="4876165"/>
            <a:ext cx="4093845" cy="3175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23215" y="2787650"/>
            <a:ext cx="0" cy="1894205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4253865" y="3101975"/>
            <a:ext cx="546100" cy="28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047490" y="2094230"/>
            <a:ext cx="964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A solução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 flipH="1">
            <a:off x="4526915" y="2400935"/>
            <a:ext cx="3175" cy="70104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Introdução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A </a:t>
            </a:r>
            <a:r>
              <a:rPr lang="pt-BR" altLang="en-US" b="1">
                <a:solidFill>
                  <a:srgbClr val="000000"/>
                </a:solidFill>
              </a:rPr>
              <a:t>programação dinâmica</a:t>
            </a:r>
            <a:r>
              <a:rPr lang="pt-BR" altLang="en-US">
                <a:solidFill>
                  <a:srgbClr val="000000"/>
                </a:solidFill>
              </a:rPr>
              <a:t> (</a:t>
            </a: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PD</a:t>
            </a:r>
            <a:r>
              <a:rPr lang="pt-BR" altLang="en-US">
                <a:solidFill>
                  <a:srgbClr val="000000"/>
                </a:solidFill>
              </a:rPr>
              <a:t>) é um nome sofisticado para uma recursão com uma tabela (conceito de </a:t>
            </a:r>
            <a:r>
              <a:rPr lang="pt-BR" altLang="en-US" b="1">
                <a:solidFill>
                  <a:srgbClr val="FF0000"/>
                </a:solidFill>
              </a:rPr>
              <a:t>memoização</a:t>
            </a:r>
            <a:r>
              <a:rPr lang="pt-BR" altLang="en-US">
                <a:solidFill>
                  <a:srgbClr val="000000"/>
                </a:solidFill>
              </a:rPr>
              <a:t>);</a:t>
            </a:r>
            <a:endParaRPr lang="pt-BR" altLang="en-US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Ao invés de resolver subproblemas recursivamente, resolva-os sequencialmente e armazene suas soluções na tabela;</a:t>
            </a:r>
            <a:endParaRPr lang="pt-BR" altLang="en-US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O truque é resolver os subproblemas em uma ordem correta para que sempre que a solução para um subproblema seja necessária, ela já esteja disponível na tabela;</a:t>
            </a: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4253865" y="3101975"/>
            <a:ext cx="546100" cy="28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047490" y="2094230"/>
            <a:ext cx="964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A solução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 flipH="1">
            <a:off x="4526915" y="2400935"/>
            <a:ext cx="3175" cy="70104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4253865" y="3101975"/>
            <a:ext cx="546100" cy="28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047490" y="2094230"/>
            <a:ext cx="964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A solução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 flipH="1">
            <a:off x="4526915" y="2400935"/>
            <a:ext cx="3175" cy="70104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4253865" y="3101975"/>
            <a:ext cx="546100" cy="28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047490" y="2094230"/>
            <a:ext cx="964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A solução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 flipH="1">
            <a:off x="4526915" y="2400935"/>
            <a:ext cx="3175" cy="70104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4253865" y="3101975"/>
            <a:ext cx="546100" cy="28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047490" y="2094230"/>
            <a:ext cx="964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A solução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 flipH="1">
            <a:off x="4526915" y="2400935"/>
            <a:ext cx="3175" cy="70104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4253865" y="3101975"/>
            <a:ext cx="546100" cy="28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047490" y="2094230"/>
            <a:ext cx="964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A solução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 flipH="1">
            <a:off x="4526915" y="2400935"/>
            <a:ext cx="3175" cy="70104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4253865" y="3101975"/>
            <a:ext cx="546100" cy="28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047490" y="2094230"/>
            <a:ext cx="964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A solução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 flipH="1">
            <a:off x="4526915" y="2400935"/>
            <a:ext cx="3175" cy="70104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4253865" y="3101975"/>
            <a:ext cx="546100" cy="28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047490" y="2094230"/>
            <a:ext cx="964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A solução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 flipH="1">
            <a:off x="4526915" y="2400935"/>
            <a:ext cx="3175" cy="70104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4253865" y="3101975"/>
            <a:ext cx="546100" cy="28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047490" y="2094230"/>
            <a:ext cx="964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A solução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 flipH="1">
            <a:off x="4526915" y="2400935"/>
            <a:ext cx="3175" cy="70104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4253865" y="3101975"/>
            <a:ext cx="546100" cy="28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047490" y="2094230"/>
            <a:ext cx="964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A solução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 flipH="1">
            <a:off x="4526915" y="2400935"/>
            <a:ext cx="3175" cy="70104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4253865" y="3101975"/>
            <a:ext cx="546100" cy="28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047490" y="2094230"/>
            <a:ext cx="964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A solução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 flipH="1">
            <a:off x="4526915" y="2400935"/>
            <a:ext cx="3175" cy="70104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Introdução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A </a:t>
            </a:r>
            <a:r>
              <a:rPr lang="pt-BR" altLang="en-US" b="1">
                <a:solidFill>
                  <a:srgbClr val="000000"/>
                </a:solidFill>
              </a:rPr>
              <a:t>programação dinâmica</a:t>
            </a:r>
            <a:r>
              <a:rPr lang="pt-BR" altLang="en-US">
                <a:solidFill>
                  <a:srgbClr val="000000"/>
                </a:solidFill>
              </a:rPr>
              <a:t> (</a:t>
            </a: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PD</a:t>
            </a:r>
            <a:r>
              <a:rPr lang="pt-BR" altLang="en-US">
                <a:solidFill>
                  <a:srgbClr val="000000"/>
                </a:solidFill>
              </a:rPr>
              <a:t>) é particularmente útil em problemas para os quais dividir e conquistar parece gerar um número exponencial de subproblemas;</a:t>
            </a:r>
            <a:endParaRPr lang="pt-BR" altLang="en-US">
              <a:solidFill>
                <a:srgbClr val="000000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Contudo, há apenas um pequeno número de subproblemas que se repetem exponencialmente com frequência;</a:t>
            </a:r>
            <a:endParaRPr lang="pt-BR" altLang="en-US">
              <a:solidFill>
                <a:srgbClr val="000000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Nesse caso, faz sentido computar cada solução na primeira vez e armazená-las em uma tabela para uso posterior, em vez de recalculá-las recursivamente toda vez que forem necessárias.</a:t>
            </a: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4253865" y="3101975"/>
            <a:ext cx="546100" cy="28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047490" y="2094230"/>
            <a:ext cx="964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A solução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 flipH="1">
            <a:off x="4526915" y="2400935"/>
            <a:ext cx="3175" cy="70104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4253865" y="3101975"/>
            <a:ext cx="546100" cy="28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047490" y="2094230"/>
            <a:ext cx="964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A solução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 flipH="1">
            <a:off x="4526915" y="2400935"/>
            <a:ext cx="3175" cy="70104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4253865" y="3101975"/>
            <a:ext cx="546100" cy="28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047490" y="2094230"/>
            <a:ext cx="964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A solução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 flipH="1">
            <a:off x="4526915" y="2400935"/>
            <a:ext cx="3175" cy="70104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4253865" y="3101975"/>
            <a:ext cx="546100" cy="28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047490" y="2094230"/>
            <a:ext cx="964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A solução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 flipH="1">
            <a:off x="4526915" y="2400935"/>
            <a:ext cx="3175" cy="70104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4253865" y="3101975"/>
            <a:ext cx="546100" cy="28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047490" y="2094230"/>
            <a:ext cx="964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A solução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 flipH="1">
            <a:off x="4526915" y="2400935"/>
            <a:ext cx="3175" cy="70104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4253865" y="3101975"/>
            <a:ext cx="546100" cy="28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047490" y="2094230"/>
            <a:ext cx="964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A solução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 flipH="1">
            <a:off x="4526915" y="2400935"/>
            <a:ext cx="3175" cy="70104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4253865" y="3101975"/>
            <a:ext cx="546100" cy="28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047490" y="2094230"/>
            <a:ext cx="964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A solução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 flipH="1">
            <a:off x="4526915" y="2400935"/>
            <a:ext cx="3175" cy="70104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4253865" y="3101975"/>
            <a:ext cx="546100" cy="28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047490" y="2094230"/>
            <a:ext cx="964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A solução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 flipH="1">
            <a:off x="4526915" y="2400935"/>
            <a:ext cx="3175" cy="70104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4253865" y="3101975"/>
            <a:ext cx="546100" cy="28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047490" y="2094230"/>
            <a:ext cx="964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A solução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 flipH="1">
            <a:off x="4526915" y="2400935"/>
            <a:ext cx="3175" cy="70104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Exemplo: w = 5, n = 4 </a:t>
            </a:r>
            <a:endParaRPr lang="pt-B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ela 3"/>
          <p:cNvGraphicFramePr/>
          <p:nvPr/>
        </p:nvGraphicFramePr>
        <p:xfrm>
          <a:off x="6442710" y="1739900"/>
          <a:ext cx="22510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5"/>
                <a:gridCol w="450215"/>
                <a:gridCol w="450215"/>
                <a:gridCol w="450215"/>
                <a:gridCol w="450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v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8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solidFill>
                            <a:srgbClr val="000000"/>
                          </a:solidFill>
                        </a:rPr>
                        <a:t>w</a:t>
                      </a:r>
                      <a:endParaRPr lang="pt-B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altLang="en-US">
                        <a:solidFill>
                          <a:srgbClr val="000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676910" y="2753995"/>
          <a:ext cx="414909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27"/>
                <a:gridCol w="592727"/>
                <a:gridCol w="592727"/>
                <a:gridCol w="592728"/>
                <a:gridCol w="592727"/>
                <a:gridCol w="592727"/>
                <a:gridCol w="592727"/>
              </a:tblGrid>
              <a:tr h="326390"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b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pt-BR" altLang="en-US" b="1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pt-BR" altLang="en-US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2605405" y="2475865"/>
            <a:ext cx="32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w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474345" y="375094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i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5952490" y="4390390"/>
            <a:ext cx="2507615" cy="30670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pt-BR" altLang="en-US"/>
              <a:t>Última linha representa i == n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952490" y="3407410"/>
            <a:ext cx="2319020" cy="52197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ctr"/>
            <a:r>
              <a:rPr lang="pt-BR" altLang="en-US"/>
              <a:t>Primeira coluna representa</a:t>
            </a:r>
            <a:endParaRPr lang="pt-BR" altLang="en-US"/>
          </a:p>
          <a:p>
            <a:pPr algn="ctr"/>
            <a:r>
              <a:rPr lang="pt-BR" altLang="en-US"/>
              <a:t>a capacidade C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4253865" y="3101975"/>
            <a:ext cx="546100" cy="28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047490" y="2094230"/>
            <a:ext cx="964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A solução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 flipH="1">
            <a:off x="4526915" y="2400935"/>
            <a:ext cx="3175" cy="70104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 de Texto 12"/>
          <p:cNvSpPr txBox="1"/>
          <p:nvPr/>
        </p:nvSpPr>
        <p:spPr>
          <a:xfrm>
            <a:off x="4226560" y="3082290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13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Introdução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PD é principalmente usada para resolver problemas de otimização e contagem:</a:t>
            </a:r>
            <a:endParaRPr lang="pt-BR" altLang="en-US">
              <a:solidFill>
                <a:srgbClr val="000000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altLang="en-US" sz="1400">
                <a:solidFill>
                  <a:srgbClr val="000000"/>
                </a:solidFill>
              </a:rPr>
              <a:t>Se você encontrar um problema que diz “minimize” ou “maximize” ou ainda “conte os caminhos para fazer tal tarefa”, há alta chance de resolver com PD.</a:t>
            </a: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0-1com PD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Para PD(i, w), temos 4 possibilidades:</a:t>
            </a:r>
            <a:endParaRPr lang="pt-BR" altLang="en-US">
              <a:solidFill>
                <a:srgbClr val="000000"/>
              </a:solidFill>
            </a:endParaRPr>
          </a:p>
          <a:p>
            <a:pPr marL="939800" lvl="1" indent="-342900" algn="just">
              <a:buFont typeface="Arial" panose="020B0604020202020204" pitchFamily="34" charset="0"/>
              <a:buAutoNum type="arabicPeriod"/>
            </a:pPr>
            <a:r>
              <a:rPr lang="pt-BR" altLang="en-US">
                <a:solidFill>
                  <a:srgbClr val="000000"/>
                </a:solidFill>
              </a:rPr>
              <a:t>0, se i == n || w == 0;</a:t>
            </a:r>
            <a:endParaRPr lang="pt-BR" altLang="en-US">
              <a:solidFill>
                <a:srgbClr val="000000"/>
              </a:solidFill>
            </a:endParaRPr>
          </a:p>
          <a:p>
            <a:pPr marL="939800" lvl="1" indent="-342900" algn="just">
              <a:buFont typeface="Arial" panose="020B0604020202020204" pitchFamily="34" charset="0"/>
              <a:buAutoNum type="arabicPeriod"/>
            </a:pPr>
            <a:r>
              <a:rPr lang="pt-BR" altLang="en-US">
                <a:solidFill>
                  <a:srgbClr val="000000"/>
                </a:solidFill>
              </a:rPr>
              <a:t>PD(i + 1, w), se w[i] &gt; w;</a:t>
            </a:r>
            <a:endParaRPr lang="pt-BR" altLang="en-US">
              <a:solidFill>
                <a:srgbClr val="000000"/>
              </a:solidFill>
            </a:endParaRPr>
          </a:p>
          <a:p>
            <a:pPr marL="939800" lvl="1" indent="-342900" algn="just">
              <a:buFont typeface="Arial" panose="020B0604020202020204" pitchFamily="34" charset="0"/>
              <a:buAutoNum type="arabicPeriod"/>
            </a:pPr>
            <a:r>
              <a:rPr lang="pt-BR" altLang="en-US">
                <a:solidFill>
                  <a:srgbClr val="000000"/>
                </a:solidFill>
              </a:rPr>
              <a:t>max(v[i] + PD(i + 1, w - w[i]), </a:t>
            </a:r>
            <a:r>
              <a:rPr lang="pt-BR" altLang="en-US">
                <a:solidFill>
                  <a:srgbClr val="000000"/>
                </a:solidFill>
                <a:sym typeface="+mn-ea"/>
              </a:rPr>
              <a:t>PD(i + 1, w)</a:t>
            </a:r>
            <a:r>
              <a:rPr lang="pt-BR" altLang="en-US">
                <a:solidFill>
                  <a:srgbClr val="000000"/>
                </a:solidFill>
              </a:rPr>
              <a:t>), se w[i] &lt;= w.</a:t>
            </a:r>
            <a:endParaRPr lang="pt-BR" altLang="en-US">
              <a:solidFill>
                <a:srgbClr val="000000"/>
              </a:solidFill>
            </a:endParaRPr>
          </a:p>
          <a:p>
            <a:pPr marL="939800" lvl="1" indent="-342900" algn="just">
              <a:buFont typeface="Arial" panose="020B0604020202020204" pitchFamily="34" charset="0"/>
              <a:buChar char="•"/>
            </a:pP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4" name="Chave esquerda 3"/>
          <p:cNvSpPr/>
          <p:nvPr/>
        </p:nvSpPr>
        <p:spPr>
          <a:xfrm>
            <a:off x="899160" y="2571750"/>
            <a:ext cx="216535" cy="1080135"/>
          </a:xfrm>
          <a:prstGeom prst="leftBrac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 com PD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função inteiro mochila_bottom_up(c, n: inteiro)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início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para (cr de 0 até c) faça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    para(i = n; i &gt;=0; passo -1) faça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        se (cr == 0 || i == n) então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            M[i][cr] = 0;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        senão se(w[i] &gt; cr) então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            M[i][cr] = M[i+1][cr];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        senão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            M[i][cr] = max(p[i] + M[i+1][cr - w[i]], M[i+1][cr]);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    fim_para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fim_para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retorne M[0][c];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fim</a:t>
            </a:r>
            <a:endParaRPr lang="pt-BR" altLang="en-US" sz="1200">
              <a:solidFill>
                <a:srgbClr val="000000"/>
              </a:solidFill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5601335" y="2085975"/>
            <a:ext cx="292862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M[i][cr] = M[3][1] = ?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M[i][cr] = M[i+1][cr] = M[4][1] = 0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M[i][cr] = M[2][1] = ?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M[2][1] = max(2+M[3][0], M[3][1]) =</a:t>
            </a:r>
            <a:endParaRPr lang="pt-BR" altLang="en-US"/>
          </a:p>
          <a:p>
            <a:r>
              <a:rPr lang="pt-BR" altLang="en-US"/>
              <a:t>M[2][1] = max(2+0,  0) = 2</a:t>
            </a:r>
            <a:endParaRPr lang="pt-B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 com PD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função inteiro mochila_bottom_up(c, n: inteiro)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início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para (cr de 0 até c) faça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    para(i = n; i &gt;=0; passo -1) faça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        se (cr == 0 || i == n) então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            M[i][cr] = 0;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        senão se(w[i] &gt; cr) então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            M[i][cr] = M[i+1][cr];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        senão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            M[i][cr] = max(p[i] + M[i+1][cr - w[i]], M[i+1][cr]);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    fim_para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fim_para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retorne M[0][c];</a:t>
            </a:r>
            <a:endParaRPr lang="pt-BR" altLang="en-US" sz="1200">
              <a:solidFill>
                <a:srgbClr val="000000"/>
              </a:solidFill>
            </a:endParaRPr>
          </a:p>
          <a:p>
            <a:pPr marL="114300" indent="0" algn="just">
              <a:buNone/>
            </a:pPr>
            <a:r>
              <a:rPr lang="pt-BR" altLang="en-US" sz="1200">
                <a:solidFill>
                  <a:srgbClr val="000000"/>
                </a:solidFill>
              </a:rPr>
              <a:t>fim</a:t>
            </a:r>
            <a:endParaRPr lang="pt-BR" altLang="en-US" sz="1200">
              <a:solidFill>
                <a:srgbClr val="000000"/>
              </a:solidFill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5601335" y="2085975"/>
            <a:ext cx="297815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/>
              <a:t>M[i][cr] = M[1][2] = ?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M[1][2] = max(5+M[2][0], M[2][2]) = </a:t>
            </a:r>
            <a:endParaRPr lang="pt-BR" altLang="en-US"/>
          </a:p>
          <a:p>
            <a:r>
              <a:rPr lang="pt-BR" altLang="en-US"/>
              <a:t>            = max(5, 2) = 5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 com PD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Complexidade:</a:t>
            </a:r>
            <a:endParaRPr lang="pt-BR" altLang="en-US">
              <a:solidFill>
                <a:srgbClr val="000000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altLang="en-US" b="1">
                <a:solidFill>
                  <a:srgbClr val="000000"/>
                </a:solidFill>
              </a:rPr>
              <a:t>O(n*C)</a:t>
            </a:r>
            <a:r>
              <a:rPr lang="pt-BR" altLang="en-US">
                <a:solidFill>
                  <a:srgbClr val="000000"/>
                </a:solidFill>
              </a:rPr>
              <a:t>,</a:t>
            </a:r>
            <a:endParaRPr lang="pt-BR" altLang="en-US">
              <a:solidFill>
                <a:srgbClr val="000000"/>
              </a:solidFill>
            </a:endParaRP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pt-BR" altLang="en-US" b="1">
                <a:solidFill>
                  <a:srgbClr val="000000"/>
                </a:solidFill>
              </a:rPr>
              <a:t>n</a:t>
            </a:r>
            <a:r>
              <a:rPr lang="pt-BR" altLang="en-US">
                <a:solidFill>
                  <a:srgbClr val="000000"/>
                </a:solidFill>
              </a:rPr>
              <a:t> é a quantidade de itens</a:t>
            </a:r>
            <a:endParaRPr lang="pt-BR" altLang="en-US">
              <a:solidFill>
                <a:srgbClr val="000000"/>
              </a:solidFill>
            </a:endParaRP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pt-BR" altLang="en-US" b="1">
                <a:solidFill>
                  <a:srgbClr val="000000"/>
                </a:solidFill>
              </a:rPr>
              <a:t>C</a:t>
            </a:r>
            <a:r>
              <a:rPr lang="pt-BR" altLang="en-US">
                <a:solidFill>
                  <a:srgbClr val="000000"/>
                </a:solidFill>
              </a:rPr>
              <a:t> é a capacidade (ou peso máximo)</a:t>
            </a:r>
            <a:endParaRPr lang="pt-BR" altLang="en-US">
              <a:solidFill>
                <a:srgbClr val="000000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Depende do valor de C. Portanto, é considerado </a:t>
            </a: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pseudo-polinomial</a:t>
            </a:r>
            <a:r>
              <a:rPr lang="pt-BR" altLang="en-US">
                <a:solidFill>
                  <a:srgbClr val="000000"/>
                </a:solidFill>
              </a:rPr>
              <a:t>.</a:t>
            </a: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Mochila 0-1 com PD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pt-BR" altLang="en-US" sz="1600">
                <a:solidFill>
                  <a:srgbClr val="000000"/>
                </a:solidFill>
              </a:rPr>
              <a:t>URI - 1286 - https://www.urionlinejudge.com.br/judge/pt/problems/view/1286</a:t>
            </a:r>
            <a:endParaRPr lang="pt-BR" altLang="en-US" sz="160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altLang="en-US" sz="1600">
                <a:solidFill>
                  <a:srgbClr val="000000"/>
                </a:solidFill>
              </a:rPr>
              <a:t>URI - 1288 - https://www.urionlinejudge.com.br/judge/pt/problems/view/1288</a:t>
            </a:r>
            <a:endParaRPr lang="pt-BR" altLang="en-US" sz="160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altLang="en-US" sz="160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altLang="en-US" sz="1600">
                <a:solidFill>
                  <a:srgbClr val="000000"/>
                </a:solidFill>
              </a:rPr>
              <a:t>URI 1286 e 1288 - Resolver com Mochila 0-1 PD</a:t>
            </a:r>
            <a:endParaRPr lang="pt-BR" alt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Exemplos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Fibonacci - lembrando que o algoritmo recursivo de Fibonacci é O(2</a:t>
            </a:r>
            <a:r>
              <a:rPr lang="pt-BR" altLang="en-US" baseline="30000">
                <a:solidFill>
                  <a:srgbClr val="000000"/>
                </a:solidFill>
                <a:uFillTx/>
                <a:latin typeface="Roboto" panose="02000000000000000000" charset="0"/>
              </a:rPr>
              <a:t>n</a:t>
            </a:r>
            <a:r>
              <a:rPr lang="pt-BR" altLang="en-US">
                <a:solidFill>
                  <a:srgbClr val="000000"/>
                </a:solidFill>
              </a:rPr>
              <a:t>);</a:t>
            </a:r>
            <a:endParaRPr lang="pt-BR" altLang="en-US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Problema das moedas;</a:t>
            </a:r>
            <a:endParaRPr lang="pt-BR" altLang="en-US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Mochila (</a:t>
            </a:r>
            <a:r>
              <a:rPr lang="pt-BR" altLang="en-US" i="1">
                <a:solidFill>
                  <a:schemeClr val="tx1">
                    <a:lumMod val="75000"/>
                  </a:schemeClr>
                </a:solidFill>
              </a:rPr>
              <a:t>Knapsack</a:t>
            </a:r>
            <a:r>
              <a:rPr lang="pt-BR" altLang="en-US">
                <a:solidFill>
                  <a:srgbClr val="000000"/>
                </a:solidFill>
              </a:rPr>
              <a:t>) é um problema de </a:t>
            </a:r>
            <a:r>
              <a:rPr lang="pt-BR" altLang="en-US" b="1">
                <a:solidFill>
                  <a:srgbClr val="000000"/>
                </a:solidFill>
              </a:rPr>
              <a:t>optimização combinatória</a:t>
            </a:r>
            <a:r>
              <a:rPr lang="pt-BR" altLang="en-US">
                <a:solidFill>
                  <a:srgbClr val="000000"/>
                </a:solidFill>
              </a:rPr>
              <a:t>;</a:t>
            </a:r>
            <a:endParaRPr lang="pt-BR" altLang="en-US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Maior subsequência aumentante;</a:t>
            </a:r>
            <a:endParaRPr lang="pt-BR" altLang="en-US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Caixeiro viajante;</a:t>
            </a:r>
            <a:endParaRPr lang="pt-BR" altLang="en-US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Entre outros.</a:t>
            </a:r>
            <a:endParaRPr lang="pt-BR" altLang="en-US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Fibonacci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Sequência de números inteiros, começando normalmente por 0 e 1;</a:t>
            </a:r>
            <a:endParaRPr lang="pt-BR" altLang="en-US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Cada termo subsequente corresponde à soma dos dois termos anteriores;</a:t>
            </a:r>
            <a:endParaRPr lang="pt-BR" altLang="en-US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A sequência recebeu o nome do matemático italiano </a:t>
            </a:r>
            <a:r>
              <a:rPr lang="pt-BR" altLang="en-US" b="1">
                <a:solidFill>
                  <a:srgbClr val="000000"/>
                </a:solidFill>
              </a:rPr>
              <a:t>Leonardo de Pisa</a:t>
            </a:r>
            <a:r>
              <a:rPr lang="pt-BR" altLang="en-US">
                <a:solidFill>
                  <a:srgbClr val="000000"/>
                </a:solidFill>
              </a:rPr>
              <a:t>, mais conhecido por </a:t>
            </a: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Fibonacci</a:t>
            </a:r>
            <a:r>
              <a:rPr lang="pt-BR" altLang="en-US">
                <a:solidFill>
                  <a:srgbClr val="000000"/>
                </a:solidFill>
              </a:rPr>
              <a:t>, que descreveu, no ano de 1202, o crescimento de uma população de coelhos, a partir desta;</a:t>
            </a:r>
            <a:endParaRPr lang="pt-BR" altLang="en-US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Os números de Fibonacci são, portanto, os números que compõem a seguinte sequência:</a:t>
            </a:r>
            <a:endParaRPr lang="pt-BR" altLang="en-US">
              <a:solidFill>
                <a:srgbClr val="000000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1, 1, 2, 3, 5, 8, 13, 21, 34, 55, 89, 144, 233, 377, 610, 987, 1597, 2584, ...</a:t>
            </a: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Fibonacci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00000"/>
                </a:solidFill>
              </a:rPr>
              <a:t>Função de recorrência:</a:t>
            </a:r>
            <a:endParaRPr lang="pt-BR" altLang="en-US">
              <a:solidFill>
                <a:srgbClr val="00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920" y="2835275"/>
            <a:ext cx="6325235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Fibonacci Recursivo</a:t>
            </a:r>
            <a:endParaRPr lang="pt-BR" altLang="en-US"/>
          </a:p>
        </p:txBody>
      </p:sp>
      <p:sp>
        <p:nvSpPr>
          <p:cNvPr id="4" name="Espaço Reservado para Texto 3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r>
              <a:rPr lang="pt-BR" altLang="en-US" sz="1200">
                <a:solidFill>
                  <a:srgbClr val="000000"/>
                </a:solidFill>
              </a:rPr>
              <a:t>#include&lt;iostream&gt;</a:t>
            </a:r>
            <a:endParaRPr lang="pt-BR" altLang="en-US" sz="1200">
              <a:solidFill>
                <a:srgbClr val="000000"/>
              </a:solidFill>
            </a:endParaRPr>
          </a:p>
          <a:p>
            <a:pPr marL="139700" indent="0">
              <a:buNone/>
            </a:pPr>
            <a:r>
              <a:rPr lang="pt-BR" altLang="en-US" sz="1200">
                <a:solidFill>
                  <a:srgbClr val="000000"/>
                </a:solidFill>
              </a:rPr>
              <a:t>using namespace std;</a:t>
            </a:r>
            <a:endParaRPr lang="pt-BR" altLang="en-US" sz="1200">
              <a:solidFill>
                <a:srgbClr val="000000"/>
              </a:solidFill>
            </a:endParaRPr>
          </a:p>
          <a:p>
            <a:pPr marL="139700" indent="0">
              <a:buNone/>
            </a:pPr>
            <a:r>
              <a:rPr lang="pt-BR" altLang="en-US" sz="1200">
                <a:solidFill>
                  <a:srgbClr val="000000"/>
                </a:solidFill>
              </a:rPr>
              <a:t>int contador = 0;</a:t>
            </a:r>
            <a:endParaRPr lang="pt-BR" altLang="en-US" sz="1200">
              <a:solidFill>
                <a:srgbClr val="000000"/>
              </a:solidFill>
            </a:endParaRPr>
          </a:p>
          <a:p>
            <a:pPr marL="139700" indent="0">
              <a:buNone/>
            </a:pPr>
            <a:r>
              <a:rPr lang="pt-BR" altLang="en-US" sz="1200">
                <a:solidFill>
                  <a:srgbClr val="000000"/>
                </a:solidFill>
              </a:rPr>
              <a:t>long long int fib(int n);</a:t>
            </a:r>
            <a:endParaRPr lang="pt-BR" altLang="en-US" sz="1200">
              <a:solidFill>
                <a:srgbClr val="000000"/>
              </a:solidFill>
            </a:endParaRPr>
          </a:p>
          <a:p>
            <a:pPr marL="139700" indent="0">
              <a:buNone/>
            </a:pPr>
            <a:r>
              <a:rPr lang="pt-BR" altLang="en-US" sz="1200">
                <a:solidFill>
                  <a:srgbClr val="000000"/>
                </a:solidFill>
              </a:rPr>
              <a:t>int main()</a:t>
            </a:r>
            <a:endParaRPr lang="pt-BR" altLang="en-US" sz="1200">
              <a:solidFill>
                <a:srgbClr val="000000"/>
              </a:solidFill>
            </a:endParaRPr>
          </a:p>
          <a:p>
            <a:pPr marL="139700" indent="0">
              <a:buNone/>
            </a:pPr>
            <a:r>
              <a:rPr lang="pt-BR" altLang="en-US" sz="1200">
                <a:solidFill>
                  <a:srgbClr val="000000"/>
                </a:solidFill>
              </a:rPr>
              <a:t>{</a:t>
            </a:r>
            <a:endParaRPr lang="pt-BR" altLang="en-US" sz="1200">
              <a:solidFill>
                <a:srgbClr val="000000"/>
              </a:solidFill>
            </a:endParaRPr>
          </a:p>
          <a:p>
            <a:pPr marL="139700" indent="0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int n;</a:t>
            </a:r>
            <a:endParaRPr lang="pt-BR" altLang="en-US" sz="1200">
              <a:solidFill>
                <a:srgbClr val="000000"/>
              </a:solidFill>
            </a:endParaRPr>
          </a:p>
          <a:p>
            <a:pPr marL="139700" indent="0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cin &gt;&gt; n</a:t>
            </a:r>
            <a:endParaRPr lang="pt-BR" altLang="en-US" sz="1200">
              <a:solidFill>
                <a:srgbClr val="000000"/>
              </a:solidFill>
            </a:endParaRPr>
          </a:p>
          <a:p>
            <a:pPr marL="139700" indent="0">
              <a:buNone/>
            </a:pPr>
            <a:endParaRPr lang="pt-BR" altLang="en-US" sz="1200">
              <a:solidFill>
                <a:srgbClr val="000000"/>
              </a:solidFill>
            </a:endParaRPr>
          </a:p>
          <a:p>
            <a:pPr marL="139700" indent="0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cout &lt;&lt; fib(n) &lt;&lt; '\n';</a:t>
            </a:r>
            <a:endParaRPr lang="pt-BR" altLang="en-US" sz="1200">
              <a:solidFill>
                <a:srgbClr val="000000"/>
              </a:solidFill>
            </a:endParaRPr>
          </a:p>
          <a:p>
            <a:pPr marL="139700" indent="0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return 0;</a:t>
            </a:r>
            <a:endParaRPr lang="pt-BR" altLang="en-US" sz="1200">
              <a:solidFill>
                <a:srgbClr val="000000"/>
              </a:solidFill>
            </a:endParaRPr>
          </a:p>
          <a:p>
            <a:pPr marL="139700" indent="0">
              <a:buNone/>
            </a:pPr>
            <a:r>
              <a:rPr lang="pt-BR" altLang="en-US" sz="1200">
                <a:solidFill>
                  <a:srgbClr val="000000"/>
                </a:solidFill>
              </a:rPr>
              <a:t>}</a:t>
            </a:r>
            <a:endParaRPr lang="pt-BR" altLang="en-US" sz="1200">
              <a:solidFill>
                <a:srgbClr val="000000"/>
              </a:solidFill>
            </a:endParaRPr>
          </a:p>
        </p:txBody>
      </p:sp>
      <p:sp>
        <p:nvSpPr>
          <p:cNvPr id="5" name="Espaço Reservado para Texto 4"/>
          <p:cNvSpPr/>
          <p:nvPr>
            <p:ph type="body" idx="2"/>
          </p:nvPr>
        </p:nvSpPr>
        <p:spPr/>
        <p:txBody>
          <a:bodyPr/>
          <a:p>
            <a:pPr marL="139700" indent="0">
              <a:buNone/>
            </a:pPr>
            <a:r>
              <a:rPr lang="pt-BR" altLang="en-US" sz="1200">
                <a:solidFill>
                  <a:srgbClr val="000000"/>
                </a:solidFill>
              </a:rPr>
              <a:t>long long int fib(int n)</a:t>
            </a:r>
            <a:endParaRPr lang="pt-BR" altLang="en-US" sz="1200">
              <a:solidFill>
                <a:srgbClr val="000000"/>
              </a:solidFill>
            </a:endParaRPr>
          </a:p>
          <a:p>
            <a:pPr marL="139700" indent="0">
              <a:buNone/>
            </a:pPr>
            <a:r>
              <a:rPr lang="pt-BR" altLang="en-US" sz="1200">
                <a:solidFill>
                  <a:srgbClr val="000000"/>
                </a:solidFill>
              </a:rPr>
              <a:t>{</a:t>
            </a:r>
            <a:endParaRPr lang="pt-BR" altLang="en-US" sz="1200">
              <a:solidFill>
                <a:srgbClr val="000000"/>
              </a:solidFill>
            </a:endParaRPr>
          </a:p>
          <a:p>
            <a:pPr marL="139700" indent="0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contador++;</a:t>
            </a:r>
            <a:endParaRPr lang="pt-BR" altLang="en-US" sz="1200">
              <a:solidFill>
                <a:srgbClr val="000000"/>
              </a:solidFill>
            </a:endParaRPr>
          </a:p>
          <a:p>
            <a:pPr marL="139700" indent="0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if(n == 1 || n == 2)</a:t>
            </a:r>
            <a:endParaRPr lang="pt-BR" altLang="en-US" sz="1200">
              <a:solidFill>
                <a:srgbClr val="000000"/>
              </a:solidFill>
            </a:endParaRPr>
          </a:p>
          <a:p>
            <a:pPr marL="139700" indent="0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    return(1);</a:t>
            </a:r>
            <a:endParaRPr lang="pt-BR" altLang="en-US" sz="1200">
              <a:solidFill>
                <a:srgbClr val="000000"/>
              </a:solidFill>
            </a:endParaRPr>
          </a:p>
          <a:p>
            <a:pPr marL="139700" indent="0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else</a:t>
            </a:r>
            <a:endParaRPr lang="pt-BR" altLang="en-US" sz="1200">
              <a:solidFill>
                <a:srgbClr val="000000"/>
              </a:solidFill>
            </a:endParaRPr>
          </a:p>
          <a:p>
            <a:pPr marL="139700" indent="0">
              <a:buNone/>
            </a:pPr>
            <a:r>
              <a:rPr lang="pt-BR" altLang="en-US" sz="1200">
                <a:solidFill>
                  <a:srgbClr val="000000"/>
                </a:solidFill>
              </a:rPr>
              <a:t>    return( fib(n - 1) + fib(n - 2) );</a:t>
            </a:r>
            <a:endParaRPr lang="pt-BR" altLang="en-US" sz="1200">
              <a:solidFill>
                <a:srgbClr val="000000"/>
              </a:solidFill>
            </a:endParaRPr>
          </a:p>
          <a:p>
            <a:pPr marL="139700" indent="0">
              <a:buNone/>
            </a:pPr>
            <a:r>
              <a:rPr lang="pt-BR" altLang="en-US" sz="1200">
                <a:solidFill>
                  <a:srgbClr val="000000"/>
                </a:solidFill>
              </a:rPr>
              <a:t>}</a:t>
            </a:r>
            <a:endParaRPr lang="pt-BR" altLang="en-US" sz="1200">
              <a:solidFill>
                <a:srgbClr val="000000"/>
              </a:solidFill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6259195" y="4164330"/>
            <a:ext cx="602615" cy="306705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pt-BR" altLang="en-US"/>
              <a:t>O(2</a:t>
            </a:r>
            <a:r>
              <a:rPr lang="pt-BR" altLang="en-US" baseline="30000">
                <a:solidFill>
                  <a:srgbClr val="000000"/>
                </a:solidFill>
                <a:uFillTx/>
                <a:latin typeface="Arial" panose="020B0604020202020204" pitchFamily="34" charset="0"/>
              </a:rPr>
              <a:t>n</a:t>
            </a:r>
            <a:r>
              <a:rPr lang="pt-BR" altLang="en-US"/>
              <a:t>)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11128</Words>
  <Application>WPS Presentation</Application>
  <PresentationFormat/>
  <Paragraphs>2872</Paragraphs>
  <Slides>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Arial</vt:lpstr>
      <vt:lpstr>SimSun</vt:lpstr>
      <vt:lpstr>Wingdings</vt:lpstr>
      <vt:lpstr>Arial</vt:lpstr>
      <vt:lpstr>Roboto</vt:lpstr>
      <vt:lpstr>Roboto</vt:lpstr>
      <vt:lpstr>Microsoft YaHei</vt:lpstr>
      <vt:lpstr/>
      <vt:lpstr>Arial Unicode MS</vt:lpstr>
      <vt:lpstr>AMGDT</vt:lpstr>
      <vt:lpstr>Material</vt:lpstr>
      <vt:lpstr>Equation.KSEE3</vt:lpstr>
      <vt:lpstr>Programação Dinâmica</vt:lpstr>
      <vt:lpstr>Roteiro</vt:lpstr>
      <vt:lpstr>Introdução</vt:lpstr>
      <vt:lpstr>Introdução</vt:lpstr>
      <vt:lpstr>Introdução</vt:lpstr>
      <vt:lpstr>Exemplos</vt:lpstr>
      <vt:lpstr>Fibonacci</vt:lpstr>
      <vt:lpstr>Fibonacci</vt:lpstr>
      <vt:lpstr>Fibonacci Recursivo</vt:lpstr>
      <vt:lpstr>Fibonacci Recursivo</vt:lpstr>
      <vt:lpstr>Fibonacci com PD</vt:lpstr>
      <vt:lpstr>Fibonacci com PD</vt:lpstr>
      <vt:lpstr>Fibonacci com PD</vt:lpstr>
      <vt:lpstr>Fibonacci com PD</vt:lpstr>
      <vt:lpstr>Fibonacci com PD</vt:lpstr>
      <vt:lpstr>Mochila 0-1</vt:lpstr>
      <vt:lpstr>Mochila 0-1</vt:lpstr>
      <vt:lpstr>Mochila 0-1</vt:lpstr>
      <vt:lpstr>Mochila 0-1</vt:lpstr>
      <vt:lpstr>Mochila 0-1</vt:lpstr>
      <vt:lpstr>Mochila 0-1</vt:lpstr>
      <vt:lpstr>Mochila 0-1</vt:lpstr>
      <vt:lpstr>Mochila 0-1</vt:lpstr>
      <vt:lpstr>Mochila 0-1 - Recursivo</vt:lpstr>
      <vt:lpstr>Mochila 0-1com PD</vt:lpstr>
      <vt:lpstr>Mochila 0-1</vt:lpstr>
      <vt:lpstr>Mochila 0-1</vt:lpstr>
      <vt:lpstr>Mochila 0-1</vt:lpstr>
      <vt:lpstr>Mochila 0-1</vt:lpstr>
      <vt:lpstr>Mochila 0-1</vt:lpstr>
      <vt:lpstr>Mochila 0-1</vt:lpstr>
      <vt:lpstr>Mochila 0-1</vt:lpstr>
      <vt:lpstr>Mochila 0-1</vt:lpstr>
      <vt:lpstr>Mochila 0-1</vt:lpstr>
      <vt:lpstr>Mochila 0-1</vt:lpstr>
      <vt:lpstr>Mochila 0-1</vt:lpstr>
      <vt:lpstr>Mochila 0-1</vt:lpstr>
      <vt:lpstr>Mochila 0-1</vt:lpstr>
      <vt:lpstr>Mochila 0-1</vt:lpstr>
      <vt:lpstr>Mochila 0-1</vt:lpstr>
      <vt:lpstr>Mochila 0-1</vt:lpstr>
      <vt:lpstr>Mochila 0-1</vt:lpstr>
      <vt:lpstr>Mochila 0-1</vt:lpstr>
      <vt:lpstr>Mochila 0-1</vt:lpstr>
      <vt:lpstr>Mochila 0-1</vt:lpstr>
      <vt:lpstr>Mochila 0-1</vt:lpstr>
      <vt:lpstr>Mochila 0-1</vt:lpstr>
      <vt:lpstr>Mochila 0-1</vt:lpstr>
      <vt:lpstr>Mochila 0-1</vt:lpstr>
      <vt:lpstr>Mochila 0-1com PD</vt:lpstr>
      <vt:lpstr>Mochila 0-1 com PD</vt:lpstr>
      <vt:lpstr>Mochila 0-1 com PD</vt:lpstr>
      <vt:lpstr>Mochila 0-1 com PD</vt:lpstr>
      <vt:lpstr>Mochila 0-1 com PD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Caminhos Mais Curtos de Única Origem</dc:title>
  <dc:creator/>
  <cp:lastModifiedBy>rsacchi</cp:lastModifiedBy>
  <cp:revision>175</cp:revision>
  <dcterms:created xsi:type="dcterms:W3CDTF">2020-10-14T12:16:00Z</dcterms:created>
  <dcterms:modified xsi:type="dcterms:W3CDTF">2020-11-28T00:24:49Z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1046-10.2.0.7636</vt:lpwstr>
  </property>
</Properties>
</file>