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5143500"/>
  <p:notesSz cx="6858000" cy="9144000"/>
  <p:embeddedFontLst>
    <p:embeddedFont>
      <p:font typeface="Roboto" panose="02000000000000000000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font" Target="fonts/font1.fntdata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7d8fc073_0_3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7d8fc073_0_392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7d8fc073_0_40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7d8fc073_0_405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12cd0f3f3_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12cd0f3f3_1_0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7d8fc073_0_4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7d8fc073_0_417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7d8fc073_0_4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7d8fc073_0_424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8c3e9e8bd_1_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8c3e9e8bd_1_4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12cd0f3f3_1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12cd0f3f3_1_6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7d8fc073_0_48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7d8fc073_0_488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7d8fc073_0_49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7d8fc073_0_495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7d8fc073_0_50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17d8fc073_0_503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5696144a4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5696144a4_0_0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7d8fc073_0_5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17d8fc073_0_532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12cd0f3f3_1_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12cd0f3f3_1_20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6e76ca60c_0_1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6e76ca60c_0_115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5b7e1ba8c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5b7e1ba8c_0_0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7d8fc073_0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7d8fc073_0_7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d8fc073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d8fc073_0_1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7d8fc073_0_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7d8fc073_0_12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8c3e9e8bd_1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8c3e9e8bd_1_18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7d8fc073_0_38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7d8fc073_0_385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12cd0f3f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12cd0f3f3_0_0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true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/>
          <p:nvPr/>
        </p:nvSpPr>
        <p:spPr>
          <a:xfrm flipH="true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 txBox="true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true"/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true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true"/>
          <p:nvPr>
            <p:ph type="title" hasCustomPrompt="tru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true"/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true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accent4"/>
        </a:solidFill>
        <a:effectLst/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true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true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true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true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false"/>
          </a:gra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21;p4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true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true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false"/>
          </a:gra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5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true"/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true"/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true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true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false"/>
          </a:gra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" name="Google Shape;34;p6"/>
          <p:cNvSpPr txBox="true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true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true"/>
          <p:nvPr/>
        </p:nvSpPr>
        <p:spPr>
          <a:xfrm rot="10800000" flipH="true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false"/>
          </a:gra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" name="Google Shape;39;p7"/>
          <p:cNvSpPr txBox="true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true"/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true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true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true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true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false"/>
          </a:gra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" name="Google Shape;48;p9"/>
          <p:cNvSpPr txBox="true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true"/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true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true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true"/>
          <p:nvPr/>
        </p:nvSpPr>
        <p:spPr>
          <a:xfrm rot="10800000" flipH="true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" name="Google Shape;54;p10"/>
          <p:cNvSpPr/>
          <p:nvPr/>
        </p:nvSpPr>
        <p:spPr>
          <a:xfrm rot="10800000" flipH="true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false"/>
          </a:gra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10"/>
          <p:cNvSpPr txBox="true"/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true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7" name="Google Shape;7;p1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 panose="02000000000000000000"/>
              <a:buChar char="●"/>
              <a:defRPr sz="18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●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●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8" name="Google Shape;8;p1"/>
          <p:cNvSpPr txBox="true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3.xml"/><Relationship Id="rId2" Type="http://schemas.openxmlformats.org/officeDocument/2006/relationships/hyperlink" Target="http://www.codcad.com/problem/165" TargetMode="External"/><Relationship Id="rId1" Type="http://schemas.openxmlformats.org/officeDocument/2006/relationships/hyperlink" Target="https://www.urionlinejudge.com.br/judge/pt/problems/view/1301" TargetMode="Externa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3.xml"/><Relationship Id="rId3" Type="http://schemas.openxmlformats.org/officeDocument/2006/relationships/hyperlink" Target="http://www.codcad.com/lesson/53" TargetMode="External"/><Relationship Id="rId2" Type="http://schemas.openxmlformats.org/officeDocument/2006/relationships/hyperlink" Target="https://www.hackerearth.com/pt-br/practice/data-structures/advanced-data-structures/segment-trees/tutorial/" TargetMode="External"/><Relationship Id="rId1" Type="http://schemas.openxmlformats.org/officeDocument/2006/relationships/hyperlink" Target="https://cp-algorithms.com/data_structures/segment_tree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true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Árvore de Segmentos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68" name="Google Shape;68;p13"/>
          <p:cNvSpPr txBox="true"/>
          <p:nvPr>
            <p:ph type="subTitle" idx="1"/>
          </p:nvPr>
        </p:nvSpPr>
        <p:spPr>
          <a:xfrm>
            <a:off x="311700" y="2834125"/>
            <a:ext cx="8520600" cy="21210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Rodrigo P da Silva Sacchi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(rodrigosacchi@ufgd.edu.br)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Construção</a:t>
            </a:r>
            <a:endParaRPr lang="pt-BR"/>
          </a:p>
        </p:txBody>
      </p:sp>
      <p:sp>
        <p:nvSpPr>
          <p:cNvPr id="166" name="Google Shape;166;p22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 panose="02000000000000000000"/>
              <a:buChar char="●"/>
            </a:pPr>
            <a:r>
              <a:rPr lang="pt-BR">
                <a:solidFill>
                  <a:srgbClr val="000000"/>
                </a:solidFill>
              </a:rPr>
              <a:t>Inicia-se nos “</a:t>
            </a:r>
            <a:r>
              <a:rPr lang="pt-BR" b="1">
                <a:solidFill>
                  <a:srgbClr val="000000"/>
                </a:solidFill>
              </a:rPr>
              <a:t>nós folha</a:t>
            </a:r>
            <a:r>
              <a:rPr lang="pt-BR">
                <a:solidFill>
                  <a:srgbClr val="000000"/>
                </a:solidFill>
              </a:rPr>
              <a:t>”. Neste caso, se um nó é folha, simplesmente copia-se o valor do elemento V[i] naquele nó;</a:t>
            </a:r>
            <a:endParaRPr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Com base nesses valores, é possível calcular as somas do nível anterior, e assim por diante, até chegarmos na raiz.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Construção - Recursão</a:t>
            </a:r>
            <a:endParaRPr lang="pt-BR"/>
          </a:p>
        </p:txBody>
      </p:sp>
      <p:sp>
        <p:nvSpPr>
          <p:cNvPr id="172" name="Google Shape;172;p23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Inicia-se a construção na raiz e o procedimento de construção, se chamado no “vértice não-folha”, </a:t>
            </a:r>
            <a:r>
              <a:rPr lang="pt-BR" b="1">
                <a:solidFill>
                  <a:srgbClr val="008000"/>
                </a:solidFill>
              </a:rPr>
              <a:t>recursivamente</a:t>
            </a:r>
            <a:r>
              <a:rPr lang="pt-BR">
                <a:solidFill>
                  <a:srgbClr val="000000"/>
                </a:solidFill>
              </a:rPr>
              <a:t> constrói-se os dois filhos e então </a:t>
            </a:r>
            <a:r>
              <a:rPr lang="pt-BR" b="1">
                <a:solidFill>
                  <a:srgbClr val="008000"/>
                </a:solidFill>
              </a:rPr>
              <a:t>soma-se</a:t>
            </a:r>
            <a:r>
              <a:rPr lang="pt-BR">
                <a:solidFill>
                  <a:srgbClr val="000000"/>
                </a:solidFill>
              </a:rPr>
              <a:t> os resultados das somas desses dois filhos;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Se o “vértice” é folha, use o valor do próprio V[i] na folha;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Este algoritmo leva tempo </a:t>
            </a:r>
            <a:r>
              <a:rPr lang="pt-BR">
                <a:solidFill>
                  <a:srgbClr val="008000"/>
                </a:solidFill>
              </a:rPr>
              <a:t>O(n)</a:t>
            </a:r>
            <a:r>
              <a:rPr lang="pt-BR">
                <a:solidFill>
                  <a:srgbClr val="000000"/>
                </a:solidFill>
              </a:rPr>
              <a:t>, pois desce recursivamente e depois volta, passando por todos os elementos.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Construção - Recursão</a:t>
            </a:r>
            <a:endParaRPr lang="pt-BR"/>
          </a:p>
        </p:txBody>
      </p:sp>
      <p:sp>
        <p:nvSpPr>
          <p:cNvPr id="178" name="Google Shape;178;p24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0" rIns="91425" bIns="0" anchor="t" anchorCtr="false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1">
                <a:solidFill>
                  <a:srgbClr val="6A9955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V é o vetor de entrada, v é o índice para o vértice atual de segTree, tl e // tr são, respectivamente, os limites esquerdo e direito do segmento atual.</a:t>
            </a:r>
            <a:endParaRPr sz="1350" b="1">
              <a:solidFill>
                <a:srgbClr val="6A9955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1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void</a:t>
            </a: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pt-BR" sz="1350"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buildSegTree</a:t>
            </a: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pt-BR" sz="1350" b="1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V[], </a:t>
            </a:r>
            <a:r>
              <a:rPr lang="pt-BR" sz="1350" b="1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v, </a:t>
            </a:r>
            <a:r>
              <a:rPr lang="pt-BR" sz="1350" b="1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tl, </a:t>
            </a:r>
            <a:r>
              <a:rPr lang="pt-BR" sz="1350" b="1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tr)</a:t>
            </a:r>
            <a:endParaRPr sz="1350" b="1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{</a:t>
            </a:r>
            <a:endParaRPr sz="1350" b="1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</a:t>
            </a:r>
            <a:r>
              <a:rPr lang="pt-BR" sz="1350" b="1">
                <a:solidFill>
                  <a:srgbClr val="C586C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if</a:t>
            </a:r>
            <a:r>
              <a:rPr lang="pt-BR" sz="1350"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(tl == tr)</a:t>
            </a:r>
            <a:endParaRPr sz="1350" b="1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segTree[v] = V[tl];</a:t>
            </a:r>
            <a:endParaRPr sz="1350" b="1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</a:t>
            </a:r>
            <a:r>
              <a:rPr lang="pt-BR" sz="1350" b="1">
                <a:solidFill>
                  <a:srgbClr val="C586C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else</a:t>
            </a:r>
            <a:endParaRPr sz="1350" b="1">
              <a:solidFill>
                <a:srgbClr val="C586C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{</a:t>
            </a:r>
            <a:endParaRPr sz="1350" b="1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</a:t>
            </a:r>
            <a:r>
              <a:rPr lang="pt-BR" sz="1350" b="1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pt-BR" sz="1350"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tm = (tl + tr) / 2;</a:t>
            </a:r>
            <a:endParaRPr sz="1350" b="1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</a:t>
            </a:r>
            <a:r>
              <a:rPr lang="pt-BR" sz="1350"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buildSegTree(V, v*2, tl, tm);</a:t>
            </a:r>
            <a:endParaRPr sz="1350" b="1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buildSegTree(V, v*2+1, tm+1, tr);</a:t>
            </a:r>
            <a:endParaRPr sz="1350" b="1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segTree[v] = segTree[v*2] + segTree[v*2+1];</a:t>
            </a:r>
            <a:endParaRPr sz="1350" b="1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}</a:t>
            </a:r>
            <a:endParaRPr sz="1350" b="1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sz="1350" b="1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Chamada na main: buildSegTree(V, 1, 0, n - 1);</a:t>
            </a:r>
            <a:endParaRPr sz="1350" b="1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Consultas de Soma</a:t>
            </a:r>
            <a:endParaRPr lang="pt-BR"/>
          </a:p>
        </p:txBody>
      </p:sp>
      <p:sp>
        <p:nvSpPr>
          <p:cNvPr id="184" name="Google Shape;184;p25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Na entrada do problema, são passados como argumentos dois inteiros, l e r, representando o início e o fim de um segmento;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A ideia é calcular a soma do segmento V[l..r] em tempo O(log n);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Para fazer isso, percorre-se a segTree e usa-se as somas pré-calculadas dos segmentos;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Seja o “vértice” corrente, que cobre um segmento V[tl..tr]. Existem 3 caminhos possíveis: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Consultas de Soma</a:t>
            </a:r>
            <a:endParaRPr lang="pt-BR"/>
          </a:p>
        </p:txBody>
      </p:sp>
      <p:sp>
        <p:nvSpPr>
          <p:cNvPr id="190" name="Google Shape;190;p26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pt-BR">
                <a:solidFill>
                  <a:srgbClr val="000000"/>
                </a:solidFill>
              </a:rPr>
              <a:t>Quando o segmento V[l..r] é igual ao correspondente “vértice” corrente, ou seja, V[l..r] == V[tl..tr], então finalize e retorne a soma pré-calculada que está armazenada no “vértice”;</a:t>
            </a:r>
            <a:endParaRPr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pt-BR">
                <a:solidFill>
                  <a:srgbClr val="000000"/>
                </a:solidFill>
              </a:rPr>
              <a:t>O segmento a ser consultado pode ficar completamente no domínio do filho da esquerda ou da direita. O filho esquerdo cobre V[tl..tm] e o direito cobre V[tm+1..tr], com tm = (tl+tr)/2. Neste caso, vamos até o filho cujo segmento correspondente cobre o segmento de consulta e executamos o algoritmo descrito com aquele “vértice”.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Consultas de Soma</a:t>
            </a:r>
            <a:endParaRPr lang="pt-BR"/>
          </a:p>
        </p:txBody>
      </p:sp>
      <p:sp>
        <p:nvSpPr>
          <p:cNvPr id="196" name="Google Shape;196;p27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 startAt="3"/>
            </a:pPr>
            <a:r>
              <a:rPr lang="pt-BR">
                <a:solidFill>
                  <a:srgbClr val="000000"/>
                </a:solidFill>
              </a:rPr>
              <a:t>O segmento de consulta </a:t>
            </a:r>
            <a:r>
              <a:rPr lang="pt-BR" b="1">
                <a:solidFill>
                  <a:srgbClr val="008000"/>
                </a:solidFill>
              </a:rPr>
              <a:t>intersecta</a:t>
            </a:r>
            <a:r>
              <a:rPr lang="pt-BR">
                <a:solidFill>
                  <a:srgbClr val="000000"/>
                </a:solidFill>
              </a:rPr>
              <a:t> os filhos esquerdo e direito. Neste caso, não há opções e devem ser feitas duas chamadas recursivas, uma para cada filho;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pt-BR">
                <a:solidFill>
                  <a:srgbClr val="000000"/>
                </a:solidFill>
              </a:rPr>
              <a:t>Filho esquerdo: calcula-se o resultado parcial (a soma dos valores da intersecção entre o segmento de consulta e o do filho esquerdo);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pt-BR">
                <a:solidFill>
                  <a:srgbClr val="000000"/>
                </a:solidFill>
              </a:rPr>
              <a:t>Filho direito: calcula-se o resultado parcial (a soma dos valores da intersecção entre o segmento de consulta e o do filho direito);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pt-BR">
                <a:solidFill>
                  <a:srgbClr val="000000"/>
                </a:solidFill>
              </a:rPr>
              <a:t>Depois, combinamos as respostas somando-as.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Consultas de Soma</a:t>
            </a:r>
            <a:endParaRPr lang="pt-BR"/>
          </a:p>
        </p:txBody>
      </p:sp>
      <p:sp>
        <p:nvSpPr>
          <p:cNvPr id="202" name="Google Shape;202;p28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 panose="02000000000000000000"/>
              <a:buAutoNum type="arabicPeriod" startAt="3"/>
            </a:pPr>
            <a:r>
              <a:rPr lang="pt-BR">
                <a:solidFill>
                  <a:srgbClr val="000000"/>
                </a:solidFill>
              </a:rPr>
              <a:t>Assim, como o filho esquerdo é o segmento V[tl..tm] e o direito é V[tm+1..tr], calculamos V[l..tm] usando o filho à esquerda e V[tm+1..r] usando o filho à direita.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Consultas de Soma</a:t>
            </a:r>
            <a:endParaRPr lang="pt-BR"/>
          </a:p>
        </p:txBody>
      </p:sp>
      <p:sp>
        <p:nvSpPr>
          <p:cNvPr id="208" name="Google Shape;208;p29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0" rIns="91425" bIns="0" anchor="t" anchorCtr="false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1">
                <a:solidFill>
                  <a:srgbClr val="6A9955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Aqui, v é o índice para o vértice atual de segTree, tl e tr os limites do segmento atual e l e r os limites do vetor.</a:t>
            </a:r>
            <a:endParaRPr sz="1350" b="1">
              <a:solidFill>
                <a:srgbClr val="6A9955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1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pt-BR" sz="1350"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sumSegTree</a:t>
            </a: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pt-BR" sz="1350" b="1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v, </a:t>
            </a:r>
            <a:r>
              <a:rPr lang="pt-BR" sz="1350" b="1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tl, </a:t>
            </a:r>
            <a:r>
              <a:rPr lang="pt-BR" sz="1350" b="1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tr, </a:t>
            </a:r>
            <a:r>
              <a:rPr lang="pt-BR" sz="1350" b="1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l, </a:t>
            </a:r>
            <a:r>
              <a:rPr lang="pt-BR" sz="1350" b="1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r)</a:t>
            </a:r>
            <a:endParaRPr sz="1350" b="1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{</a:t>
            </a:r>
            <a:endParaRPr sz="1350" b="1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</a:t>
            </a:r>
            <a:r>
              <a:rPr lang="pt-BR" sz="1350" b="1">
                <a:solidFill>
                  <a:srgbClr val="C586C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if</a:t>
            </a:r>
            <a:r>
              <a:rPr lang="pt-BR" sz="1350"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(l &gt; r)</a:t>
            </a:r>
            <a:endParaRPr sz="1350" b="1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</a:t>
            </a:r>
            <a:r>
              <a:rPr lang="pt-BR" sz="1350" b="1">
                <a:solidFill>
                  <a:srgbClr val="C586C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return</a:t>
            </a: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pt-BR" sz="1350"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0;</a:t>
            </a:r>
            <a:endParaRPr sz="1350" b="1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</a:t>
            </a:r>
            <a:r>
              <a:rPr lang="pt-BR" sz="1350" b="1">
                <a:solidFill>
                  <a:srgbClr val="C586C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if</a:t>
            </a:r>
            <a:r>
              <a:rPr lang="pt-BR" sz="1350"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(l == tl &amp;&amp; r == tr)</a:t>
            </a:r>
            <a:endParaRPr sz="1350" b="1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</a:t>
            </a:r>
            <a:r>
              <a:rPr lang="pt-BR" sz="1350" b="1">
                <a:solidFill>
                  <a:srgbClr val="C586C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return</a:t>
            </a: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pt-BR" sz="1350"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segTree[v];</a:t>
            </a:r>
            <a:endParaRPr sz="1350" b="1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</a:t>
            </a:r>
            <a:r>
              <a:rPr lang="pt-BR" sz="1350" b="1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pt-BR" sz="1350"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tm = (tl + tr) / 2;</a:t>
            </a:r>
            <a:endParaRPr sz="1350" b="1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</a:t>
            </a:r>
            <a:r>
              <a:rPr lang="pt-BR" sz="1350" b="1">
                <a:solidFill>
                  <a:srgbClr val="C586C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return</a:t>
            </a: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pt-BR" sz="1350"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sumSegTree(v*2, tl, tm, l, min(r, tm)) + sumSegTree(v*2+1, tm+1, tr, max(l, tm+1), r);</a:t>
            </a:r>
            <a:endParaRPr sz="1350" b="1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sz="1350" b="1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Na main: cout &lt;&lt; "Sum: " &lt;&lt; sumSegTree(1, 0, n - 1, 0, n - 1) &lt;&lt; endl;</a:t>
            </a:r>
            <a:endParaRPr sz="1350" b="1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Atualizar Consultas</a:t>
            </a:r>
            <a:endParaRPr lang="pt-BR"/>
          </a:p>
        </p:txBody>
      </p:sp>
      <p:sp>
        <p:nvSpPr>
          <p:cNvPr id="214" name="Google Shape;214;p30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 panose="02000000000000000000"/>
              <a:buChar char="●"/>
            </a:pPr>
            <a:r>
              <a:rPr lang="pt-BR">
                <a:solidFill>
                  <a:srgbClr val="000000"/>
                </a:solidFill>
              </a:rPr>
              <a:t>Precisamos modificar um elemento específico no vetor V, por exemplo, </a:t>
            </a:r>
            <a:r>
              <a:rPr lang="pt-BR">
                <a:solidFill>
                  <a:srgbClr val="008000"/>
                </a:solidFill>
              </a:rPr>
              <a:t>V[i] = x</a:t>
            </a:r>
            <a:r>
              <a:rPr lang="pt-BR">
                <a:solidFill>
                  <a:srgbClr val="000000"/>
                </a:solidFill>
              </a:rPr>
              <a:t> ou ainda </a:t>
            </a:r>
            <a:r>
              <a:rPr lang="pt-BR">
                <a:solidFill>
                  <a:srgbClr val="008000"/>
                </a:solidFill>
              </a:rPr>
              <a:t>V[i] += k</a:t>
            </a:r>
            <a:r>
              <a:rPr lang="pt-BR"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Neste caso, devemos </a:t>
            </a:r>
            <a:r>
              <a:rPr lang="pt-BR" b="1">
                <a:solidFill>
                  <a:srgbClr val="000000"/>
                </a:solidFill>
              </a:rPr>
              <a:t>reconstruir</a:t>
            </a:r>
            <a:r>
              <a:rPr lang="pt-BR">
                <a:solidFill>
                  <a:srgbClr val="000000"/>
                </a:solidFill>
              </a:rPr>
              <a:t> a segTree.</a:t>
            </a:r>
            <a:endParaRPr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Esta operação é relativamente mais fácil que a operação de consultar as somas;</a:t>
            </a:r>
            <a:endParaRPr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Cada nível da segTree forma uma partição do vetor. Assim, um elemento V[i] somente contribui para um segmento em cada nível - </a:t>
            </a:r>
            <a:r>
              <a:rPr lang="pt-BR">
                <a:solidFill>
                  <a:srgbClr val="008000"/>
                </a:solidFill>
              </a:rPr>
              <a:t>O(log n)</a:t>
            </a:r>
            <a:r>
              <a:rPr lang="pt-BR"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A função passa pelo “vértice” atual e, recursivamente é chamada com um dos dois filhos (aquele que contém V[i] no segmento) e depois recalcula a </a:t>
            </a:r>
            <a:r>
              <a:rPr lang="pt-BR" b="1">
                <a:solidFill>
                  <a:srgbClr val="000000"/>
                </a:solidFill>
              </a:rPr>
              <a:t>sua</a:t>
            </a:r>
            <a:r>
              <a:rPr lang="pt-BR">
                <a:solidFill>
                  <a:srgbClr val="000000"/>
                </a:solidFill>
              </a:rPr>
              <a:t> soma.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Atualizar Consultas</a:t>
            </a:r>
            <a:endParaRPr lang="pt-BR"/>
          </a:p>
        </p:txBody>
      </p:sp>
      <p:sp>
        <p:nvSpPr>
          <p:cNvPr id="220" name="Google Shape;220;p31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0" rIns="91425" bIns="0" anchor="t" anchorCtr="false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1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void</a:t>
            </a: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pt-BR" sz="1350"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updateSegTree</a:t>
            </a: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pt-BR" sz="1350" b="1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v, </a:t>
            </a:r>
            <a:r>
              <a:rPr lang="pt-BR" sz="1350" b="1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tl, </a:t>
            </a:r>
            <a:r>
              <a:rPr lang="pt-BR" sz="1350" b="1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tr, </a:t>
            </a:r>
            <a:r>
              <a:rPr lang="pt-BR" sz="1350" b="1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pos, </a:t>
            </a:r>
            <a:r>
              <a:rPr lang="pt-BR" sz="1350" b="1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new_val) {</a:t>
            </a:r>
            <a:endParaRPr sz="1350" b="1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</a:t>
            </a:r>
            <a:r>
              <a:rPr lang="pt-BR" sz="1350" b="1">
                <a:solidFill>
                  <a:srgbClr val="C586C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if</a:t>
            </a: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pt-BR" sz="1350"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(tl == tr)</a:t>
            </a:r>
            <a:endParaRPr sz="1350" b="1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segTree[v] = new_val;</a:t>
            </a:r>
            <a:endParaRPr sz="1350" b="1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</a:t>
            </a:r>
            <a:r>
              <a:rPr lang="pt-BR" sz="1350" b="1">
                <a:solidFill>
                  <a:srgbClr val="C586C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else</a:t>
            </a:r>
            <a:endParaRPr sz="1350" b="1">
              <a:solidFill>
                <a:srgbClr val="C586C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{</a:t>
            </a:r>
            <a:endParaRPr sz="1350" b="1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</a:t>
            </a:r>
            <a:r>
              <a:rPr lang="pt-BR" sz="1350" b="1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pt-BR" sz="1350"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tm = (tl + tr) / 2;</a:t>
            </a:r>
            <a:endParaRPr sz="1350" b="1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</a:t>
            </a:r>
            <a:r>
              <a:rPr lang="pt-BR" sz="1350" b="1">
                <a:solidFill>
                  <a:srgbClr val="C586C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if</a:t>
            </a: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pt-BR" sz="1350"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(pos &lt;= tm)</a:t>
            </a:r>
            <a:endParaRPr sz="1350" b="1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   updateSegTree(v*2, tl, tm, pos, new_val);</a:t>
            </a:r>
            <a:endParaRPr sz="1350" b="1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</a:t>
            </a:r>
            <a:r>
              <a:rPr lang="pt-BR" sz="1350" b="1">
                <a:solidFill>
                  <a:srgbClr val="C586C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else</a:t>
            </a:r>
            <a:endParaRPr sz="1350" b="1">
              <a:solidFill>
                <a:srgbClr val="C586C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   </a:t>
            </a:r>
            <a:r>
              <a:rPr lang="pt-BR" sz="1350"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updateSegTree(v*2+1, tm+1, tr, pos, new_val);</a:t>
            </a:r>
            <a:endParaRPr sz="1350" b="1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segTree[v] = segTree[v*2] + segTree[v*2+1];</a:t>
            </a:r>
            <a:endParaRPr sz="1350" b="1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}</a:t>
            </a:r>
            <a:endParaRPr sz="1350" b="1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Roteiro</a:t>
            </a:r>
            <a:endParaRPr lang="pt-BR"/>
          </a:p>
        </p:txBody>
      </p:sp>
      <p:sp>
        <p:nvSpPr>
          <p:cNvPr id="74" name="Google Shape;74;p14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Conceitos;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Estrutura da SegTree;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Construção;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Soma;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Atualização.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5" name="Google Shape;75;p14" descr="logomdp.jpg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8215126" y="4272450"/>
            <a:ext cx="793848" cy="7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 de Impressão</a:t>
            </a:r>
            <a:endParaRPr lang="pt-BR"/>
          </a:p>
        </p:txBody>
      </p:sp>
      <p:sp>
        <p:nvSpPr>
          <p:cNvPr id="226" name="Google Shape;226;p32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0" rIns="91425" bIns="0" anchor="t" anchorCtr="false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1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void</a:t>
            </a: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pt-BR" sz="1350"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printA</a:t>
            </a: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pt-BR" sz="1350" b="1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a[])</a:t>
            </a:r>
            <a:endParaRPr sz="1350" b="1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{</a:t>
            </a:r>
            <a:endParaRPr sz="1350" b="1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</a:t>
            </a:r>
            <a:r>
              <a:rPr lang="pt-BR" sz="1350" b="1">
                <a:solidFill>
                  <a:srgbClr val="C586C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pt-BR" sz="1350"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pt-BR" sz="1350" b="1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pt-BR" sz="1350"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 = 0; i &lt; n; i++)</a:t>
            </a:r>
            <a:endParaRPr sz="1350" b="1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cout &lt;&lt; a[i] &lt;&lt; endl;</a:t>
            </a:r>
            <a:endParaRPr sz="1350" b="1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sz="1350" b="1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1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1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void</a:t>
            </a: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pt-BR" sz="1350"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printSegTree</a:t>
            </a: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()</a:t>
            </a:r>
            <a:endParaRPr sz="1350" b="1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{</a:t>
            </a:r>
            <a:endParaRPr sz="1350" b="1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</a:t>
            </a:r>
            <a:r>
              <a:rPr lang="pt-BR" sz="1350" b="1">
                <a:solidFill>
                  <a:srgbClr val="C586C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pt-BR" sz="1350" b="1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pt-BR" sz="1350"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 = 0; i &lt; 4*n; i++</a:t>
            </a: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350" b="1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</a:t>
            </a:r>
            <a:r>
              <a:rPr lang="pt-BR" sz="1350"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cout &lt;&lt; segTree[i] &lt;&lt; endl; </a:t>
            </a:r>
            <a:endParaRPr sz="1350" b="1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Exercícios</a:t>
            </a:r>
            <a:endParaRPr lang="pt-BR"/>
          </a:p>
        </p:txBody>
      </p:sp>
      <p:sp>
        <p:nvSpPr>
          <p:cNvPr id="232" name="Google Shape;232;p33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Uri 1301 - </a:t>
            </a:r>
            <a:r>
              <a:rPr lang="pt-BR" u="sng">
                <a:solidFill>
                  <a:schemeClr val="hlink"/>
                </a:solidFill>
                <a:hlinkClick r:id="rId1"/>
              </a:rPr>
              <a:t>Produto do Intervalo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CodeCad - </a:t>
            </a:r>
            <a:r>
              <a:rPr lang="pt-BR" u="sng">
                <a:solidFill>
                  <a:schemeClr val="hlink"/>
                </a:solidFill>
                <a:hlinkClick r:id="rId2"/>
              </a:rPr>
              <a:t>Banco do Faraó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SegTree - Material</a:t>
            </a:r>
            <a:endParaRPr lang="pt-BR"/>
          </a:p>
        </p:txBody>
      </p:sp>
      <p:sp>
        <p:nvSpPr>
          <p:cNvPr id="238" name="Google Shape;238;p34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pt-BR" u="sng">
                <a:solidFill>
                  <a:schemeClr val="hlink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1"/>
              </a:rPr>
              <a:t>https://cp-algorithms.com/data_structures/segment_tree.html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pt-BR" u="sng">
                <a:solidFill>
                  <a:schemeClr val="hlink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2"/>
              </a:rPr>
              <a:t>https://www.hackerearth.com/pt-br/practice/data-structures/advanced-data-structures/segment-trees/tutorial/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pt-BR" u="sng">
                <a:solidFill>
                  <a:schemeClr val="hlink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3"/>
              </a:rPr>
              <a:t>http://www.codcad.com/lesson/53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Livro: Advanced Data Structures, PETER BRASS - Capítulo 4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○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Páginas: 165-172.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" name="Google Shape;238;p34"/>
          <p:cNvSpPr txBox="true"/>
          <p:nvPr/>
        </p:nvSpPr>
        <p:spPr>
          <a:xfrm>
            <a:off x="472535" y="1927330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 panose="02000000000000000000"/>
              <a:buChar char="●"/>
              <a:defRPr sz="18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●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●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pt-BR" u="sng">
                <a:solidFill>
                  <a:schemeClr val="hlink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1"/>
              </a:rPr>
              <a:t>https://cp-algorithms.com/data_structures/segment_tree.html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pt-BR" u="sng">
                <a:solidFill>
                  <a:schemeClr val="hlink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2"/>
              </a:rPr>
              <a:t>https://www.hackerearth.com/pt-br/practice/data-structures/advanced-data-structures/segment-trees/tutorial/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pt-BR" u="sng">
                <a:solidFill>
                  <a:schemeClr val="hlink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3"/>
              </a:rPr>
              <a:t>http://www.codcad.com/lesson/53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Livro: Advanced Data Structures, PETER BRASS - Capítulo 4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○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Páginas: 165-172.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Conceitos</a:t>
            </a:r>
            <a:endParaRPr lang="pt-BR"/>
          </a:p>
        </p:txBody>
      </p:sp>
      <p:sp>
        <p:nvSpPr>
          <p:cNvPr id="81" name="Google Shape;81;p15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Uma árvore de segmentos, ou </a:t>
            </a:r>
            <a:r>
              <a:rPr lang="pt-BR" i="1">
                <a:solidFill>
                  <a:srgbClr val="CC4125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SegTree</a:t>
            </a: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permite respondermos consultas “de intervalos” sobre um </a:t>
            </a:r>
            <a:r>
              <a:rPr lang="pt-BR">
                <a:solidFill>
                  <a:srgbClr val="CC4125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Vetor</a:t>
            </a: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de modo eficiente, mantendo flexibilidade e permitindo modificações no vetor;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○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Por exemplo, podemos encontrar a soma de elementos consecutivos em um vetor V[l..r] ou encontrar o menor elemento em um intervalo do Vetor em </a:t>
            </a:r>
            <a:r>
              <a:rPr lang="pt-BR">
                <a:solidFill>
                  <a:srgbClr val="CC4125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tempo O(log n)</a:t>
            </a: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SegTrees permitem modificar o vetor substituindo um elemento ou até mesmo alterar os elementos de um sub-segmento inteiro;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○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Por exemplo, atribuir a todos os elementos V[l..r] para um valor qualquer ou adicionar um valor para todos os elementos do segmento.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Propriedade Importante</a:t>
            </a:r>
            <a:endParaRPr lang="pt-BR"/>
          </a:p>
        </p:txBody>
      </p:sp>
      <p:sp>
        <p:nvSpPr>
          <p:cNvPr id="87" name="Google Shape;87;p16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Usam </a:t>
            </a:r>
            <a:r>
              <a:rPr lang="pt-BR" b="1">
                <a:solidFill>
                  <a:srgbClr val="CC4125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espaço Linear</a:t>
            </a: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de memória: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○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árvore de segmentos padrão requer </a:t>
            </a:r>
            <a:r>
              <a:rPr lang="pt-BR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4*n</a:t>
            </a: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“vértices” para trabalhar com um vetor de tamanho </a:t>
            </a:r>
            <a:r>
              <a:rPr lang="pt-BR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</a:t>
            </a: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Em sua Forma Simples: Queremos responder a uma consulta de soma eficientemente.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○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Dado um vetor V[0..n-1], a árvore de segmentos deve ser capaz de somar os elementos entre os índices l e r, ou seja, ∑ V[i], para l &lt;= i &lt;= r; 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○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Lidar com as alterações de valores dos elementos no vetor (V[k] = x); e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○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árvore de segmentos deve ser capaz de processar essas consultas em tempo O(log n).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da SegTree</a:t>
            </a:r>
            <a:endParaRPr lang="pt-BR"/>
          </a:p>
        </p:txBody>
      </p:sp>
      <p:sp>
        <p:nvSpPr>
          <p:cNvPr id="93" name="Google Shape;93;p17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 panose="02000000000000000000"/>
              <a:buChar char="●"/>
            </a:pPr>
            <a:r>
              <a:rPr lang="pt-BR">
                <a:solidFill>
                  <a:srgbClr val="000000"/>
                </a:solidFill>
              </a:rPr>
              <a:t>Computamos e armazenamos a soma dos elementos do segmento V[0..n-1] de todo o vetor. Para fazer isso,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Dividimos o vetor dentro de duas metades, V[0..n/2] e V[n/2 + 1..n-1] e calculamos a soma de cada metade recursivamente e armazenamos;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Cada uma dessas metades, por sua vez, podem ser divididas ao meio. A soma delas são computadas e armazenadas;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Este processo se repete até que todos os segmentos alcancem tamanho igual a 1.</a:t>
            </a:r>
            <a:endParaRPr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Os segmentos formam uma “árvore binária”, onde V[0..n-1] é a raiz e cada vértice, exceto as folhas, possuem exatamente 2 filhos.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 lang="pt-BR"/>
          </a:p>
        </p:txBody>
      </p:sp>
      <p:sp>
        <p:nvSpPr>
          <p:cNvPr id="99" name="Google Shape;99;p18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Considere o vetor V = [1, 3, -2, 8, -7], com n == 5 elementos.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0" name="Google Shape;100;p18"/>
          <p:cNvSpPr txBox="true"/>
          <p:nvPr/>
        </p:nvSpPr>
        <p:spPr>
          <a:xfrm>
            <a:off x="4138500" y="2486050"/>
            <a:ext cx="867000" cy="355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 3 -2 8 -7</a:t>
            </a:r>
            <a:endParaRPr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01" name="Google Shape;101;p18"/>
          <p:cNvSpPr txBox="true"/>
          <p:nvPr/>
        </p:nvSpPr>
        <p:spPr>
          <a:xfrm>
            <a:off x="3062400" y="3096275"/>
            <a:ext cx="586200" cy="355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 3 -2 </a:t>
            </a:r>
            <a:endParaRPr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02" name="Google Shape;102;p18"/>
          <p:cNvSpPr txBox="true"/>
          <p:nvPr/>
        </p:nvSpPr>
        <p:spPr>
          <a:xfrm>
            <a:off x="5464600" y="3096275"/>
            <a:ext cx="633600" cy="355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8 -7</a:t>
            </a:r>
            <a:endParaRPr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03" name="Google Shape;103;p18"/>
          <p:cNvSpPr txBox="true"/>
          <p:nvPr/>
        </p:nvSpPr>
        <p:spPr>
          <a:xfrm>
            <a:off x="2476200" y="3729725"/>
            <a:ext cx="586200" cy="355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1 3 </a:t>
            </a:r>
            <a:endParaRPr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04" name="Google Shape;104;p18"/>
          <p:cNvSpPr txBox="true"/>
          <p:nvPr/>
        </p:nvSpPr>
        <p:spPr>
          <a:xfrm>
            <a:off x="3648600" y="3729725"/>
            <a:ext cx="586200" cy="355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-2 </a:t>
            </a:r>
            <a:endParaRPr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05" name="Google Shape;105;p18"/>
          <p:cNvSpPr txBox="true"/>
          <p:nvPr/>
        </p:nvSpPr>
        <p:spPr>
          <a:xfrm>
            <a:off x="4831000" y="3729725"/>
            <a:ext cx="633600" cy="355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8</a:t>
            </a:r>
            <a:endParaRPr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06" name="Google Shape;106;p18"/>
          <p:cNvSpPr txBox="true"/>
          <p:nvPr/>
        </p:nvSpPr>
        <p:spPr>
          <a:xfrm>
            <a:off x="6098200" y="3729725"/>
            <a:ext cx="633600" cy="355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-7</a:t>
            </a:r>
            <a:endParaRPr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07" name="Google Shape;107;p18"/>
          <p:cNvSpPr txBox="true"/>
          <p:nvPr/>
        </p:nvSpPr>
        <p:spPr>
          <a:xfrm>
            <a:off x="1890000" y="4273475"/>
            <a:ext cx="586200" cy="355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 </a:t>
            </a:r>
            <a:endParaRPr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08" name="Google Shape;108;p18"/>
          <p:cNvSpPr txBox="true"/>
          <p:nvPr/>
        </p:nvSpPr>
        <p:spPr>
          <a:xfrm>
            <a:off x="3062400" y="4273475"/>
            <a:ext cx="586200" cy="355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3 </a:t>
            </a:r>
            <a:endParaRPr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cxnSp>
        <p:nvCxnSpPr>
          <p:cNvPr id="109" name="Google Shape;109;p18"/>
          <p:cNvCxnSpPr>
            <a:stCxn id="100" idx="2"/>
            <a:endCxn id="102" idx="0"/>
          </p:cNvCxnSpPr>
          <p:nvPr/>
        </p:nvCxnSpPr>
        <p:spPr>
          <a:xfrm>
            <a:off x="4572000" y="2841850"/>
            <a:ext cx="1209300" cy="25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" name="Google Shape;110;p18"/>
          <p:cNvCxnSpPr>
            <a:stCxn id="100" idx="2"/>
            <a:endCxn id="101" idx="0"/>
          </p:cNvCxnSpPr>
          <p:nvPr/>
        </p:nvCxnSpPr>
        <p:spPr>
          <a:xfrm flipH="true">
            <a:off x="3355500" y="2841850"/>
            <a:ext cx="1216500" cy="25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" name="Google Shape;111;p18"/>
          <p:cNvCxnSpPr>
            <a:stCxn id="101" idx="2"/>
            <a:endCxn id="103" idx="0"/>
          </p:cNvCxnSpPr>
          <p:nvPr/>
        </p:nvCxnSpPr>
        <p:spPr>
          <a:xfrm flipH="true">
            <a:off x="2769300" y="3452075"/>
            <a:ext cx="586200" cy="27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" name="Google Shape;112;p18"/>
          <p:cNvCxnSpPr>
            <a:stCxn id="101" idx="2"/>
            <a:endCxn id="104" idx="0"/>
          </p:cNvCxnSpPr>
          <p:nvPr/>
        </p:nvCxnSpPr>
        <p:spPr>
          <a:xfrm>
            <a:off x="3355500" y="3452075"/>
            <a:ext cx="586200" cy="27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" name="Google Shape;113;p18"/>
          <p:cNvCxnSpPr>
            <a:stCxn id="102" idx="2"/>
            <a:endCxn id="106" idx="0"/>
          </p:cNvCxnSpPr>
          <p:nvPr/>
        </p:nvCxnSpPr>
        <p:spPr>
          <a:xfrm>
            <a:off x="5781400" y="3452075"/>
            <a:ext cx="633600" cy="27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" name="Google Shape;114;p18"/>
          <p:cNvCxnSpPr>
            <a:stCxn id="102" idx="2"/>
            <a:endCxn id="105" idx="0"/>
          </p:cNvCxnSpPr>
          <p:nvPr/>
        </p:nvCxnSpPr>
        <p:spPr>
          <a:xfrm flipH="true">
            <a:off x="5147800" y="3452075"/>
            <a:ext cx="633600" cy="27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" name="Google Shape;115;p18"/>
          <p:cNvCxnSpPr>
            <a:stCxn id="103" idx="2"/>
            <a:endCxn id="107" idx="0"/>
          </p:cNvCxnSpPr>
          <p:nvPr/>
        </p:nvCxnSpPr>
        <p:spPr>
          <a:xfrm flipH="true">
            <a:off x="2183100" y="4085525"/>
            <a:ext cx="586200" cy="18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" name="Google Shape;116;p18"/>
          <p:cNvCxnSpPr>
            <a:stCxn id="103" idx="2"/>
            <a:endCxn id="108" idx="0"/>
          </p:cNvCxnSpPr>
          <p:nvPr/>
        </p:nvCxnSpPr>
        <p:spPr>
          <a:xfrm>
            <a:off x="2769300" y="4085525"/>
            <a:ext cx="586200" cy="18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 lang="pt-BR"/>
          </a:p>
        </p:txBody>
      </p:sp>
      <p:sp>
        <p:nvSpPr>
          <p:cNvPr id="122" name="Google Shape;122;p19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Considere o vetor V = [1, 3, -2, 8, -7], com n == 5 elementos.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3" name="Google Shape;123;p19"/>
          <p:cNvSpPr txBox="true"/>
          <p:nvPr/>
        </p:nvSpPr>
        <p:spPr>
          <a:xfrm>
            <a:off x="4138295" y="2486025"/>
            <a:ext cx="1009650" cy="355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 3 -2 8 -7</a:t>
            </a:r>
            <a:endParaRPr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24" name="Google Shape;124;p19"/>
          <p:cNvSpPr txBox="true"/>
          <p:nvPr/>
        </p:nvSpPr>
        <p:spPr>
          <a:xfrm>
            <a:off x="3062605" y="3096260"/>
            <a:ext cx="878840" cy="355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 3 -2 </a:t>
            </a:r>
            <a:endParaRPr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25" name="Google Shape;125;p19"/>
          <p:cNvSpPr txBox="true"/>
          <p:nvPr/>
        </p:nvSpPr>
        <p:spPr>
          <a:xfrm>
            <a:off x="5464600" y="3096275"/>
            <a:ext cx="633600" cy="355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8 -7</a:t>
            </a:r>
            <a:endParaRPr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26" name="Google Shape;126;p19"/>
          <p:cNvSpPr txBox="true"/>
          <p:nvPr/>
        </p:nvSpPr>
        <p:spPr>
          <a:xfrm>
            <a:off x="2476200" y="3729725"/>
            <a:ext cx="586200" cy="355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1 3 </a:t>
            </a:r>
            <a:endParaRPr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27" name="Google Shape;127;p19"/>
          <p:cNvSpPr txBox="true"/>
          <p:nvPr/>
        </p:nvSpPr>
        <p:spPr>
          <a:xfrm>
            <a:off x="3648600" y="3729725"/>
            <a:ext cx="586200" cy="355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-2 </a:t>
            </a:r>
            <a:endParaRPr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28" name="Google Shape;128;p19"/>
          <p:cNvSpPr txBox="true"/>
          <p:nvPr/>
        </p:nvSpPr>
        <p:spPr>
          <a:xfrm>
            <a:off x="4831000" y="3729725"/>
            <a:ext cx="633600" cy="355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8</a:t>
            </a:r>
            <a:endParaRPr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29" name="Google Shape;129;p19"/>
          <p:cNvSpPr txBox="true"/>
          <p:nvPr/>
        </p:nvSpPr>
        <p:spPr>
          <a:xfrm>
            <a:off x="6098200" y="3729725"/>
            <a:ext cx="633600" cy="355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-7</a:t>
            </a:r>
            <a:endParaRPr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30" name="Google Shape;130;p19"/>
          <p:cNvSpPr txBox="true"/>
          <p:nvPr/>
        </p:nvSpPr>
        <p:spPr>
          <a:xfrm>
            <a:off x="1890000" y="4273475"/>
            <a:ext cx="586200" cy="355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 </a:t>
            </a:r>
            <a:endParaRPr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31" name="Google Shape;131;p19"/>
          <p:cNvSpPr txBox="true"/>
          <p:nvPr/>
        </p:nvSpPr>
        <p:spPr>
          <a:xfrm>
            <a:off x="3062400" y="4273475"/>
            <a:ext cx="586200" cy="355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3 </a:t>
            </a:r>
            <a:endParaRPr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cxnSp>
        <p:nvCxnSpPr>
          <p:cNvPr id="132" name="Google Shape;132;p19"/>
          <p:cNvCxnSpPr>
            <a:stCxn id="123" idx="2"/>
            <a:endCxn id="125" idx="0"/>
          </p:cNvCxnSpPr>
          <p:nvPr/>
        </p:nvCxnSpPr>
        <p:spPr>
          <a:xfrm>
            <a:off x="4643120" y="2841850"/>
            <a:ext cx="1138555" cy="25463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" name="Google Shape;133;p19"/>
          <p:cNvCxnSpPr>
            <a:stCxn id="123" idx="2"/>
            <a:endCxn id="124" idx="0"/>
          </p:cNvCxnSpPr>
          <p:nvPr/>
        </p:nvCxnSpPr>
        <p:spPr>
          <a:xfrm flipH="true">
            <a:off x="3502025" y="2841850"/>
            <a:ext cx="1141095" cy="25463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Google Shape;134;p19"/>
          <p:cNvCxnSpPr>
            <a:stCxn id="124" idx="2"/>
            <a:endCxn id="126" idx="0"/>
          </p:cNvCxnSpPr>
          <p:nvPr/>
        </p:nvCxnSpPr>
        <p:spPr>
          <a:xfrm flipH="true">
            <a:off x="2770030" y="3452075"/>
            <a:ext cx="732155" cy="2781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Google Shape;135;p19"/>
          <p:cNvCxnSpPr>
            <a:stCxn id="124" idx="2"/>
            <a:endCxn id="127" idx="0"/>
          </p:cNvCxnSpPr>
          <p:nvPr/>
        </p:nvCxnSpPr>
        <p:spPr>
          <a:xfrm>
            <a:off x="3502185" y="3452075"/>
            <a:ext cx="440055" cy="2781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36;p19"/>
          <p:cNvCxnSpPr>
            <a:stCxn id="125" idx="2"/>
            <a:endCxn id="129" idx="0"/>
          </p:cNvCxnSpPr>
          <p:nvPr/>
        </p:nvCxnSpPr>
        <p:spPr>
          <a:xfrm>
            <a:off x="5781400" y="3452075"/>
            <a:ext cx="633600" cy="27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" name="Google Shape;137;p19"/>
          <p:cNvCxnSpPr>
            <a:stCxn id="125" idx="2"/>
            <a:endCxn id="128" idx="0"/>
          </p:cNvCxnSpPr>
          <p:nvPr/>
        </p:nvCxnSpPr>
        <p:spPr>
          <a:xfrm flipH="true">
            <a:off x="5147800" y="3452075"/>
            <a:ext cx="633600" cy="27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138;p19"/>
          <p:cNvCxnSpPr>
            <a:stCxn id="126" idx="2"/>
            <a:endCxn id="130" idx="0"/>
          </p:cNvCxnSpPr>
          <p:nvPr/>
        </p:nvCxnSpPr>
        <p:spPr>
          <a:xfrm flipH="true">
            <a:off x="2183100" y="4085525"/>
            <a:ext cx="586200" cy="18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Google Shape;139;p19"/>
          <p:cNvCxnSpPr>
            <a:stCxn id="126" idx="2"/>
            <a:endCxn id="131" idx="0"/>
          </p:cNvCxnSpPr>
          <p:nvPr/>
        </p:nvCxnSpPr>
        <p:spPr>
          <a:xfrm>
            <a:off x="2769300" y="4085525"/>
            <a:ext cx="586200" cy="18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0" name="Google Shape;140;p19"/>
          <p:cNvSpPr txBox="true"/>
          <p:nvPr/>
        </p:nvSpPr>
        <p:spPr>
          <a:xfrm>
            <a:off x="1938450" y="4543175"/>
            <a:ext cx="4893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 = 1</a:t>
            </a:r>
            <a:endParaRPr sz="9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41" name="Google Shape;141;p19"/>
          <p:cNvSpPr txBox="true"/>
          <p:nvPr/>
        </p:nvSpPr>
        <p:spPr>
          <a:xfrm>
            <a:off x="3110850" y="4543175"/>
            <a:ext cx="4893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 = 3</a:t>
            </a:r>
            <a:endParaRPr sz="9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42" name="Google Shape;142;p19"/>
          <p:cNvSpPr txBox="true"/>
          <p:nvPr/>
        </p:nvSpPr>
        <p:spPr>
          <a:xfrm>
            <a:off x="3719100" y="3995675"/>
            <a:ext cx="4893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 = -2</a:t>
            </a:r>
            <a:endParaRPr sz="9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43" name="Google Shape;143;p19"/>
          <p:cNvSpPr txBox="true"/>
          <p:nvPr/>
        </p:nvSpPr>
        <p:spPr>
          <a:xfrm>
            <a:off x="1986900" y="3768725"/>
            <a:ext cx="4893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 = 4</a:t>
            </a:r>
            <a:endParaRPr sz="9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44" name="Google Shape;144;p19"/>
          <p:cNvSpPr txBox="true"/>
          <p:nvPr/>
        </p:nvSpPr>
        <p:spPr>
          <a:xfrm>
            <a:off x="4908650" y="3995675"/>
            <a:ext cx="4893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 = 8</a:t>
            </a:r>
            <a:endParaRPr sz="9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45" name="Google Shape;145;p19"/>
          <p:cNvSpPr txBox="true"/>
          <p:nvPr/>
        </p:nvSpPr>
        <p:spPr>
          <a:xfrm>
            <a:off x="6170350" y="3995675"/>
            <a:ext cx="4893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 = -7</a:t>
            </a:r>
            <a:endParaRPr sz="9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46" name="Google Shape;146;p19"/>
          <p:cNvSpPr txBox="true"/>
          <p:nvPr/>
        </p:nvSpPr>
        <p:spPr>
          <a:xfrm>
            <a:off x="6139875" y="3135275"/>
            <a:ext cx="4893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 = 1</a:t>
            </a:r>
            <a:endParaRPr sz="9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47" name="Google Shape;147;p19"/>
          <p:cNvSpPr txBox="true"/>
          <p:nvPr/>
        </p:nvSpPr>
        <p:spPr>
          <a:xfrm>
            <a:off x="2573100" y="3135275"/>
            <a:ext cx="4893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 = 2</a:t>
            </a:r>
            <a:endParaRPr sz="9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48" name="Google Shape;148;p19"/>
          <p:cNvSpPr txBox="true"/>
          <p:nvPr/>
        </p:nvSpPr>
        <p:spPr>
          <a:xfrm>
            <a:off x="4311950" y="2830150"/>
            <a:ext cx="4893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 = 3</a:t>
            </a:r>
            <a:endParaRPr sz="9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da SegTree</a:t>
            </a:r>
            <a:endParaRPr lang="pt-BR"/>
          </a:p>
        </p:txBody>
      </p:sp>
      <p:sp>
        <p:nvSpPr>
          <p:cNvPr id="154" name="Google Shape;154;p20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Número linear de “vértices”: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1 + 2 + 4 + … + 2</a:t>
            </a:r>
            <a:r>
              <a:rPr lang="pt-BR" baseline="30000">
                <a:solidFill>
                  <a:srgbClr val="000000"/>
                </a:solidFill>
              </a:rPr>
              <a:t>log n + 1</a:t>
            </a:r>
            <a:r>
              <a:rPr lang="pt-BR">
                <a:solidFill>
                  <a:srgbClr val="000000"/>
                </a:solidFill>
              </a:rPr>
              <a:t> &lt; 4*n.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Quando </a:t>
            </a:r>
            <a:r>
              <a:rPr lang="pt-BR" b="1">
                <a:solidFill>
                  <a:srgbClr val="000000"/>
                </a:solidFill>
              </a:rPr>
              <a:t>n</a:t>
            </a:r>
            <a:r>
              <a:rPr lang="pt-BR">
                <a:solidFill>
                  <a:srgbClr val="000000"/>
                </a:solidFill>
              </a:rPr>
              <a:t> não for potência de 2, nem todos os “vértices” serão preenchidos;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A </a:t>
            </a:r>
            <a:r>
              <a:rPr lang="pt-BR" b="1">
                <a:solidFill>
                  <a:srgbClr val="CC4125"/>
                </a:solidFill>
              </a:rPr>
              <a:t>altura</a:t>
            </a:r>
            <a:r>
              <a:rPr lang="pt-BR">
                <a:solidFill>
                  <a:srgbClr val="000000"/>
                </a:solidFill>
              </a:rPr>
              <a:t> da SegTree é O(log n), pois a cada vez que descemos na “árvore”, indo da raiz às folhas, o tamanho de cada segmento reduz pela metade, até chegar em 1.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da SegTree</a:t>
            </a:r>
            <a:endParaRPr lang="pt-BR"/>
          </a:p>
        </p:txBody>
      </p:sp>
      <p:sp>
        <p:nvSpPr>
          <p:cNvPr id="160" name="Google Shape;160;p21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1">
                <a:solidFill>
                  <a:srgbClr val="6A9955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//Constantes</a:t>
            </a:r>
            <a:endParaRPr sz="1350" b="1">
              <a:solidFill>
                <a:srgbClr val="6A9955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1">
                <a:solidFill>
                  <a:srgbClr val="C586C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#define</a:t>
            </a:r>
            <a:r>
              <a:rPr lang="pt-BR" sz="1350" b="1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pt-BR" sz="1350"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TAMMAX</a:t>
            </a:r>
            <a:r>
              <a:rPr lang="pt-BR" sz="1350" b="1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pt-BR" sz="1350" b="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100</a:t>
            </a:r>
            <a:endParaRPr sz="1350" b="1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1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1">
                <a:solidFill>
                  <a:srgbClr val="6A9955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Variáveis globais</a:t>
            </a:r>
            <a:endParaRPr sz="1350" b="1">
              <a:solidFill>
                <a:srgbClr val="6A9955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1">
                <a:solidFill>
                  <a:srgbClr val="569CD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pt-BR" sz="1350" b="1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pt-BR" sz="1350"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n, </a:t>
            </a:r>
            <a:r>
              <a:rPr lang="pt-BR" sz="1350" b="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Número de elementos no vetor V[0..n-1].</a:t>
            </a:r>
            <a:endParaRPr sz="1350" b="1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segTree[4*TAMMAX]; </a:t>
            </a:r>
            <a:r>
              <a:rPr lang="pt-BR" sz="1350" b="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A segTree, contendo, por exemplo, a soma dos intervalos.</a:t>
            </a:r>
            <a:endParaRPr sz="1350" b="1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7437</Words>
  <Application>WPS Presentation</Application>
  <PresentationFormat/>
  <Paragraphs>242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SimSun</vt:lpstr>
      <vt:lpstr>Wingdings</vt:lpstr>
      <vt:lpstr>Arial</vt:lpstr>
      <vt:lpstr>Nimbus Roman No9 L</vt:lpstr>
      <vt:lpstr>Roboto</vt:lpstr>
      <vt:lpstr>Pagul</vt:lpstr>
      <vt:lpstr>Times New Roman</vt:lpstr>
      <vt:lpstr>Courier New</vt:lpstr>
      <vt:lpstr>DejaVu Sans</vt:lpstr>
      <vt:lpstr>微软雅黑</vt:lpstr>
      <vt:lpstr>Droid Sans Fallback</vt:lpstr>
      <vt:lpstr>Arial Unicode MS</vt:lpstr>
      <vt:lpstr>Material</vt:lpstr>
      <vt:lpstr>Árvore de Segmentos</vt:lpstr>
      <vt:lpstr>Roteiro</vt:lpstr>
      <vt:lpstr>Conceitos</vt:lpstr>
      <vt:lpstr>Propriedade Importante</vt:lpstr>
      <vt:lpstr>Estrutura da SegTree</vt:lpstr>
      <vt:lpstr>Exemplo</vt:lpstr>
      <vt:lpstr>Exemplo</vt:lpstr>
      <vt:lpstr>Estrutura da SegTree</vt:lpstr>
      <vt:lpstr>Estrutura da SegTree</vt:lpstr>
      <vt:lpstr>Construção</vt:lpstr>
      <vt:lpstr>Construção - Recursão</vt:lpstr>
      <vt:lpstr>Construção - Recursão</vt:lpstr>
      <vt:lpstr>Consultas de Soma</vt:lpstr>
      <vt:lpstr>Consultas de Soma</vt:lpstr>
      <vt:lpstr>Consultas de Soma</vt:lpstr>
      <vt:lpstr>Consultas de Soma</vt:lpstr>
      <vt:lpstr>Consultas de Soma</vt:lpstr>
      <vt:lpstr>Atualizar Consultas</vt:lpstr>
      <vt:lpstr>Atualizar Consultas</vt:lpstr>
      <vt:lpstr>Funções de Impressão</vt:lpstr>
      <vt:lpstr>Exercícios</vt:lpstr>
      <vt:lpstr>SegTree - Material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Árvore de Segmentos</dc:title>
  <dc:creator/>
  <cp:lastModifiedBy>gabriel</cp:lastModifiedBy>
  <cp:revision>3</cp:revision>
  <dcterms:created xsi:type="dcterms:W3CDTF">2021-05-13T15:56:36Z</dcterms:created>
  <dcterms:modified xsi:type="dcterms:W3CDTF">2021-05-13T15:56:36Z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