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797675" cy="9926638"/>
  <p:embeddedFontLst>
    <p:embeddedFont>
      <p:font typeface="PT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548">
          <p15:clr>
            <a:srgbClr val="000000"/>
          </p15:clr>
        </p15:guide>
        <p15:guide id="3" orient="horz" pos="4170">
          <p15:clr>
            <a:srgbClr val="000000"/>
          </p15:clr>
        </p15:guide>
        <p15:guide id="4" orient="horz" pos="2391">
          <p15:clr>
            <a:srgbClr val="000000"/>
          </p15:clr>
        </p15:guide>
        <p15:guide id="5" orient="horz" pos="1060">
          <p15:clr>
            <a:srgbClr val="000000"/>
          </p15:clr>
        </p15:guide>
        <p15:guide id="6" orient="horz" pos="2556">
          <p15:clr>
            <a:srgbClr val="000000"/>
          </p15:clr>
        </p15:guide>
        <p15:guide id="7" orient="horz" pos="3962">
          <p15:clr>
            <a:srgbClr val="000000"/>
          </p15:clr>
        </p15:guide>
        <p15:guide id="8" orient="horz" pos="4098">
          <p15:clr>
            <a:srgbClr val="000000"/>
          </p15:clr>
        </p15:guide>
        <p15:guide id="9" pos="2880">
          <p15:clr>
            <a:srgbClr val="000000"/>
          </p15:clr>
        </p15:guide>
        <p15:guide id="10" pos="5534">
          <p15:clr>
            <a:srgbClr val="000000"/>
          </p15:clr>
        </p15:guide>
        <p15:guide id="11" pos="22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6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84C4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28172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4778826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PT Sans"/>
              <a:buNone/>
              <a:defRPr sz="18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 rot="5400000">
            <a:off x="2047072" y="-467528"/>
            <a:ext cx="5156200" cy="842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sz="20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sz="18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28172" y="1916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4761137" y="1187449"/>
            <a:ext cx="4041775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sz="20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sz="18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761137" y="1916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 rot="5400000">
            <a:off x="5264486" y="2728118"/>
            <a:ext cx="5135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 rot="5400000">
            <a:off x="941048" y="661648"/>
            <a:ext cx="5135563" cy="619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pic" idx="2"/>
          </p:nvPr>
        </p:nvSpPr>
        <p:spPr>
          <a:xfrm>
            <a:off x="1792288" y="1143000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Courier New"/>
              <a:buNone/>
              <a:defRPr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1792288" y="54435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sz="1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604078" y="1125537"/>
            <a:ext cx="5111750" cy="519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428172" y="1951036"/>
            <a:ext cx="3008313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sz="1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7AC"/>
            </a:gs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229600" y="6311900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‹nº›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"/>
          <p:cNvGrpSpPr/>
          <p:nvPr/>
        </p:nvGrpSpPr>
        <p:grpSpPr>
          <a:xfrm>
            <a:off x="425450" y="6426200"/>
            <a:ext cx="2422525" cy="279400"/>
            <a:chOff x="381000" y="5943600"/>
            <a:chExt cx="3262312" cy="376237"/>
          </a:xfrm>
        </p:grpSpPr>
        <p:sp>
          <p:nvSpPr>
            <p:cNvPr id="14" name="Google Shape;14;p1"/>
            <p:cNvSpPr/>
            <p:nvPr/>
          </p:nvSpPr>
          <p:spPr>
            <a:xfrm>
              <a:off x="381000" y="5943600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51062" y="5943600"/>
              <a:ext cx="733425" cy="125412"/>
            </a:xfrm>
            <a:custGeom>
              <a:avLst/>
              <a:gdLst/>
              <a:ahLst/>
              <a:cxnLst/>
              <a:rect l="l" t="t" r="r" b="b"/>
              <a:pathLst>
                <a:path w="3691" h="641" extrusionOk="0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6625" y="5943600"/>
              <a:ext cx="1169987" cy="125412"/>
            </a:xfrm>
            <a:custGeom>
              <a:avLst/>
              <a:gdLst/>
              <a:ahLst/>
              <a:cxnLst/>
              <a:rect l="l" t="t" r="r" b="b"/>
              <a:pathLst>
                <a:path w="5893" h="641" extrusionOk="0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81000" y="5945187"/>
              <a:ext cx="493712" cy="123825"/>
            </a:xfrm>
            <a:custGeom>
              <a:avLst/>
              <a:gdLst/>
              <a:ahLst/>
              <a:cxnLst/>
              <a:rect l="l" t="t" r="r" b="b"/>
              <a:pathLst>
                <a:path w="2491" h="621" extrusionOk="0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065337" y="6153150"/>
              <a:ext cx="1577975" cy="166687"/>
            </a:xfrm>
            <a:custGeom>
              <a:avLst/>
              <a:gdLst/>
              <a:ahLst/>
              <a:cxnLst/>
              <a:rect l="l" t="t" r="r" b="b"/>
              <a:pathLst>
                <a:path w="7953" h="842" extrusionOk="0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" descr="Q:\Repro 2\New guidelines 2011_12\Final 260411\PPT\OLD\050511\WMF\text slide pattern_2 boxes_060511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0" y="1976437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1"/>
          <p:cNvGrpSpPr/>
          <p:nvPr/>
        </p:nvGrpSpPr>
        <p:grpSpPr>
          <a:xfrm>
            <a:off x="423862" y="428625"/>
            <a:ext cx="3262313" cy="376237"/>
            <a:chOff x="423862" y="428625"/>
            <a:chExt cx="3262313" cy="376237"/>
          </a:xfrm>
        </p:grpSpPr>
        <p:sp>
          <p:nvSpPr>
            <p:cNvPr id="24" name="Google Shape;24;p1"/>
            <p:cNvSpPr/>
            <p:nvPr/>
          </p:nvSpPr>
          <p:spPr>
            <a:xfrm>
              <a:off x="423862" y="428625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193925" y="428625"/>
              <a:ext cx="733425" cy="127000"/>
            </a:xfrm>
            <a:custGeom>
              <a:avLst/>
              <a:gdLst/>
              <a:ahLst/>
              <a:cxnLst/>
              <a:rect l="l" t="t" r="r" b="b"/>
              <a:pathLst>
                <a:path w="3691" h="641" extrusionOk="0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979487" y="428625"/>
              <a:ext cx="1169987" cy="127000"/>
            </a:xfrm>
            <a:custGeom>
              <a:avLst/>
              <a:gdLst/>
              <a:ahLst/>
              <a:cxnLst/>
              <a:rect l="l" t="t" r="r" b="b"/>
              <a:pathLst>
                <a:path w="5893" h="641" extrusionOk="0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23862" y="430212"/>
              <a:ext cx="493712" cy="123825"/>
            </a:xfrm>
            <a:custGeom>
              <a:avLst/>
              <a:gdLst/>
              <a:ahLst/>
              <a:cxnLst/>
              <a:rect l="l" t="t" r="r" b="b"/>
              <a:pathLst>
                <a:path w="2491" h="621" extrusionOk="0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108200" y="638175"/>
              <a:ext cx="1577975" cy="166687"/>
            </a:xfrm>
            <a:custGeom>
              <a:avLst/>
              <a:gdLst/>
              <a:ahLst/>
              <a:cxnLst/>
              <a:rect l="l" t="t" r="r" b="b"/>
              <a:pathLst>
                <a:path w="7953" h="842" extrusionOk="0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"/>
          <p:cNvSpPr/>
          <p:nvPr/>
        </p:nvSpPr>
        <p:spPr>
          <a:xfrm>
            <a:off x="8181975" y="425450"/>
            <a:ext cx="485775" cy="423862"/>
          </a:xfrm>
          <a:custGeom>
            <a:avLst/>
            <a:gdLst/>
            <a:ahLst/>
            <a:cxnLst/>
            <a:rect l="l" t="t" r="r" b="b"/>
            <a:pathLst>
              <a:path w="835" h="727" extrusionOk="0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" descr="Q:\Repro 2\New guidelines 2011_12\Final 260411\PPT\OLD\050511\WMF\TATA Patter revised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44612"/>
            <a:ext cx="2462212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 descr="C:\NAGESH\TCSL.wm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100" y="6400800"/>
            <a:ext cx="2286000" cy="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1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0067AC"/>
              </a:gs>
            </a:gsLst>
            <a:lin ang="9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11162" y="1189037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8229600" y="6311900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‹nº›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425450" y="6426200"/>
            <a:ext cx="2422525" cy="279400"/>
            <a:chOff x="381000" y="5943600"/>
            <a:chExt cx="3262312" cy="376237"/>
          </a:xfrm>
        </p:grpSpPr>
        <p:sp>
          <p:nvSpPr>
            <p:cNvPr id="44" name="Google Shape;44;p3"/>
            <p:cNvSpPr/>
            <p:nvPr/>
          </p:nvSpPr>
          <p:spPr>
            <a:xfrm>
              <a:off x="381000" y="5943600"/>
              <a:ext cx="3262312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151062" y="5943600"/>
              <a:ext cx="733425" cy="125412"/>
            </a:xfrm>
            <a:custGeom>
              <a:avLst/>
              <a:gdLst/>
              <a:ahLst/>
              <a:cxnLst/>
              <a:rect l="l" t="t" r="r" b="b"/>
              <a:pathLst>
                <a:path w="3691" h="641" extrusionOk="0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36625" y="5943600"/>
              <a:ext cx="1169987" cy="125412"/>
            </a:xfrm>
            <a:custGeom>
              <a:avLst/>
              <a:gdLst/>
              <a:ahLst/>
              <a:cxnLst/>
              <a:rect l="l" t="t" r="r" b="b"/>
              <a:pathLst>
                <a:path w="5893" h="641" extrusionOk="0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81000" y="5945187"/>
              <a:ext cx="493712" cy="123825"/>
            </a:xfrm>
            <a:custGeom>
              <a:avLst/>
              <a:gdLst/>
              <a:ahLst/>
              <a:cxnLst/>
              <a:rect l="l" t="t" r="r" b="b"/>
              <a:pathLst>
                <a:path w="2491" h="621" extrusionOk="0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065337" y="6153150"/>
              <a:ext cx="1577975" cy="166687"/>
            </a:xfrm>
            <a:custGeom>
              <a:avLst/>
              <a:gdLst/>
              <a:ahLst/>
              <a:cxnLst/>
              <a:rect l="l" t="t" r="r" b="b"/>
              <a:pathLst>
                <a:path w="7953" h="842" extrusionOk="0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Q:\Repro 2\New guidelines 2011_12\Final 260411\PPT\OLD\050511\WMF\text slide pattern_2 boxes_060511.wm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290512" y="5926137"/>
            <a:ext cx="2286000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TCS Internal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354012" y="2840037"/>
            <a:ext cx="7772400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T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INTERNET BANKING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/>
            </a:r>
            <a:br>
              <a:rPr lang="en-US"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-US" sz="2000"/>
              <a:t>Projeto</a:t>
            </a:r>
            <a: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: Desenvol</a:t>
            </a:r>
            <a:r>
              <a:rPr lang="en-US" sz="2000"/>
              <a:t>vimento</a:t>
            </a:r>
            <a: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de um </a:t>
            </a:r>
            <a:r>
              <a:rPr lang="en-US" sz="2000"/>
              <a:t>sistema que simule</a:t>
            </a:r>
            <a: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um Sistema Web Bancário.</a:t>
            </a:r>
            <a:br>
              <a:rPr lang="en-US"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endParaRPr sz="3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32510" y="1496291"/>
            <a:ext cx="8506690" cy="462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6855" y="1954979"/>
            <a:ext cx="4967830" cy="29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526473" y="1801091"/>
            <a:ext cx="3283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Testes de Sistema:  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86" y="2663731"/>
            <a:ext cx="4055184" cy="170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Testes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0" y="2838718"/>
            <a:ext cx="4502316" cy="2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1136" y="1916112"/>
            <a:ext cx="3932859" cy="390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Testes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1136" y="3228109"/>
            <a:ext cx="4589347" cy="94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63" y="2895599"/>
            <a:ext cx="4582073" cy="182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Retrospectiva do Projeto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50500" y="1448100"/>
            <a:ext cx="8043000" cy="4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Principais Dificuldades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Particionar requísitos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ocioso.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Principais Aprendizados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concorrente e incremental.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Contato profissional com Product Owner.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Aprofundamento em regras de negócios bancários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Aprendizado nas ferramentas e tecnologias usadas.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Possíveis Melhorias Futuras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Adicionar mais tipos de contas.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Migrar o projeto para arquitetura REST.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Adicionar mais funcionalidades ao sistema.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Adicionar mais filtros de busca por contas contábeis.</a:t>
            </a:r>
            <a:endParaRPr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ctrTitle"/>
          </p:nvPr>
        </p:nvSpPr>
        <p:spPr>
          <a:xfrm>
            <a:off x="354012" y="3200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T Sans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Obrigado</a:t>
            </a:r>
            <a:endParaRPr sz="3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876300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22287" y="4824412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Sumário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22287" y="4824412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0" y="1081087"/>
            <a:ext cx="9144000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Planejamento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576393" y="2199507"/>
            <a:ext cx="3016246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Internet Banking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Diminuição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Acessibilidade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Estudo de Caso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374543" y="2199507"/>
            <a:ext cx="3702050" cy="326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sym typeface="Arial"/>
              </a:rPr>
              <a:t>Usabilidade</a:t>
            </a:r>
            <a:r>
              <a:rPr lang="en-US" sz="1800" b="1" i="0" u="none" strike="noStrike" cap="none" dirty="0">
                <a:solidFill>
                  <a:schemeClr val="accent2"/>
                </a:solidFill>
                <a:sym typeface="Arial"/>
              </a:rPr>
              <a:t> do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sym typeface="Arial"/>
              </a:rPr>
              <a:t>Cliente</a:t>
            </a:r>
            <a:endParaRPr sz="1800" b="1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Transferências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Investimentos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Pré-fixado</a:t>
            </a:r>
            <a:endParaRPr sz="1600" dirty="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Pós-fixado</a:t>
            </a:r>
            <a:endParaRPr sz="1600" dirty="0">
              <a:solidFill>
                <a:schemeClr val="dk1"/>
              </a:solidFill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Empréstimos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Boleto</a:t>
            </a:r>
            <a:endParaRPr sz="1600" dirty="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600" dirty="0" err="1">
                <a:solidFill>
                  <a:schemeClr val="dk1"/>
                </a:solidFill>
              </a:rPr>
              <a:t>Débito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conta</a:t>
            </a:r>
            <a:endParaRPr sz="1600" dirty="0">
              <a:solidFill>
                <a:schemeClr val="dk1"/>
              </a:solidFill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Visualização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das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movimentações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ocorridas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76393" y="3743757"/>
            <a:ext cx="4065458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Usabilidade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Gerente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Gerenciar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Contas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Correntes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Gerenciar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Investimentos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Acompanhar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sym typeface="Arial"/>
              </a:rPr>
              <a:t>movimentações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ocorridas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1158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Stakeholders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50500" y="2388878"/>
            <a:ext cx="3458792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 sz="1800" b="1" i="0" u="none" strike="noStrike" cap="none" dirty="0" smtClean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Ivan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Diniz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Cavattoni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50500" y="3369271"/>
            <a:ext cx="3458792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Scrum Master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Victor Ferreira.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50500" y="4349665"/>
            <a:ext cx="80430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Analista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de Abreu.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380408" y="2388878"/>
            <a:ext cx="3458792" cy="19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Desenvolvedores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Matheus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Giacomini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Flávio Vinicius Martins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Tester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Carli.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939200" y="4162037"/>
            <a:ext cx="39000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eXtreme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Programming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11375" y="4298051"/>
            <a:ext cx="40176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tarefas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Metodologias 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11375" y="1682750"/>
            <a:ext cx="40176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principal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com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8963" y="1682762"/>
            <a:ext cx="4340224" cy="217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661" y="5203876"/>
            <a:ext cx="2679572" cy="8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8898" y="5448375"/>
            <a:ext cx="2052852" cy="14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8763000" y="6461125"/>
            <a:ext cx="381000" cy="26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Planejamento</a:t>
            </a:r>
            <a:endParaRPr sz="2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875" y="1090774"/>
            <a:ext cx="8839200" cy="530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Diagrama de Classes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437" y="1082900"/>
            <a:ext cx="8385123" cy="5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Modelo Entidade Relacional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59025"/>
            <a:ext cx="8839199" cy="50734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8763000" y="6461125"/>
            <a:ext cx="381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295400" y="331787"/>
            <a:ext cx="7543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Ferramentas Utilizadas</a:t>
            </a:r>
            <a:endParaRPr sz="24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50500" y="1448100"/>
            <a:ext cx="8043000" cy="48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 Studio Community 2017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 Workbench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Versionamento 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Github Desktop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Planejamento e Organização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Astah Community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887" marR="0" lvl="0" indent="-1158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Tecnologias Utilizadas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C#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WebForms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 .NET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-1158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7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580904"/>
      </p:ext>
    </p:extLst>
  </p:cSld>
  <p:clrMapOvr>
    <a:masterClrMapping/>
  </p:clrMapOvr>
</p:sld>
</file>

<file path=ppt/theme/theme1.xml><?xml version="1.0" encoding="utf-8"?>
<a:theme xmlns:a="http://schemas.openxmlformats.org/drawingml/2006/main" name="1_TCS Presentation_Templat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247</Words>
  <Application>Microsoft Office PowerPoint</Application>
  <PresentationFormat>Apresentação na tela (4:3)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PT Sans</vt:lpstr>
      <vt:lpstr>Noto Sans Symbols</vt:lpstr>
      <vt:lpstr>1_TCS Presentation_Template</vt:lpstr>
      <vt:lpstr>TCS Presentation_Template</vt:lpstr>
      <vt:lpstr>INTERNET BANKING Projeto : Desenvolvimento de um sistema que simule um Sistema Web Bancário. </vt:lpstr>
      <vt:lpstr>Sumário</vt:lpstr>
      <vt:lpstr>Estudo de Caso</vt:lpstr>
      <vt:lpstr>Stakeholders</vt:lpstr>
      <vt:lpstr>Metodologias </vt:lpstr>
      <vt:lpstr>Planejamento</vt:lpstr>
      <vt:lpstr>Diagrama de Classes</vt:lpstr>
      <vt:lpstr>Modelo Entidade Relacional</vt:lpstr>
      <vt:lpstr>Ferramentas Utilizadas</vt:lpstr>
      <vt:lpstr>Teste</vt:lpstr>
      <vt:lpstr>Testes</vt:lpstr>
      <vt:lpstr>Testes</vt:lpstr>
      <vt:lpstr>Retrospectiva do Projeto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BANKING Projeto : Desenvolvimento de um sistema que simule um Sistema Web Bancário. </dc:title>
  <cp:lastModifiedBy>João Victor Ferreira</cp:lastModifiedBy>
  <cp:revision>3</cp:revision>
  <dcterms:modified xsi:type="dcterms:W3CDTF">2018-10-09T03:32:44Z</dcterms:modified>
</cp:coreProperties>
</file>