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797675" cy="9926625"/>
  <p:embeddedFontLs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548">
          <p15:clr>
            <a:srgbClr val="000000"/>
          </p15:clr>
        </p15:guide>
        <p15:guide id="3" orient="horz" pos="4170">
          <p15:clr>
            <a:srgbClr val="000000"/>
          </p15:clr>
        </p15:guide>
        <p15:guide id="4" orient="horz" pos="2391">
          <p15:clr>
            <a:srgbClr val="000000"/>
          </p15:clr>
        </p15:guide>
        <p15:guide id="5" orient="horz" pos="1060">
          <p15:clr>
            <a:srgbClr val="000000"/>
          </p15:clr>
        </p15:guide>
        <p15:guide id="6" orient="horz" pos="2556">
          <p15:clr>
            <a:srgbClr val="000000"/>
          </p15:clr>
        </p15:guide>
        <p15:guide id="7" orient="horz" pos="3962">
          <p15:clr>
            <a:srgbClr val="000000"/>
          </p15:clr>
        </p15:guide>
        <p15:guide id="8" orient="horz" pos="4098">
          <p15:clr>
            <a:srgbClr val="000000"/>
          </p15:clr>
        </p15:guide>
        <p15:guide id="9" pos="2880">
          <p15:clr>
            <a:srgbClr val="000000"/>
          </p15:clr>
        </p15:guide>
        <p15:guide id="10" pos="5534">
          <p15:clr>
            <a:srgbClr val="000000"/>
          </p15:clr>
        </p15:guide>
        <p15:guide id="11" pos="221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48" orient="horz"/>
        <p:guide pos="4170" orient="horz"/>
        <p:guide pos="2391" orient="horz"/>
        <p:guide pos="1060" orient="horz"/>
        <p:guide pos="2556" orient="horz"/>
        <p:guide pos="3962" orient="horz"/>
        <p:guide pos="4098" orient="horz"/>
        <p:guide pos="2880"/>
        <p:guide pos="5534"/>
        <p:guide pos="2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TSans-bold.fntdata"/><Relationship Id="rId10" Type="http://schemas.openxmlformats.org/officeDocument/2006/relationships/slide" Target="slides/slide4.xml"/><Relationship Id="rId21" Type="http://schemas.openxmlformats.org/officeDocument/2006/relationships/font" Target="fonts/PTSans-regular.fntdata"/><Relationship Id="rId13" Type="http://schemas.openxmlformats.org/officeDocument/2006/relationships/slide" Target="slides/slide7.xml"/><Relationship Id="rId24" Type="http://schemas.openxmlformats.org/officeDocument/2006/relationships/font" Target="fonts/PTSans-boldItalic.fntdata"/><Relationship Id="rId12" Type="http://schemas.openxmlformats.org/officeDocument/2006/relationships/slide" Target="slides/slide6.xml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84C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28172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4778826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22313" y="38862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722313" y="29067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 rot="5400000">
            <a:off x="2047072" y="-467528"/>
            <a:ext cx="5156200" cy="84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428172" y="1187449"/>
            <a:ext cx="4040188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428172" y="1916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4761137" y="1187449"/>
            <a:ext cx="40417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4761137" y="1916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 rot="5400000">
            <a:off x="5264486" y="2728118"/>
            <a:ext cx="5135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 rot="5400000">
            <a:off x="941048" y="661648"/>
            <a:ext cx="5135563" cy="619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>
  <p:cSld name="Title and Tab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792288" y="48768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" name="Google Shape;70;p9"/>
          <p:cNvSpPr/>
          <p:nvPr>
            <p:ph idx="2" type="pic"/>
          </p:nvPr>
        </p:nvSpPr>
        <p:spPr>
          <a:xfrm>
            <a:off x="1792288" y="1143000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792288" y="54435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28172" y="1125537"/>
            <a:ext cx="3008313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604078" y="1125537"/>
            <a:ext cx="5111750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428172" y="1951036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67AC"/>
            </a:gs>
            <a:gs pos="10000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229600" y="6311900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"/>
          <p:cNvGrpSpPr/>
          <p:nvPr/>
        </p:nvGrpSpPr>
        <p:grpSpPr>
          <a:xfrm>
            <a:off x="425450" y="6426200"/>
            <a:ext cx="2422525" cy="279400"/>
            <a:chOff x="381000" y="5943600"/>
            <a:chExt cx="3262312" cy="376237"/>
          </a:xfrm>
        </p:grpSpPr>
        <p:sp>
          <p:nvSpPr>
            <p:cNvPr id="14" name="Google Shape;14;p1"/>
            <p:cNvSpPr/>
            <p:nvPr/>
          </p:nvSpPr>
          <p:spPr>
            <a:xfrm>
              <a:off x="381000" y="5943600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51062" y="5943600"/>
              <a:ext cx="733425" cy="125412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6625" y="5943600"/>
              <a:ext cx="1169987" cy="125412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81000" y="5945187"/>
              <a:ext cx="493712" cy="123825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065337" y="6153150"/>
              <a:ext cx="1577975" cy="166687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:\Repro 2\New guidelines 2011_12\Final 260411\PPT\OLD\050511\WMF\text slide pattern_2 boxes_060511.wmf" id="20" name="Google Shape;2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0" y="1976437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1"/>
          <p:cNvGrpSpPr/>
          <p:nvPr/>
        </p:nvGrpSpPr>
        <p:grpSpPr>
          <a:xfrm>
            <a:off x="423862" y="428625"/>
            <a:ext cx="3262313" cy="376237"/>
            <a:chOff x="423862" y="428625"/>
            <a:chExt cx="3262313" cy="376237"/>
          </a:xfrm>
        </p:grpSpPr>
        <p:sp>
          <p:nvSpPr>
            <p:cNvPr id="24" name="Google Shape;24;p1"/>
            <p:cNvSpPr/>
            <p:nvPr/>
          </p:nvSpPr>
          <p:spPr>
            <a:xfrm>
              <a:off x="423862" y="428625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193925" y="428625"/>
              <a:ext cx="733425" cy="12700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79487" y="428625"/>
              <a:ext cx="1169987" cy="12700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23862" y="430212"/>
              <a:ext cx="493712" cy="123825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108200" y="638175"/>
              <a:ext cx="1577975" cy="166687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"/>
          <p:cNvSpPr/>
          <p:nvPr/>
        </p:nvSpPr>
        <p:spPr>
          <a:xfrm>
            <a:off x="8181975" y="425450"/>
            <a:ext cx="485775" cy="423862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:\Repro 2\New guidelines 2011_12\Final 260411\PPT\OLD\050511\WMF\TATA Patter revised.wmf" id="30" name="Google Shape;3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44612"/>
            <a:ext cx="2462212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NAGESH\TCSL.wmf"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6400800"/>
            <a:ext cx="2286000" cy="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" name="Google Shape;42;p3"/>
          <p:cNvSpPr txBox="1"/>
          <p:nvPr/>
        </p:nvSpPr>
        <p:spPr>
          <a:xfrm>
            <a:off x="8229600" y="6311900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425450" y="6426200"/>
            <a:ext cx="2422525" cy="279400"/>
            <a:chOff x="381000" y="5943600"/>
            <a:chExt cx="3262312" cy="376237"/>
          </a:xfrm>
        </p:grpSpPr>
        <p:sp>
          <p:nvSpPr>
            <p:cNvPr id="44" name="Google Shape;44;p3"/>
            <p:cNvSpPr/>
            <p:nvPr/>
          </p:nvSpPr>
          <p:spPr>
            <a:xfrm>
              <a:off x="381000" y="5943600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151062" y="5943600"/>
              <a:ext cx="733425" cy="125412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36625" y="5943600"/>
              <a:ext cx="1169987" cy="125412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81000" y="5945187"/>
              <a:ext cx="493712" cy="123825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065337" y="6153150"/>
              <a:ext cx="1577975" cy="166687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:\Repro 2\New guidelines 2011_12\Final 260411\PPT\OLD\050511\WMF\text slide pattern_2 boxes_060511.wmf" id="50" name="Google Shape;5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90512" y="5926137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354012" y="2840037"/>
            <a:ext cx="77724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T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INTERNET BANKING</a:t>
            </a:r>
            <a:br>
              <a:rPr b="0" i="0" lang="en-US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-US" sz="2000"/>
              <a:t>Projeto</a:t>
            </a:r>
            <a:r>
              <a:rPr b="0" i="0" lang="en-US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: Desenvol</a:t>
            </a:r>
            <a:r>
              <a:rPr lang="en-US" sz="2000"/>
              <a:t>vimento</a:t>
            </a:r>
            <a:r>
              <a:rPr b="0" i="0" lang="en-US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de um </a:t>
            </a:r>
            <a:r>
              <a:rPr lang="en-US" sz="2000"/>
              <a:t>sistema que simule</a:t>
            </a:r>
            <a:r>
              <a:rPr b="0" i="0" lang="en-US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um Sistema Web Bancário.</a:t>
            </a:r>
            <a:br>
              <a:rPr b="0" i="0" lang="en-US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endParaRPr b="0" i="0" sz="3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</a:t>
            </a:r>
            <a:endParaRPr b="0" i="0" sz="2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32510" y="1496291"/>
            <a:ext cx="8506690" cy="4627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855" y="1954979"/>
            <a:ext cx="4967830" cy="29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526473" y="1801091"/>
            <a:ext cx="32835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Testes de Sistema:  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986" y="2663731"/>
            <a:ext cx="4055184" cy="170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Testes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20" y="2838718"/>
            <a:ext cx="4502316" cy="2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1136" y="1916112"/>
            <a:ext cx="3932859" cy="390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Testes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136" y="3228109"/>
            <a:ext cx="4589347" cy="94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63" y="2895599"/>
            <a:ext cx="4582073" cy="182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Retrospectiva do Projeto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50500" y="1448100"/>
            <a:ext cx="8043000" cy="4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Principais Dificuldades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Particionar requísitos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ocioso.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Principais Aprendizados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concorrente e incremental.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Contato profissional com Product Owner.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Aprofundamento em regras de negócios bancários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Aprendizado nas ferramentas e tecnologias usadas.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Possíveis Melhorias Futuras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mais tipos de contas.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Migrar o projeto para arquitetura REST.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mais funcionalidades ao sistema.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Adicionar mais filtros de busca por contas contábeis.</a:t>
            </a:r>
            <a:endParaRPr>
              <a:solidFill>
                <a:schemeClr val="dk1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354012" y="3200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T Sans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Obrigado</a:t>
            </a:r>
            <a:endParaRPr b="0" i="0" sz="3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876300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22287" y="4824412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Sumário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22287" y="4824412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0" y="1081087"/>
            <a:ext cx="91440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 de Caso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 e Tecnologias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Retrospectiva do Projeto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527050" y="1266900"/>
            <a:ext cx="8043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Internet Banking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Diminuição das filas.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Acessibilidade.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Estudo de Caso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27050" y="2246950"/>
            <a:ext cx="8043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Usabilidade do Cliente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Transferências.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Investimentos.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Pré-fixado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Pós-fixado</a:t>
            </a:r>
            <a:endParaRPr sz="1200">
              <a:solidFill>
                <a:schemeClr val="dk1"/>
              </a:solidFill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Empréstimos.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Boleto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Débito em conta</a:t>
            </a:r>
            <a:endParaRPr sz="1200">
              <a:solidFill>
                <a:schemeClr val="dk1"/>
              </a:solidFill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Visualização das movimentações ocorridas.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27050" y="4862850"/>
            <a:ext cx="80430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Usabilidade do Gerente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Gerenciar Contas Correntes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Gerenciar Investimentos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Acompanhar as movimentações </a:t>
            </a:r>
            <a:r>
              <a:rPr lang="en-US" sz="1200">
                <a:solidFill>
                  <a:schemeClr val="dk1"/>
                </a:solidFill>
              </a:rPr>
              <a:t>ocorridas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Stakeholders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50500" y="1448100"/>
            <a:ext cx="8043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Ivan Diniz Cavattoni.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50500" y="2456625"/>
            <a:ext cx="8043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Victor Ferreira.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50500" y="3408887"/>
            <a:ext cx="8043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Analista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de Abreu.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50500" y="4238850"/>
            <a:ext cx="80430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Desenvolvedores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Matheus Giacomini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Flávio Vinicius Martins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Tester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de Carli.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945325" y="4559300"/>
            <a:ext cx="39000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Desenvolvimento em conjunto para desenvolver atividade complexas.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11375" y="4559300"/>
            <a:ext cx="4017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Gerenciamento de tarefas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Metodologias 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11375" y="1682750"/>
            <a:ext cx="40176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 principal para desenvolvimento do sistema.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com duração de 2 dias.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963" y="1682762"/>
            <a:ext cx="4340224" cy="217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75" y="5284525"/>
            <a:ext cx="2679572" cy="8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8898" y="5448375"/>
            <a:ext cx="2052852" cy="14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876300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Planejamento</a:t>
            </a:r>
            <a:endParaRPr b="0" i="0" sz="28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75" y="1090774"/>
            <a:ext cx="8839200" cy="530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Diagrama de Classes</a:t>
            </a:r>
            <a:endParaRPr b="0" i="0" sz="2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437" y="1082900"/>
            <a:ext cx="8385123" cy="5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Modelo Entidade Relacional</a:t>
            </a:r>
            <a:endParaRPr b="0" i="0" sz="2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9025"/>
            <a:ext cx="8839199" cy="507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Ferramentas Utilizadas</a:t>
            </a:r>
            <a:endParaRPr b="0" i="0" sz="24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50500" y="1448100"/>
            <a:ext cx="8043000" cy="4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 Studio Community 2017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 Workbench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Versionamento 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 Desktop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Planejamento e Organização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Astah Community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 b="1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C#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WebForms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 .NET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CS Presentation_Templat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CS Presentation_Templat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