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Roboto"/>
      <p:regular r:id="rId26"/>
      <p:bold r:id="rId27"/>
      <p:italic r:id="rId28"/>
      <p:boldItalic r:id="rId29"/>
    </p:embeddedFont>
    <p:embeddedFont>
      <p:font typeface="Nunito"/>
      <p:regular r:id="rId30"/>
      <p:bold r:id="rId31"/>
      <p:italic r:id="rId32"/>
      <p:boldItalic r:id="rId33"/>
    </p:embeddedFont>
    <p:embeddedFont>
      <p:font typeface="Maven Pro"/>
      <p:regular r:id="rId34"/>
      <p:bold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900DB18-6365-47FA-A766-004F4CC8D05B}">
  <a:tblStyle styleId="{4900DB18-6365-47FA-A766-004F4CC8D05B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regular.fntdata"/><Relationship Id="rId25" Type="http://schemas.openxmlformats.org/officeDocument/2006/relationships/slide" Target="slides/slide19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Nunito-bold.fntdata"/><Relationship Id="rId30" Type="http://schemas.openxmlformats.org/officeDocument/2006/relationships/font" Target="fonts/Nunito-regular.fntdata"/><Relationship Id="rId11" Type="http://schemas.openxmlformats.org/officeDocument/2006/relationships/slide" Target="slides/slide5.xml"/><Relationship Id="rId33" Type="http://schemas.openxmlformats.org/officeDocument/2006/relationships/font" Target="fonts/Nunito-boldItalic.fntdata"/><Relationship Id="rId10" Type="http://schemas.openxmlformats.org/officeDocument/2006/relationships/slide" Target="slides/slide4.xml"/><Relationship Id="rId32" Type="http://schemas.openxmlformats.org/officeDocument/2006/relationships/font" Target="fonts/Nunito-italic.fntdata"/><Relationship Id="rId13" Type="http://schemas.openxmlformats.org/officeDocument/2006/relationships/slide" Target="slides/slide7.xml"/><Relationship Id="rId35" Type="http://schemas.openxmlformats.org/officeDocument/2006/relationships/font" Target="fonts/MavenPro-bold.fntdata"/><Relationship Id="rId12" Type="http://schemas.openxmlformats.org/officeDocument/2006/relationships/slide" Target="slides/slide6.xml"/><Relationship Id="rId34" Type="http://schemas.openxmlformats.org/officeDocument/2006/relationships/font" Target="fonts/MavenPro-regular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496a19628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496a19628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2164443b29521679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2164443b29521679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2164443b29521679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2164443b29521679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2164443b29521679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2164443b29521679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496a19628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496a19628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2164443b29521679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2164443b29521679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2164443b2952167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2164443b2952167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2164443b29521679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2164443b29521679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2164443b29521679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2164443b29521679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2164443b29521679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2164443b29521679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498d2591d9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498d2591d9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496a19628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496a19628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498d2591d9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498d2591d9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498d2591d9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498d2591d9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49907c6d60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49907c6d60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498d75759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498d7575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49907c6d6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49907c6d6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49907c6d60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49907c6d60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1247700" y="897800"/>
            <a:ext cx="66486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Epilepsia e Batidas Binaurais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76950" y="3362500"/>
            <a:ext cx="9067200" cy="16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Gabriel Galdino Gadelha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Gabriel Del Cesare Barros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Roberto Leal Cavalcanti Júnior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Recife, 17 de agosto de 2019</a:t>
            </a:r>
            <a:endParaRPr sz="12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Atributos extraídos</a:t>
            </a:r>
            <a:endParaRPr/>
          </a:p>
        </p:txBody>
      </p:sp>
      <p:sp>
        <p:nvSpPr>
          <p:cNvPr id="339" name="Google Shape;339;p22"/>
          <p:cNvSpPr txBox="1"/>
          <p:nvPr>
            <p:ph idx="1" type="body"/>
          </p:nvPr>
        </p:nvSpPr>
        <p:spPr>
          <a:xfrm>
            <a:off x="888825" y="1326050"/>
            <a:ext cx="7445400" cy="33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1" lang="en" sz="18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MÉDIA</a:t>
            </a: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Média aritmética simples, é o resultado da soma de todas as informações de um conjunto de dados dividida pelo número de informações que foram somadas.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b="1" lang="en" sz="18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MODA</a:t>
            </a: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É chamado de moda o dado mais frequente de um conjunto. A moda é a pontuação mais frequente em nosso conjunto de dados.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b="1" lang="en" sz="18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MEDIANA</a:t>
            </a: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É o valor que separa a metade maior e a metade menor de uma amostra, uma população ou uma distribuição de probabilidade.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Atributos extraídos</a:t>
            </a:r>
            <a:endParaRPr/>
          </a:p>
        </p:txBody>
      </p:sp>
      <p:sp>
        <p:nvSpPr>
          <p:cNvPr id="345" name="Google Shape;345;p23"/>
          <p:cNvSpPr txBox="1"/>
          <p:nvPr>
            <p:ph idx="1" type="body"/>
          </p:nvPr>
        </p:nvSpPr>
        <p:spPr>
          <a:xfrm>
            <a:off x="888825" y="1326050"/>
            <a:ext cx="7445400" cy="33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b="1" lang="en" sz="18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DESVIO PADRÃO</a:t>
            </a:r>
            <a:r>
              <a:rPr b="1" lang="en" sz="18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É uma medida que expressa o grau de dispersão de um conjunto de dados.  É a medida de dispersão mais geralmente empregada , e pode ser traduzida como a raiz quadrada da média aritmética dos quadrados dos desvios e é representada por  S.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1" lang="en" sz="18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DESVIO MÉDIO ABSOLUTO:</a:t>
            </a: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 desvio absoluto médio de um conjunto de dados é a média das distâncias entre cada dado e a média. Ele nos dá uma noção da variabilidade em um conjunto de dados. MAD = </a:t>
            </a:r>
            <a:r>
              <a:rPr lang="en" sz="1800">
                <a:solidFill>
                  <a:srgbClr val="21242C"/>
                </a:solidFill>
                <a:latin typeface="Arial"/>
                <a:ea typeface="Arial"/>
                <a:cs typeface="Arial"/>
                <a:sym typeface="Arial"/>
              </a:rPr>
              <a:t>∑∣</a:t>
            </a:r>
            <a:r>
              <a:rPr i="1" lang="en" sz="1800">
                <a:solidFill>
                  <a:srgbClr val="21242C"/>
                </a:solidFill>
                <a:latin typeface="Arial"/>
                <a:ea typeface="Arial"/>
                <a:cs typeface="Arial"/>
                <a:sym typeface="Arial"/>
              </a:rPr>
              <a:t>xi</a:t>
            </a:r>
            <a:r>
              <a:rPr lang="en" sz="1800">
                <a:solidFill>
                  <a:srgbClr val="21242C"/>
                </a:solidFill>
                <a:latin typeface="Arial"/>
                <a:ea typeface="Arial"/>
                <a:cs typeface="Arial"/>
                <a:sym typeface="Arial"/>
              </a:rPr>
              <a:t>​−</a:t>
            </a:r>
            <a:r>
              <a:rPr i="1" lang="en" sz="1800">
                <a:solidFill>
                  <a:srgbClr val="21242C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" sz="1800">
                <a:solidFill>
                  <a:srgbClr val="21242C"/>
                </a:solidFill>
                <a:latin typeface="Arial"/>
                <a:ea typeface="Arial"/>
                <a:cs typeface="Arial"/>
                <a:sym typeface="Arial"/>
              </a:rPr>
              <a:t>ˉ∣​/ n.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Atributos extraídos	</a:t>
            </a:r>
            <a:endParaRPr/>
          </a:p>
        </p:txBody>
      </p:sp>
      <p:sp>
        <p:nvSpPr>
          <p:cNvPr id="351" name="Google Shape;351;p24"/>
          <p:cNvSpPr txBox="1"/>
          <p:nvPr>
            <p:ph idx="1" type="body"/>
          </p:nvPr>
        </p:nvSpPr>
        <p:spPr>
          <a:xfrm>
            <a:off x="1252650" y="1180225"/>
            <a:ext cx="7132800" cy="374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1" lang="en" sz="18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AMPLITUDE:</a:t>
            </a: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É a diferença entre o maior valor e o menor valor desse conjunto.A amplitude total é a diferença entre o maior e o menor valor observado.  RANGE(Alcance)= x(máx)-x(mín).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1" lang="en" sz="18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COEFICIENTE DE ASSIMETRIA:</a:t>
            </a: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Quantifica o desvio de uma distribuição em relação a uma distribuição simétrica e o sinal resultante do seu cálculo nos dá o tipo de assimetria da distribuição. C.A.= 1/N ∑[x-ð] / Х.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1" lang="en" sz="18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VARIÂNCIA:</a:t>
            </a: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É o desvio padrão elevado ao quadrado.  A variância é uma medida que tem pouca utilidade como estatística descritiva, porém é extremamente importante na inferência estatística e em combinações de amostras.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Atributos extraídos</a:t>
            </a:r>
            <a:endParaRPr/>
          </a:p>
        </p:txBody>
      </p:sp>
      <p:sp>
        <p:nvSpPr>
          <p:cNvPr id="357" name="Google Shape;357;p25"/>
          <p:cNvSpPr txBox="1"/>
          <p:nvPr>
            <p:ph idx="1" type="body"/>
          </p:nvPr>
        </p:nvSpPr>
        <p:spPr>
          <a:xfrm>
            <a:off x="1303800" y="1398800"/>
            <a:ext cx="7103700" cy="35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1" lang="en" sz="18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CURTOSE</a:t>
            </a: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É o grau de achatamento de uma distribuição em relação a uma distribuição padrão, denominada curva normal (curva correspondente a uma distribuição teórica de probabilidade).   C1 = 0,263 é curva mesocúrtica; C1&lt;0,263 é curva leptocúrtica;C1 &gt; 0,263 é curva platicúrtica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1" lang="en" sz="18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AMPLITUDE INTERQUARTIL (IQR):</a:t>
            </a: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É uma medida de onde está a maior parte dos valores; ou seja, média ou mediana. IQR = Q3-Q1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Ex: 1 ,2 ,5 ,6, 7</a:t>
            </a:r>
            <a:r>
              <a:rPr b="1" lang="en" sz="1800">
                <a:solidFill>
                  <a:srgbClr val="984807"/>
                </a:solidFill>
                <a:latin typeface="Arial"/>
                <a:ea typeface="Arial"/>
                <a:cs typeface="Arial"/>
                <a:sym typeface="Arial"/>
              </a:rPr>
              <a:t>, 9</a:t>
            </a: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2, 15, 18, 19 ,27.	Q1=5;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1 ,2 ,</a:t>
            </a:r>
            <a:r>
              <a:rPr b="1" lang="en" sz="1800">
                <a:solidFill>
                  <a:srgbClr val="984807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, 6 ,7 e 2 ,15, </a:t>
            </a:r>
            <a:r>
              <a:rPr b="1" lang="en" sz="1800">
                <a:solidFill>
                  <a:srgbClr val="984807"/>
                </a:solidFill>
                <a:latin typeface="Arial"/>
                <a:ea typeface="Arial"/>
                <a:cs typeface="Arial"/>
                <a:sym typeface="Arial"/>
              </a:rPr>
              <a:t>18</a:t>
            </a: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19 ,19   Q3= 18; IQR= 18-5; IQR= 13.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Inteligência Artificial </a:t>
            </a:r>
            <a:endParaRPr/>
          </a:p>
        </p:txBody>
      </p:sp>
      <p:sp>
        <p:nvSpPr>
          <p:cNvPr id="363" name="Google Shape;363;p26"/>
          <p:cNvSpPr txBox="1"/>
          <p:nvPr>
            <p:ph idx="1" type="body"/>
          </p:nvPr>
        </p:nvSpPr>
        <p:spPr>
          <a:xfrm>
            <a:off x="1276950" y="1724825"/>
            <a:ext cx="7084200" cy="31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Weka - </a:t>
            </a:r>
            <a:r>
              <a:rPr i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Software </a:t>
            </a: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 Universidade de Waikato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Aplicação de diferentes abordagens na área da Inteligência Artificial voltadas para a aprendizagem de máquinas. 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Formado por algoritmos de aprendizagem de máquina para tarefas de mineração de dados, nele há ferramentas para pré-processamento de dados, classificação, regressão, agrupamento, regras de associação e visualização.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4" name="Google Shape;36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1913" y="416775"/>
            <a:ext cx="20478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9" name="Google Shape;36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2" cy="4824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Classificadores</a:t>
            </a:r>
            <a:endParaRPr/>
          </a:p>
        </p:txBody>
      </p:sp>
      <p:sp>
        <p:nvSpPr>
          <p:cNvPr id="375" name="Google Shape;375;p28"/>
          <p:cNvSpPr txBox="1"/>
          <p:nvPr>
            <p:ph idx="1" type="body"/>
          </p:nvPr>
        </p:nvSpPr>
        <p:spPr>
          <a:xfrm>
            <a:off x="1303800" y="1416850"/>
            <a:ext cx="7030500" cy="31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Aprendizagem Bayesiana: Naive Bayes e BayesNet;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Árvore de decisão: J48 e RandomForest;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Redes Neurais: Multilayer Perceptron (MLP);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Máquina de Vetor de Suporte: SVM;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Opções de teste: Divisão Percentual e Validação Cruzada.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Resultados</a:t>
            </a:r>
            <a:endParaRPr/>
          </a:p>
        </p:txBody>
      </p:sp>
      <p:graphicFrame>
        <p:nvGraphicFramePr>
          <p:cNvPr id="381" name="Google Shape;381;p29"/>
          <p:cNvGraphicFramePr/>
          <p:nvPr/>
        </p:nvGraphicFramePr>
        <p:xfrm>
          <a:off x="632325" y="11206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{4900DB18-6365-47FA-A766-004F4CC8D05B}</a:tableStyleId>
              </a:tblPr>
              <a:tblGrid>
                <a:gridCol w="1309325"/>
                <a:gridCol w="1309325"/>
                <a:gridCol w="1309325"/>
                <a:gridCol w="1309325"/>
                <a:gridCol w="1309325"/>
              </a:tblGrid>
              <a:tr h="257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Cross-Validation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Percentage-Split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257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Kappa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Acurácia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Kappa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Acurácia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7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MLP</a:t>
                      </a:r>
                      <a:endParaRPr b="1"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0.4788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73.94%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0.4262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71.32%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57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J48</a:t>
                      </a:r>
                      <a:endParaRPr b="1"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0.605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80.25%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0.6031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80.15%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57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RF - 10</a:t>
                      </a:r>
                      <a:endParaRPr b="1"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0.6563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82.81%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0.6104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80.51%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57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RF - 20</a:t>
                      </a:r>
                      <a:endParaRPr b="1"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0.6875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84.69%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0.6213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81.07%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57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RF - 50</a:t>
                      </a:r>
                      <a:endParaRPr b="1"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0.695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84.75%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0.6654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83.27%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57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RF - 100</a:t>
                      </a:r>
                      <a:endParaRPr b="1"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0.6938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84.69%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0.6728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83.64%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57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0000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RF - 500</a:t>
                      </a:r>
                      <a:endParaRPr b="1" sz="1000">
                        <a:solidFill>
                          <a:srgbClr val="0000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000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0.7087</a:t>
                      </a:r>
                      <a:endParaRPr sz="1000">
                        <a:solidFill>
                          <a:srgbClr val="0000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000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85.44%</a:t>
                      </a:r>
                      <a:endParaRPr sz="1000">
                        <a:solidFill>
                          <a:srgbClr val="0000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000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0.6911</a:t>
                      </a:r>
                      <a:endParaRPr sz="1000">
                        <a:solidFill>
                          <a:srgbClr val="0000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000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84.56%</a:t>
                      </a:r>
                      <a:endParaRPr sz="1000">
                        <a:solidFill>
                          <a:srgbClr val="0000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58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BayesNet</a:t>
                      </a:r>
                      <a:endParaRPr b="1"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0.4512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72.56%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0.4485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72.43%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58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Naive Bayes</a:t>
                      </a:r>
                      <a:endParaRPr b="1"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0.2712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63.56%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0.2774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63.79%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8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Kernel linear</a:t>
                      </a:r>
                      <a:endParaRPr b="1"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0.3425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67.13%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0.3431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67.10%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58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Kernel E 2.0</a:t>
                      </a:r>
                      <a:endParaRPr b="1"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0.31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65.50%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0.3066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65.26%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0"/>
          <p:cNvSpPr txBox="1"/>
          <p:nvPr>
            <p:ph type="title"/>
          </p:nvPr>
        </p:nvSpPr>
        <p:spPr>
          <a:xfrm>
            <a:off x="1291925" y="5867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Resultados</a:t>
            </a:r>
            <a:endParaRPr/>
          </a:p>
        </p:txBody>
      </p:sp>
      <p:pic>
        <p:nvPicPr>
          <p:cNvPr id="387" name="Google Shape;38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1925" y="1205325"/>
            <a:ext cx="6519524" cy="360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Resultados - Matriz Confusão</a:t>
            </a:r>
            <a:endParaRPr/>
          </a:p>
        </p:txBody>
      </p:sp>
      <p:sp>
        <p:nvSpPr>
          <p:cNvPr id="393" name="Google Shape;393;p31"/>
          <p:cNvSpPr txBox="1"/>
          <p:nvPr>
            <p:ph idx="1" type="body"/>
          </p:nvPr>
        </p:nvSpPr>
        <p:spPr>
          <a:xfrm>
            <a:off x="510000" y="1425675"/>
            <a:ext cx="86181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Melhor resultado: Random Forest 500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4" name="Google Shape;39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6488" y="2217975"/>
            <a:ext cx="3771025" cy="169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Epilepsia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-75" y="1597875"/>
            <a:ext cx="9144000" cy="35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É uma alteração temporária e reversível do funcionamento do cérebro, que não tenha sido causada por febre, drogas ou distúrbios metabólicos.</a:t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Existem diferentes tipos de crises.	</a:t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6" marL="3200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Tratamentos:</a:t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7" marL="3657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Farmacológico;</a:t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7" marL="3657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Cirúrgico;</a:t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7" marL="36576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Estimulação elétrica do Sistema Nervoso.</a:t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85" name="Google Shape;2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571750"/>
            <a:ext cx="2363071" cy="25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Batidas binaurais. </a:t>
            </a:r>
            <a:endParaRPr/>
          </a:p>
        </p:txBody>
      </p:sp>
      <p:pic>
        <p:nvPicPr>
          <p:cNvPr id="291" name="Google Shape;2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824225"/>
            <a:ext cx="3500175" cy="22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15"/>
          <p:cNvSpPr txBox="1"/>
          <p:nvPr>
            <p:ph idx="1" type="body"/>
          </p:nvPr>
        </p:nvSpPr>
        <p:spPr>
          <a:xfrm>
            <a:off x="3500175" y="1145100"/>
            <a:ext cx="5643900" cy="6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3" name="Google Shape;29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0213" y="1808550"/>
            <a:ext cx="5643824" cy="3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1547875"/>
            <a:ext cx="3500175" cy="127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6"/>
          <p:cNvSpPr txBox="1"/>
          <p:nvPr>
            <p:ph type="title"/>
          </p:nvPr>
        </p:nvSpPr>
        <p:spPr>
          <a:xfrm>
            <a:off x="1303800" y="598575"/>
            <a:ext cx="7030500" cy="70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Objetivo</a:t>
            </a:r>
            <a:endParaRPr/>
          </a:p>
        </p:txBody>
      </p:sp>
      <p:sp>
        <p:nvSpPr>
          <p:cNvPr id="300" name="Google Shape;300;p16"/>
          <p:cNvSpPr txBox="1"/>
          <p:nvPr>
            <p:ph idx="1" type="body"/>
          </p:nvPr>
        </p:nvSpPr>
        <p:spPr>
          <a:xfrm>
            <a:off x="-15900" y="1425675"/>
            <a:ext cx="9144000" cy="10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457200" rtl="0" algn="just"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Investigar a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 diferença na atividade epileptiforme, antes e depois da estimulação acústica binaural não-periódica, em pacientes com epilepsia. Isso por meio de análise dos sinais de EEG de cada paciente.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1" name="Google Shape;30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501200"/>
            <a:ext cx="9143999" cy="264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Metodologia da análise dos sinais</a:t>
            </a:r>
            <a:endParaRPr/>
          </a:p>
        </p:txBody>
      </p:sp>
      <p:sp>
        <p:nvSpPr>
          <p:cNvPr id="307" name="Google Shape;307;p17"/>
          <p:cNvSpPr txBox="1"/>
          <p:nvPr>
            <p:ph idx="1" type="body"/>
          </p:nvPr>
        </p:nvSpPr>
        <p:spPr>
          <a:xfrm>
            <a:off x="510000" y="1425675"/>
            <a:ext cx="8618100" cy="36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Foram efetuados EEGs (21 canais) em 14 pacientes e em diferentes exames.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O exame T0 efetuado da seguinte maneira: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just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○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Olhos abertos - 1 min;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just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○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Olhos fechados - 1 min;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just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○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Hiperventilação - 3 min;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just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○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Fotoestimulação - 3 min;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just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○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Sono - 20 min;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just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○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Estimulação acústica binaural não-periódica - 30 min;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Janelamento do sinal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18"/>
          <p:cNvSpPr txBox="1"/>
          <p:nvPr>
            <p:ph idx="1" type="body"/>
          </p:nvPr>
        </p:nvSpPr>
        <p:spPr>
          <a:xfrm>
            <a:off x="510000" y="1425675"/>
            <a:ext cx="8618100" cy="36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Os sinais possuem 500 pontos para cada segundo.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Foram extraídas duas porções de 10 minutos, contendo os 21 canais.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Essas janelas serão nossas classes.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A primeira foi extraída do período de sono de T0, entre 15 min e  25 min.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A segunda foi extraída do período de sono de T1, entre 10 e 20 min.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Janelamento do sinal</a:t>
            </a:r>
            <a:endParaRPr/>
          </a:p>
        </p:txBody>
      </p:sp>
      <p:pic>
        <p:nvPicPr>
          <p:cNvPr id="319" name="Google Shape;31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5875" y="1194112"/>
            <a:ext cx="7030501" cy="37202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Janelamento do sinal</a:t>
            </a:r>
            <a:endParaRPr/>
          </a:p>
        </p:txBody>
      </p:sp>
      <p:sp>
        <p:nvSpPr>
          <p:cNvPr id="325" name="Google Shape;325;p20"/>
          <p:cNvSpPr txBox="1"/>
          <p:nvPr>
            <p:ph idx="1" type="body"/>
          </p:nvPr>
        </p:nvSpPr>
        <p:spPr>
          <a:xfrm>
            <a:off x="510000" y="1425675"/>
            <a:ext cx="8618100" cy="36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Para cada porção foram criadas 300 janelas de 500 pontos ( 1 segundo)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Os 21 canais foram 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reorganizados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 em apenas 1 canal de 10500 pontos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6" name="Google Shape;32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900" y="2437451"/>
            <a:ext cx="7978200" cy="270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Transformada de Wavelet</a:t>
            </a:r>
            <a:endParaRPr/>
          </a:p>
        </p:txBody>
      </p:sp>
      <p:pic>
        <p:nvPicPr>
          <p:cNvPr id="332" name="Google Shape;332;p21"/>
          <p:cNvPicPr preferRelativeResize="0"/>
          <p:nvPr/>
        </p:nvPicPr>
        <p:blipFill rotWithShape="1">
          <a:blip r:embed="rId3">
            <a:alphaModFix/>
          </a:blip>
          <a:srcRect b="6226" l="0" r="0" t="0"/>
          <a:stretch/>
        </p:blipFill>
        <p:spPr>
          <a:xfrm>
            <a:off x="1360500" y="2894025"/>
            <a:ext cx="6422995" cy="1840975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21"/>
          <p:cNvSpPr txBox="1"/>
          <p:nvPr>
            <p:ph idx="1" type="body"/>
          </p:nvPr>
        </p:nvSpPr>
        <p:spPr>
          <a:xfrm>
            <a:off x="510000" y="1425675"/>
            <a:ext cx="8634000" cy="15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Para cada janela foi aplicada uma transformada de wavelet de 3 niveis.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A transformada separa o sinal em 4 canais com diferentes faixas de frequência, como pode ser visto na imagem abaixo: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