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7AB71-EC85-B815-6952-A4E3C11C9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728405-60F3-F28C-ACDD-C37FF12E6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FF04AA-9365-96AB-AB80-17B8F7BE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AE5A-4E12-4F37-9014-1BD4FC86FA53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B5ECD1-F777-1737-E78E-B5546F47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E7A31F-4AE8-1DF9-02ED-1F9EB4E3D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8BB9-9327-4B45-B524-1C92C191D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30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BB4BC-C6FB-7CEB-F573-697FBE6F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FF2E30-B613-E355-D3B2-293A62E00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FB86B4-7840-9713-2356-D49C7A47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AE5A-4E12-4F37-9014-1BD4FC86FA53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1A3202-9DFA-FDB8-C7FE-6E9A5EEF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ABE881-6388-83FA-9BA2-292EE00E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8BB9-9327-4B45-B524-1C92C191D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20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63427D-8DE5-40AD-7DF1-43EC67E2D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5BE0AA-4477-9359-6E21-3CCC7357F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6AC369-B970-4BE1-1427-1F1AAED0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AE5A-4E12-4F37-9014-1BD4FC86FA53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FB1078-EF06-C496-59C4-B7DDAAE8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EF6A17-CDE8-7B72-0F11-6E21D4AB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8BB9-9327-4B45-B524-1C92C191D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669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AE3BA-5F34-A897-87E6-B87B64826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36E302-59E4-EBCB-1131-7AC6932BF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33F0CA-C69F-9C93-773B-EFDE8099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AE5A-4E12-4F37-9014-1BD4FC86FA53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08271B-0E98-0F38-2B15-6A529FB2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B6409-8E3E-1E1E-6069-604317ED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8BB9-9327-4B45-B524-1C92C191D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99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B81FC-0597-4DAF-A17B-DC15451A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9A18BB-C1CF-9ADF-769D-6ACEA43D5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E8F5D3-C5CB-96C4-384C-EE472D40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AE5A-4E12-4F37-9014-1BD4FC86FA53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E9F90C-9B71-9D84-DFE7-7F63D3C1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660862-53FF-05B3-AE80-9DED292B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8BB9-9327-4B45-B524-1C92C191D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20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062C2-76E1-F5BD-1B46-76E038C6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B652DD-20CF-EC1A-B342-F0997CF00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52EC03-2369-31D6-7E5A-C86788F01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619D24-6606-A877-CD0C-5FF9129BE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AE5A-4E12-4F37-9014-1BD4FC86FA53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03C5ED-209A-AD24-EC5D-F019B968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8B5C06-E46F-C704-6C18-35590B6B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8BB9-9327-4B45-B524-1C92C191D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42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2AB4D-5E1D-3945-BEA0-5FB810385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3BF5F4-FFC9-4F50-E3EE-5027BD0C6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D0C9B5-9A14-BCE4-BB37-0854AB7E3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205E1E8-D862-0F23-0565-388D44BE7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1722BDA-DF37-318C-45BE-A9104E749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07F7EC2-83E7-8708-F9FC-07187BF0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AE5A-4E12-4F37-9014-1BD4FC86FA53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EDF8073-3CD2-7F4C-27D0-66475823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D4E5D3C-18A5-278D-EFF3-8DFA12E1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8BB9-9327-4B45-B524-1C92C191D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69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2E0F7-5FDF-800D-5745-B7B12359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526C57-9C1E-8171-158B-DDD22484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AE5A-4E12-4F37-9014-1BD4FC86FA53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7318E2B-2AC5-F43F-3AA2-D2AB3C0C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BB696B9-212E-7C79-0ED6-682E2391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8BB9-9327-4B45-B524-1C92C191D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63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95592DA-80E8-7A1D-9411-D8A8AAF92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AE5A-4E12-4F37-9014-1BD4FC86FA53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9A7613-8825-336A-3375-5740236D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66D036-8B9D-3697-6D0B-52DFF3241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8BB9-9327-4B45-B524-1C92C191D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14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64FFD-0F8A-7CB2-7A73-2B38EE96F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8B9090-BC2B-6A84-08A9-B605ED78D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D15037-D976-2876-9E20-D8292E5BE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172D4D-B76D-2EC6-5AE8-EB659AE2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AE5A-4E12-4F37-9014-1BD4FC86FA53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8EE72B-4E87-0756-DB21-3935FF7B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B5DD3B-23E4-FF03-D56B-6B9EA206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8BB9-9327-4B45-B524-1C92C191D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23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E6029-295C-44F2-B569-21227FBB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69DB770-851C-036D-2CD2-0D41CD837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6F4C76-68ED-A06A-5851-20DE26321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0E2253-9DAA-F18C-D761-850637123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AE5A-4E12-4F37-9014-1BD4FC86FA53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A21DA3-4E7C-6A6B-37CA-C1F75C49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4F9F0F-B53B-06D5-79E6-91566D1B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8BB9-9327-4B45-B524-1C92C191D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30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54D145-BB16-A7B0-99BD-57E10224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816654-A75B-13C9-1ADF-CC8A0A065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7BBB12-CF25-FA1B-CFFB-6FFE5D972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1AE5A-4E12-4F37-9014-1BD4FC86FA53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9D1A29-B922-C664-DE24-A09E5C6D2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7399C0-3D10-589F-3E48-D0C78DC93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C8BB9-9327-4B45-B524-1C92C191D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2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83179-DE57-FCEE-56C7-BF2DE74A3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0502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pt-BR" b="0" i="0" dirty="0">
                <a:solidFill>
                  <a:srgbClr val="0F1631"/>
                </a:solidFill>
                <a:effectLst/>
                <a:latin typeface="Roboto" panose="02000000000000000000" pitchFamily="2" charset="0"/>
              </a:rPr>
            </a:br>
            <a:br>
              <a:rPr lang="pt-BR" b="0" i="0" dirty="0">
                <a:solidFill>
                  <a:srgbClr val="0F1631"/>
                </a:solidFill>
                <a:effectLst/>
                <a:latin typeface="Roboto" panose="02000000000000000000" pitchFamily="2" charset="0"/>
              </a:rPr>
            </a:br>
            <a:br>
              <a:rPr lang="pt-BR" b="0" i="0" dirty="0">
                <a:solidFill>
                  <a:srgbClr val="0F1631"/>
                </a:solidFill>
                <a:effectLst/>
                <a:latin typeface="Roboto" panose="02000000000000000000" pitchFamily="2" charset="0"/>
              </a:rPr>
            </a:br>
            <a:br>
              <a:rPr lang="pt-BR" b="0" i="0" dirty="0">
                <a:solidFill>
                  <a:srgbClr val="0F1631"/>
                </a:solidFill>
                <a:effectLst/>
                <a:latin typeface="Roboto" panose="02000000000000000000" pitchFamily="2" charset="0"/>
              </a:rPr>
            </a:br>
            <a:br>
              <a:rPr lang="pt-BR" b="0" i="0" dirty="0">
                <a:solidFill>
                  <a:srgbClr val="0F1631"/>
                </a:solidFill>
                <a:effectLst/>
                <a:latin typeface="Roboto" panose="02000000000000000000" pitchFamily="2" charset="0"/>
              </a:rPr>
            </a:br>
            <a:br>
              <a:rPr lang="pt-BR" b="0" i="0" dirty="0">
                <a:solidFill>
                  <a:srgbClr val="0F1631"/>
                </a:solidFill>
                <a:effectLst/>
                <a:latin typeface="Roboto" panose="02000000000000000000" pitchFamily="2" charset="0"/>
              </a:rPr>
            </a:br>
            <a:br>
              <a:rPr lang="pt-BR" b="0" i="0" dirty="0">
                <a:solidFill>
                  <a:srgbClr val="0F1631"/>
                </a:solidFill>
                <a:effectLst/>
                <a:latin typeface="Roboto" panose="02000000000000000000" pitchFamily="2" charset="0"/>
              </a:rPr>
            </a:br>
            <a:br>
              <a:rPr lang="pt-BR" b="0" i="0" dirty="0">
                <a:solidFill>
                  <a:srgbClr val="0F1631"/>
                </a:solidFill>
                <a:effectLst/>
                <a:latin typeface="Roboto" panose="02000000000000000000" pitchFamily="2" charset="0"/>
              </a:rPr>
            </a:br>
            <a:br>
              <a:rPr lang="pt-BR" b="0" i="0" dirty="0">
                <a:solidFill>
                  <a:srgbClr val="0F1631"/>
                </a:solidFill>
                <a:effectLst/>
                <a:latin typeface="Roboto" panose="02000000000000000000" pitchFamily="2" charset="0"/>
              </a:rPr>
            </a:br>
            <a:r>
              <a:rPr lang="pt-BR" b="0" i="0" dirty="0">
                <a:solidFill>
                  <a:srgbClr val="0F1631"/>
                </a:solidFill>
                <a:effectLst/>
                <a:latin typeface="Roboto" panose="02000000000000000000" pitchFamily="2" charset="0"/>
              </a:rPr>
              <a:t>Desenvolvimento de Aplicações para Internet</a:t>
            </a:r>
            <a:br>
              <a:rPr lang="pt-BR" b="0" i="0" dirty="0">
                <a:solidFill>
                  <a:srgbClr val="080808"/>
                </a:solidFill>
                <a:effectLst/>
                <a:latin typeface="Open Sans Light" panose="020B0306030504020204" pitchFamily="34" charset="0"/>
              </a:rPr>
            </a:br>
            <a:br>
              <a:rPr lang="pt-BR" b="0" i="0" dirty="0">
                <a:solidFill>
                  <a:srgbClr val="080808"/>
                </a:solidFill>
                <a:effectLst/>
                <a:latin typeface="Open Sans Light" panose="020B0306030504020204" pitchFamily="34" charset="0"/>
              </a:rPr>
            </a:b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6AC4FD-43C1-CCD2-1FCB-1A04553DB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535" y="3220277"/>
            <a:ext cx="4717774" cy="314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2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3A9826-9402-BC59-0BC5-736A73FE5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696" y="1083503"/>
            <a:ext cx="7364896" cy="5264288"/>
          </a:xfrm>
        </p:spPr>
        <p:txBody>
          <a:bodyPr>
            <a:no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Alunos: 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Eulália de Andrade Joffily – 01447187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Eduardo José mudo -11001303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Fabio Mendonça  santos- 01575972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Idalicio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Jacob B. Garcia – 01594821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Gustavo de Jesus – 01595837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Gabriel Victor P. Marques – 01608849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Gabriel Gama – 01608329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Jamille de Lima Barros – 01573947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José Eduardo de O. Felix – 11034304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Renata Raimunda – 01631496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Victor Henrique – 01610010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William Paulo - 01590781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E08A0FC-8D96-8543-8C38-10F89046E078}"/>
              </a:ext>
            </a:extLst>
          </p:cNvPr>
          <p:cNvSpPr txBox="1"/>
          <p:nvPr/>
        </p:nvSpPr>
        <p:spPr>
          <a:xfrm>
            <a:off x="6202017" y="3371885"/>
            <a:ext cx="56851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Professor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Cloves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Alves da Rocha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50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6" name="Espaço Reservado para Conteúdo 2155">
            <a:extLst>
              <a:ext uri="{FF2B5EF4-FFF2-40B4-BE49-F238E27FC236}">
                <a16:creationId xmlns:a16="http://schemas.microsoft.com/office/drawing/2014/main" id="{CCB15517-A25E-0333-5FF1-225C44C7A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037" y="721519"/>
            <a:ext cx="3209925" cy="5343525"/>
          </a:xfrm>
        </p:spPr>
      </p:pic>
      <p:pic>
        <p:nvPicPr>
          <p:cNvPr id="2158" name="Imagem 2157">
            <a:extLst>
              <a:ext uri="{FF2B5EF4-FFF2-40B4-BE49-F238E27FC236}">
                <a16:creationId xmlns:a16="http://schemas.microsoft.com/office/drawing/2014/main" id="{96DF8F15-0D42-44F3-DCA3-169FF1841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62" y="723900"/>
            <a:ext cx="3405188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3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20F44-3963-3673-4163-6686CF358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2500"/>
            <a:ext cx="4191000" cy="5643563"/>
          </a:xfrm>
        </p:spPr>
        <p:txBody>
          <a:bodyPr/>
          <a:lstStyle/>
          <a:p>
            <a:r>
              <a:rPr lang="pt-BR" sz="1800" dirty="0">
                <a:latin typeface="Courier New" panose="02070309020205020404" pitchFamily="49" charset="0"/>
              </a:rPr>
              <a:t>CREATE TABLE `cliente` (</a:t>
            </a:r>
          </a:p>
          <a:p>
            <a:r>
              <a:rPr lang="pt-BR" sz="1800" dirty="0">
                <a:latin typeface="Courier New" panose="02070309020205020404" pitchFamily="49" charset="0"/>
              </a:rPr>
              <a:t>  `id` </a:t>
            </a:r>
            <a:r>
              <a:rPr lang="pt-BR" sz="1800" dirty="0" err="1">
                <a:latin typeface="Courier New" panose="02070309020205020404" pitchFamily="49" charset="0"/>
              </a:rPr>
              <a:t>integer</a:t>
            </a:r>
            <a:r>
              <a:rPr lang="pt-BR" sz="1800" dirty="0">
                <a:latin typeface="Courier New" panose="02070309020205020404" pitchFamily="49" charset="0"/>
              </a:rPr>
              <a:t> PRIMARY KEY,</a:t>
            </a:r>
          </a:p>
          <a:p>
            <a:r>
              <a:rPr lang="pt-BR" sz="1800" dirty="0">
                <a:latin typeface="Courier New" panose="02070309020205020404" pitchFamily="49" charset="0"/>
              </a:rPr>
              <a:t>  `Nome` </a:t>
            </a:r>
            <a:r>
              <a:rPr lang="pt-BR" sz="1800" dirty="0" err="1">
                <a:latin typeface="Courier New" panose="02070309020205020404" pitchFamily="49" charset="0"/>
              </a:rPr>
              <a:t>varchar</a:t>
            </a:r>
            <a:r>
              <a:rPr lang="pt-BR" sz="1800" dirty="0">
                <a:latin typeface="Courier New" panose="02070309020205020404" pitchFamily="49" charset="0"/>
              </a:rPr>
              <a:t>(255),</a:t>
            </a:r>
          </a:p>
          <a:p>
            <a:r>
              <a:rPr lang="pt-BR" sz="1800" dirty="0">
                <a:latin typeface="Courier New" panose="02070309020205020404" pitchFamily="49" charset="0"/>
              </a:rPr>
              <a:t>  `idade` </a:t>
            </a:r>
            <a:r>
              <a:rPr lang="pt-BR" sz="1800" dirty="0" err="1">
                <a:latin typeface="Courier New" panose="02070309020205020404" pitchFamily="49" charset="0"/>
              </a:rPr>
              <a:t>int</a:t>
            </a:r>
            <a:r>
              <a:rPr lang="pt-BR" sz="1800" dirty="0">
                <a:latin typeface="Courier New" panose="02070309020205020404" pitchFamily="49" charset="0"/>
              </a:rPr>
              <a:t>,</a:t>
            </a:r>
          </a:p>
          <a:p>
            <a:r>
              <a:rPr lang="pt-BR" sz="1800" dirty="0">
                <a:latin typeface="Courier New" panose="02070309020205020404" pitchFamily="49" charset="0"/>
              </a:rPr>
              <a:t>  `</a:t>
            </a:r>
            <a:r>
              <a:rPr lang="pt-BR" sz="1800" dirty="0" err="1">
                <a:latin typeface="Courier New" panose="02070309020205020404" pitchFamily="49" charset="0"/>
              </a:rPr>
              <a:t>cpf</a:t>
            </a:r>
            <a:r>
              <a:rPr lang="pt-BR" sz="1800" dirty="0">
                <a:latin typeface="Courier New" panose="02070309020205020404" pitchFamily="49" charset="0"/>
              </a:rPr>
              <a:t>` </a:t>
            </a:r>
            <a:r>
              <a:rPr lang="pt-BR" sz="1800" dirty="0" err="1">
                <a:latin typeface="Courier New" panose="02070309020205020404" pitchFamily="49" charset="0"/>
              </a:rPr>
              <a:t>int</a:t>
            </a:r>
            <a:r>
              <a:rPr lang="pt-BR" sz="1800" dirty="0">
                <a:latin typeface="Courier New" panose="02070309020205020404" pitchFamily="49" charset="0"/>
              </a:rPr>
              <a:t> UNIQUE,</a:t>
            </a:r>
          </a:p>
          <a:p>
            <a:r>
              <a:rPr lang="pt-BR" sz="1800" dirty="0">
                <a:latin typeface="Courier New" panose="02070309020205020404" pitchFamily="49" charset="0"/>
              </a:rPr>
              <a:t>  `</a:t>
            </a:r>
            <a:r>
              <a:rPr lang="pt-BR" sz="1800" dirty="0" err="1">
                <a:latin typeface="Courier New" panose="02070309020205020404" pitchFamily="49" charset="0"/>
              </a:rPr>
              <a:t>email</a:t>
            </a:r>
            <a:r>
              <a:rPr lang="pt-BR" sz="1800" dirty="0">
                <a:latin typeface="Courier New" panose="02070309020205020404" pitchFamily="49" charset="0"/>
              </a:rPr>
              <a:t>` </a:t>
            </a:r>
            <a:r>
              <a:rPr lang="pt-BR" sz="1800" dirty="0" err="1">
                <a:latin typeface="Courier New" panose="02070309020205020404" pitchFamily="49" charset="0"/>
              </a:rPr>
              <a:t>varchar</a:t>
            </a:r>
            <a:r>
              <a:rPr lang="pt-BR" sz="1800" dirty="0">
                <a:latin typeface="Courier New" panose="02070309020205020404" pitchFamily="49" charset="0"/>
              </a:rPr>
              <a:t>(255),</a:t>
            </a:r>
          </a:p>
          <a:p>
            <a:r>
              <a:rPr lang="pt-BR" sz="1800" dirty="0">
                <a:latin typeface="Courier New" panose="02070309020205020404" pitchFamily="49" charset="0"/>
              </a:rPr>
              <a:t>  `Telefone` </a:t>
            </a:r>
            <a:r>
              <a:rPr lang="pt-BR" sz="1800" dirty="0" err="1">
                <a:latin typeface="Courier New" panose="02070309020205020404" pitchFamily="49" charset="0"/>
              </a:rPr>
              <a:t>int</a:t>
            </a:r>
            <a:r>
              <a:rPr lang="pt-BR" sz="1800" dirty="0">
                <a:latin typeface="Courier New" panose="02070309020205020404" pitchFamily="49" charset="0"/>
              </a:rPr>
              <a:t>,</a:t>
            </a:r>
          </a:p>
          <a:p>
            <a:r>
              <a:rPr lang="pt-BR" sz="1800" dirty="0">
                <a:latin typeface="Courier New" panose="02070309020205020404" pitchFamily="49" charset="0"/>
              </a:rPr>
              <a:t>  `</a:t>
            </a:r>
            <a:r>
              <a:rPr lang="pt-BR" sz="1800" dirty="0" err="1">
                <a:latin typeface="Courier New" panose="02070309020205020404" pitchFamily="49" charset="0"/>
              </a:rPr>
              <a:t>endereco</a:t>
            </a:r>
            <a:r>
              <a:rPr lang="pt-BR" sz="1800" dirty="0">
                <a:latin typeface="Courier New" panose="02070309020205020404" pitchFamily="49" charset="0"/>
              </a:rPr>
              <a:t>` </a:t>
            </a:r>
            <a:r>
              <a:rPr lang="pt-BR" sz="1800" dirty="0" err="1">
                <a:latin typeface="Courier New" panose="02070309020205020404" pitchFamily="49" charset="0"/>
              </a:rPr>
              <a:t>varchar</a:t>
            </a:r>
            <a:r>
              <a:rPr lang="pt-BR" sz="1800" dirty="0">
                <a:latin typeface="Courier New" panose="02070309020205020404" pitchFamily="49" charset="0"/>
              </a:rPr>
              <a:t>(255),</a:t>
            </a:r>
          </a:p>
          <a:p>
            <a:r>
              <a:rPr lang="pt-BR" sz="1800" dirty="0">
                <a:latin typeface="Courier New" panose="02070309020205020404" pitchFamily="49" charset="0"/>
              </a:rPr>
              <a:t>  `valor` </a:t>
            </a:r>
            <a:r>
              <a:rPr lang="pt-BR" sz="1800" dirty="0" err="1">
                <a:latin typeface="Courier New" panose="02070309020205020404" pitchFamily="49" charset="0"/>
              </a:rPr>
              <a:t>float</a:t>
            </a:r>
            <a:r>
              <a:rPr lang="pt-BR" sz="1800" dirty="0">
                <a:latin typeface="Courier New" panose="02070309020205020404" pitchFamily="49" charset="0"/>
              </a:rPr>
              <a:t> NOT NULL,</a:t>
            </a:r>
          </a:p>
          <a:p>
            <a:r>
              <a:rPr lang="pt-BR" sz="1800" dirty="0">
                <a:latin typeface="Courier New" panose="02070309020205020404" pitchFamily="49" charset="0"/>
              </a:rPr>
              <a:t>  `</a:t>
            </a:r>
            <a:r>
              <a:rPr lang="pt-BR" sz="1800" dirty="0" err="1">
                <a:latin typeface="Courier New" panose="02070309020205020404" pitchFamily="49" charset="0"/>
              </a:rPr>
              <a:t>created_at</a:t>
            </a:r>
            <a:r>
              <a:rPr lang="pt-BR" sz="1800" dirty="0">
                <a:latin typeface="Courier New" panose="02070309020205020404" pitchFamily="49" charset="0"/>
              </a:rPr>
              <a:t>` </a:t>
            </a:r>
            <a:r>
              <a:rPr lang="pt-BR" sz="1800" dirty="0" err="1">
                <a:latin typeface="Courier New" panose="02070309020205020404" pitchFamily="49" charset="0"/>
              </a:rPr>
              <a:t>timestamp</a:t>
            </a:r>
            <a:endParaRPr lang="pt-BR" sz="1800" dirty="0">
              <a:latin typeface="Courier New" panose="02070309020205020404" pitchFamily="49" charset="0"/>
            </a:endParaRPr>
          </a:p>
          <a:p>
            <a:r>
              <a:rPr lang="pt-BR" sz="1800" dirty="0">
                <a:latin typeface="Courier New" panose="02070309020205020404" pitchFamily="49" charset="0"/>
              </a:rPr>
              <a:t>);</a:t>
            </a:r>
          </a:p>
          <a:p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355D9F3-C448-9C43-FD41-3567FA690EFC}"/>
              </a:ext>
            </a:extLst>
          </p:cNvPr>
          <p:cNvSpPr txBox="1">
            <a:spLocks/>
          </p:cNvSpPr>
          <p:nvPr/>
        </p:nvSpPr>
        <p:spPr>
          <a:xfrm>
            <a:off x="6134100" y="895350"/>
            <a:ext cx="5486400" cy="5757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>
                <a:latin typeface="Courier New" panose="02070309020205020404" pitchFamily="49" charset="0"/>
              </a:rPr>
              <a:t>CREATE TABLE `financas` (</a:t>
            </a:r>
          </a:p>
          <a:p>
            <a:r>
              <a:rPr lang="pt-BR" sz="1800">
                <a:latin typeface="Courier New" panose="02070309020205020404" pitchFamily="49" charset="0"/>
              </a:rPr>
              <a:t>  `id` integer PRIMARY KEY,</a:t>
            </a:r>
          </a:p>
          <a:p>
            <a:r>
              <a:rPr lang="en-US" sz="1800">
                <a:latin typeface="Courier New" panose="02070309020205020404" pitchFamily="49" charset="0"/>
              </a:rPr>
              <a:t>  `semana_1` float NOT NULL,</a:t>
            </a:r>
          </a:p>
          <a:p>
            <a:r>
              <a:rPr lang="en-US" sz="1800">
                <a:latin typeface="Courier New" panose="02070309020205020404" pitchFamily="49" charset="0"/>
              </a:rPr>
              <a:t>  `semana_2` float NOT NULL,</a:t>
            </a:r>
          </a:p>
          <a:p>
            <a:r>
              <a:rPr lang="en-US" sz="1800">
                <a:latin typeface="Courier New" panose="02070309020205020404" pitchFamily="49" charset="0"/>
              </a:rPr>
              <a:t>  `semana_3` float NOT NULL,</a:t>
            </a:r>
          </a:p>
          <a:p>
            <a:r>
              <a:rPr lang="en-US" sz="1800">
                <a:latin typeface="Courier New" panose="02070309020205020404" pitchFamily="49" charset="0"/>
              </a:rPr>
              <a:t>  `Semana_4` float NOT NULL,</a:t>
            </a:r>
          </a:p>
          <a:p>
            <a:r>
              <a:rPr lang="pt-BR" sz="1800">
                <a:latin typeface="Courier New" panose="02070309020205020404" pitchFamily="49" charset="0"/>
              </a:rPr>
              <a:t>  `id_cli` integer NOT NULL,</a:t>
            </a:r>
          </a:p>
          <a:p>
            <a:r>
              <a:rPr lang="pt-BR" sz="1800">
                <a:latin typeface="Courier New" panose="02070309020205020404" pitchFamily="49" charset="0"/>
              </a:rPr>
              <a:t>  `valor_cli` integer</a:t>
            </a:r>
          </a:p>
          <a:p>
            <a:r>
              <a:rPr lang="pt-BR" sz="1800">
                <a:latin typeface="Courier New" panose="02070309020205020404" pitchFamily="49" charset="0"/>
              </a:rPr>
              <a:t>);</a:t>
            </a:r>
          </a:p>
          <a:p>
            <a:endParaRPr lang="pt-BR"/>
          </a:p>
          <a:p>
            <a:r>
              <a:rPr lang="pt-BR" sz="1800">
                <a:latin typeface="Courier New" panose="02070309020205020404" pitchFamily="49" charset="0"/>
              </a:rPr>
              <a:t>ALTER TABLE `financas` ADD FOREIGN KEY (`id_cli`, `valor_cli`) REFERENCES `cliente` (`id`, `valor`);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13520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Cloves</Template>
  <TotalTime>0</TotalTime>
  <Words>261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Open Sans Light</vt:lpstr>
      <vt:lpstr>Roboto</vt:lpstr>
      <vt:lpstr>Tema do Office</vt:lpstr>
      <vt:lpstr>         Desenvolvimento de Aplicações para Internet  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Desenvolvimento de Aplicações para Internet  </dc:title>
  <dc:creator>José Eduardo</dc:creator>
  <cp:lastModifiedBy>José Eduardo</cp:lastModifiedBy>
  <cp:revision>1</cp:revision>
  <dcterms:created xsi:type="dcterms:W3CDTF">2023-11-09T20:35:19Z</dcterms:created>
  <dcterms:modified xsi:type="dcterms:W3CDTF">2023-11-09T20:35:33Z</dcterms:modified>
</cp:coreProperties>
</file>