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Lst>
  <p:sldSz cy="5143500" cx="9144000"/>
  <p:notesSz cx="6858000" cy="9144000"/>
  <p:embeddedFontLst>
    <p:embeddedFont>
      <p:font typeface="Playfair Display"/>
      <p:regular r:id="rId47"/>
      <p:bold r:id="rId48"/>
      <p:italic r:id="rId49"/>
      <p:boldItalic r:id="rId50"/>
    </p:embeddedFont>
    <p:embeddedFont>
      <p:font typeface="Lato"/>
      <p:regular r:id="rId51"/>
      <p:bold r:id="rId52"/>
      <p:italic r:id="rId53"/>
      <p:boldItalic r:id="rId5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95AA254-2C7D-4B78-8EEA-4585ACECC8DF}">
  <a:tblStyle styleId="{495AA254-2C7D-4B78-8EEA-4585ACECC8D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PlayfairDisplay-bold.fntdata"/><Relationship Id="rId47" Type="http://schemas.openxmlformats.org/officeDocument/2006/relationships/font" Target="fonts/PlayfairDisplay-regular.fntdata"/><Relationship Id="rId49" Type="http://schemas.openxmlformats.org/officeDocument/2006/relationships/font" Target="fonts/PlayfairDisplay-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Lato-regular.fntdata"/><Relationship Id="rId50" Type="http://schemas.openxmlformats.org/officeDocument/2006/relationships/font" Target="fonts/PlayfairDisplay-boldItalic.fntdata"/><Relationship Id="rId53" Type="http://schemas.openxmlformats.org/officeDocument/2006/relationships/font" Target="fonts/Lato-italic.fntdata"/><Relationship Id="rId52" Type="http://schemas.openxmlformats.org/officeDocument/2006/relationships/font" Target="fonts/Lato-bold.fntdata"/><Relationship Id="rId11" Type="http://schemas.openxmlformats.org/officeDocument/2006/relationships/slide" Target="slides/slide5.xml"/><Relationship Id="rId10" Type="http://schemas.openxmlformats.org/officeDocument/2006/relationships/slide" Target="slides/slide4.xml"/><Relationship Id="rId54" Type="http://schemas.openxmlformats.org/officeDocument/2006/relationships/font" Target="fonts/Lato-bold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520c4ecc52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520c4ecc52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520c4ecc52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520c4ecc52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522f60e0c0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522f60e0c0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522f60e0c0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522f60e0c0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522f60e0c0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522f60e0c0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522f60e0c0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522f60e0c0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522f60e0c0_0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1522f60e0c0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fea2b23c9b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fea2b23c9b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1520c4ecc52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1520c4ecc52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1522f60e0c0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1522f60e0c0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486e58a932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486e58a932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1522f60e0c0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1522f60e0c0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1522f60e0c0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1522f60e0c0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1522f60e0c0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1522f60e0c0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1522f60e0c0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1522f60e0c0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1522f60e0c0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1522f60e0c0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1522f60e0c0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1522f60e0c0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1522f60e0c0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1522f60e0c0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fea2b23c9b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fea2b23c9b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fea2b23c9b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fea2b23c9b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fea2b23c9b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fea2b23c9b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486e58a932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486e58a932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fea2b23c9b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fea2b23c9b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fea2b23c9b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fea2b23c9b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1522f60e0c0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1522f60e0c0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1522f60e0c0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1522f60e0c0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1522f60e0c0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1522f60e0c0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1522f60e0c0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1522f60e0c0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1522f60e0c0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1522f60e0c0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fea2b23c9b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fea2b23c9b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1486e58a932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1486e58a932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1486e58a932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1486e58a932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486e58a932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486e58a932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1486e58a932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1486e58a932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486e58a932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486e58a932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520c4ecc52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520c4ecc52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520c4ecc52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520c4ecc52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520c4ecc52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520c4ecc52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520c4ecc52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520c4ecc52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9050" y="748800"/>
            <a:ext cx="3645900" cy="3645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992950" y="992700"/>
            <a:ext cx="3158100" cy="3158100"/>
          </a:xfrm>
          <a:prstGeom prst="rect">
            <a:avLst/>
          </a:prstGeom>
          <a:noFill/>
          <a:ln cap="flat" cmpd="sng" w="28575">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096250" y="1627200"/>
            <a:ext cx="2951400" cy="1584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p:txBody>
      </p:sp>
      <p:sp>
        <p:nvSpPr>
          <p:cNvPr id="13" name="Google Shape;13;p2"/>
          <p:cNvSpPr txBox="1"/>
          <p:nvPr>
            <p:ph idx="1" type="subTitle"/>
          </p:nvPr>
        </p:nvSpPr>
        <p:spPr>
          <a:xfrm>
            <a:off x="3096363" y="3266930"/>
            <a:ext cx="2951400" cy="701400"/>
          </a:xfrm>
          <a:prstGeom prst="rect">
            <a:avLst/>
          </a:prstGeom>
        </p:spPr>
        <p:txBody>
          <a:bodyPr anchorCtr="0" anchor="b" bIns="91425" lIns="91425" spcFirstLastPara="1" rIns="91425" wrap="square" tIns="91425">
            <a:normAutofit/>
          </a:bodyPr>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9pPr>
          </a:lstStyle>
          <a:p/>
        </p:txBody>
      </p:sp>
      <p:sp>
        <p:nvSpPr>
          <p:cNvPr id="14" name="Google Shape;14;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1233100"/>
            <a:ext cx="8520600" cy="161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Google Shape;51;p11"/>
          <p:cNvSpPr txBox="1"/>
          <p:nvPr>
            <p:ph idx="1" type="body"/>
          </p:nvPr>
        </p:nvSpPr>
        <p:spPr>
          <a:xfrm>
            <a:off x="311700" y="29194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sp>
        <p:nvSpPr>
          <p:cNvPr id="16" name="Google Shape;16;p3"/>
          <p:cNvSpPr txBox="1"/>
          <p:nvPr>
            <p:ph type="title"/>
          </p:nvPr>
        </p:nvSpPr>
        <p:spPr>
          <a:xfrm>
            <a:off x="509550" y="1423875"/>
            <a:ext cx="8124900" cy="17982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17" name="Google Shape;17;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91378"/>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37" name="Google Shape;37;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1" name="Google Shape;41;p9"/>
          <p:cNvSpPr txBox="1"/>
          <p:nvPr>
            <p:ph type="title"/>
          </p:nvPr>
        </p:nvSpPr>
        <p:spPr>
          <a:xfrm>
            <a:off x="265500" y="1107950"/>
            <a:ext cx="4045200" cy="1683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7" name="Google Shape;47;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coral">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7.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11.png"/><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1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1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2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image" Target="../media/image1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12.png"/><Relationship Id="rId4" Type="http://schemas.openxmlformats.org/officeDocument/2006/relationships/image" Target="../media/image8.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 Id="rId3" Type="http://schemas.openxmlformats.org/officeDocument/2006/relationships/image" Target="../media/image21.png"/><Relationship Id="rId4" Type="http://schemas.openxmlformats.org/officeDocument/2006/relationships/image" Target="../media/image2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 Id="rId3" Type="http://schemas.openxmlformats.org/officeDocument/2006/relationships/image" Target="../media/image18.png"/><Relationship Id="rId4" Type="http://schemas.openxmlformats.org/officeDocument/2006/relationships/image" Target="../media/image2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 Id="rId3" Type="http://schemas.openxmlformats.org/officeDocument/2006/relationships/image" Target="../media/image3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 Id="rId3" Type="http://schemas.openxmlformats.org/officeDocument/2006/relationships/image" Target="../media/image24.png"/><Relationship Id="rId4" Type="http://schemas.openxmlformats.org/officeDocument/2006/relationships/image" Target="../media/image2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 Id="rId3" Type="http://schemas.openxmlformats.org/officeDocument/2006/relationships/image" Target="../media/image2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7.xml"/><Relationship Id="rId3" Type="http://schemas.openxmlformats.org/officeDocument/2006/relationships/image" Target="../media/image2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8.xml"/><Relationship Id="rId3" Type="http://schemas.openxmlformats.org/officeDocument/2006/relationships/image" Target="../media/image2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3096250" y="1627200"/>
            <a:ext cx="2951400" cy="15843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s"/>
              <a:t>Applied Data Science Capstone</a:t>
            </a:r>
            <a:endParaRPr/>
          </a:p>
        </p:txBody>
      </p:sp>
      <p:sp>
        <p:nvSpPr>
          <p:cNvPr id="60" name="Google Shape;60;p13"/>
          <p:cNvSpPr txBox="1"/>
          <p:nvPr>
            <p:ph idx="1" type="subTitle"/>
          </p:nvPr>
        </p:nvSpPr>
        <p:spPr>
          <a:xfrm>
            <a:off x="3096363" y="3266930"/>
            <a:ext cx="2951400" cy="701400"/>
          </a:xfrm>
          <a:prstGeom prst="rect">
            <a:avLst/>
          </a:prstGeom>
        </p:spPr>
        <p:txBody>
          <a:bodyPr anchorCtr="0" anchor="b" bIns="91425" lIns="91425" spcFirstLastPara="1" rIns="91425" wrap="square" tIns="91425">
            <a:normAutofit lnSpcReduction="10000"/>
          </a:bodyPr>
          <a:lstStyle/>
          <a:p>
            <a:pPr indent="0" lvl="0" marL="0" rtl="0" algn="ctr">
              <a:spcBef>
                <a:spcPts val="0"/>
              </a:spcBef>
              <a:spcAft>
                <a:spcPts val="0"/>
              </a:spcAft>
              <a:buNone/>
            </a:pPr>
            <a:r>
              <a:rPr lang="es"/>
              <a:t>Gabriel Valverde</a:t>
            </a:r>
            <a:endParaRPr/>
          </a:p>
          <a:p>
            <a:pPr indent="0" lvl="0" marL="0" rtl="0" algn="ctr">
              <a:spcBef>
                <a:spcPts val="0"/>
              </a:spcBef>
              <a:spcAft>
                <a:spcPts val="0"/>
              </a:spcAft>
              <a:buNone/>
            </a:pPr>
            <a:r>
              <a:rPr lang="es"/>
              <a:t>27/08/2022</a:t>
            </a:r>
            <a:endParaRPr/>
          </a:p>
        </p:txBody>
      </p:sp>
      <p:sp>
        <p:nvSpPr>
          <p:cNvPr id="61" name="Google Shape;61;p13"/>
          <p:cNvSpPr txBox="1"/>
          <p:nvPr/>
        </p:nvSpPr>
        <p:spPr>
          <a:xfrm>
            <a:off x="5392800" y="4743300"/>
            <a:ext cx="3751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Lato"/>
                <a:ea typeface="Lato"/>
                <a:cs typeface="Lato"/>
                <a:sym typeface="Lato"/>
              </a:rPr>
              <a:t>https://github.com/gabriel-jap/Data-Science</a:t>
            </a:r>
            <a:endParaRPr>
              <a:latin typeface="Lato"/>
              <a:ea typeface="Lato"/>
              <a:cs typeface="Lato"/>
              <a:sym typeface="Lato"/>
            </a:endParaRPr>
          </a:p>
        </p:txBody>
      </p:sp>
      <p:pic>
        <p:nvPicPr>
          <p:cNvPr id="62" name="Google Shape;62;p13"/>
          <p:cNvPicPr preferRelativeResize="0"/>
          <p:nvPr/>
        </p:nvPicPr>
        <p:blipFill>
          <a:blip r:embed="rId3">
            <a:alphaModFix/>
          </a:blip>
          <a:stretch>
            <a:fillRect/>
          </a:stretch>
        </p:blipFill>
        <p:spPr>
          <a:xfrm>
            <a:off x="7554100" y="3424125"/>
            <a:ext cx="1319174" cy="131917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2"/>
          <p:cNvSpPr txBox="1"/>
          <p:nvPr>
            <p:ph type="title"/>
          </p:nvPr>
        </p:nvSpPr>
        <p:spPr>
          <a:xfrm>
            <a:off x="265500" y="1107950"/>
            <a:ext cx="4045200" cy="1683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s" sz="3700"/>
              <a:t>METHODOLOGY</a:t>
            </a:r>
            <a:endParaRPr sz="3700"/>
          </a:p>
        </p:txBody>
      </p:sp>
      <p:sp>
        <p:nvSpPr>
          <p:cNvPr id="152" name="Google Shape;152;p22"/>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a:t>Data Wrangling</a:t>
            </a:r>
            <a:endParaRPr/>
          </a:p>
        </p:txBody>
      </p:sp>
      <p:sp>
        <p:nvSpPr>
          <p:cNvPr id="153" name="Google Shape;153;p22"/>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rPr lang="es"/>
              <a:t>¿How we decide what is a successful landing?</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3"/>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Data Wrangling: Creating the “Class” column</a:t>
            </a:r>
            <a:endParaRPr/>
          </a:p>
        </p:txBody>
      </p:sp>
      <p:sp>
        <p:nvSpPr>
          <p:cNvPr id="159" name="Google Shape;159;p23"/>
          <p:cNvSpPr txBox="1"/>
          <p:nvPr>
            <p:ph idx="1" type="body"/>
          </p:nvPr>
        </p:nvSpPr>
        <p:spPr>
          <a:xfrm>
            <a:off x="311700" y="1152475"/>
            <a:ext cx="3999900" cy="703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First we see the </a:t>
            </a:r>
            <a:r>
              <a:rPr lang="es"/>
              <a:t>different</a:t>
            </a:r>
            <a:r>
              <a:rPr lang="es"/>
              <a:t> outcomes of the missions and its </a:t>
            </a:r>
            <a:r>
              <a:rPr lang="es"/>
              <a:t>frequency</a:t>
            </a:r>
            <a:endParaRPr/>
          </a:p>
        </p:txBody>
      </p:sp>
      <p:sp>
        <p:nvSpPr>
          <p:cNvPr id="160" name="Google Shape;160;p23"/>
          <p:cNvSpPr txBox="1"/>
          <p:nvPr>
            <p:ph idx="2" type="body"/>
          </p:nvPr>
        </p:nvSpPr>
        <p:spPr>
          <a:xfrm>
            <a:off x="4832400" y="1152475"/>
            <a:ext cx="3999900" cy="7554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1200"/>
              </a:spcAft>
              <a:buNone/>
            </a:pPr>
            <a:r>
              <a:rPr lang="es"/>
              <a:t>We decide what will be a </a:t>
            </a:r>
            <a:r>
              <a:rPr lang="es"/>
              <a:t>successful</a:t>
            </a:r>
            <a:r>
              <a:rPr lang="es"/>
              <a:t> landing and assign a “1” and a “0” otherwise in a new column class</a:t>
            </a:r>
            <a:endParaRPr/>
          </a:p>
        </p:txBody>
      </p:sp>
      <p:pic>
        <p:nvPicPr>
          <p:cNvPr id="161" name="Google Shape;161;p23"/>
          <p:cNvPicPr preferRelativeResize="0"/>
          <p:nvPr/>
        </p:nvPicPr>
        <p:blipFill>
          <a:blip r:embed="rId3">
            <a:alphaModFix/>
          </a:blip>
          <a:stretch>
            <a:fillRect/>
          </a:stretch>
        </p:blipFill>
        <p:spPr>
          <a:xfrm>
            <a:off x="2773875" y="1557788"/>
            <a:ext cx="1200150" cy="1228725"/>
          </a:xfrm>
          <a:prstGeom prst="rect">
            <a:avLst/>
          </a:prstGeom>
          <a:noFill/>
          <a:ln cap="flat" cmpd="sng" w="9525">
            <a:solidFill>
              <a:schemeClr val="dk2"/>
            </a:solidFill>
            <a:prstDash val="solid"/>
            <a:round/>
            <a:headEnd len="sm" w="sm" type="none"/>
            <a:tailEnd len="sm" w="sm" type="none"/>
          </a:ln>
        </p:spPr>
      </p:pic>
      <p:sp>
        <p:nvSpPr>
          <p:cNvPr id="162" name="Google Shape;162;p23"/>
          <p:cNvSpPr txBox="1"/>
          <p:nvPr>
            <p:ph idx="1" type="body"/>
          </p:nvPr>
        </p:nvSpPr>
        <p:spPr>
          <a:xfrm>
            <a:off x="311700" y="2786525"/>
            <a:ext cx="3999900" cy="703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Now we can define the </a:t>
            </a:r>
            <a:r>
              <a:rPr lang="es"/>
              <a:t>different</a:t>
            </a:r>
            <a:r>
              <a:rPr lang="es"/>
              <a:t> outcomes of the landings</a:t>
            </a:r>
            <a:endParaRPr/>
          </a:p>
        </p:txBody>
      </p:sp>
      <p:pic>
        <p:nvPicPr>
          <p:cNvPr id="163" name="Google Shape;163;p23"/>
          <p:cNvPicPr preferRelativeResize="0"/>
          <p:nvPr/>
        </p:nvPicPr>
        <p:blipFill>
          <a:blip r:embed="rId4">
            <a:alphaModFix/>
          </a:blip>
          <a:stretch>
            <a:fillRect/>
          </a:stretch>
        </p:blipFill>
        <p:spPr>
          <a:xfrm>
            <a:off x="1312575" y="3178650"/>
            <a:ext cx="990600" cy="1257300"/>
          </a:xfrm>
          <a:prstGeom prst="rect">
            <a:avLst/>
          </a:prstGeom>
          <a:noFill/>
          <a:ln cap="flat" cmpd="sng" w="9525">
            <a:solidFill>
              <a:schemeClr val="dk2"/>
            </a:solidFill>
            <a:prstDash val="solid"/>
            <a:round/>
            <a:headEnd len="sm" w="sm" type="none"/>
            <a:tailEnd len="sm" w="sm" type="none"/>
          </a:ln>
        </p:spPr>
      </p:pic>
      <p:graphicFrame>
        <p:nvGraphicFramePr>
          <p:cNvPr id="164" name="Google Shape;164;p23"/>
          <p:cNvGraphicFramePr/>
          <p:nvPr/>
        </p:nvGraphicFramePr>
        <p:xfrm>
          <a:off x="5489463" y="1856268"/>
          <a:ext cx="3000000" cy="3000000"/>
        </p:xfrm>
        <a:graphic>
          <a:graphicData uri="http://schemas.openxmlformats.org/drawingml/2006/table">
            <a:tbl>
              <a:tblPr>
                <a:noFill/>
                <a:tableStyleId>{495AA254-2C7D-4B78-8EEA-4585ACECC8DF}</a:tableStyleId>
              </a:tblPr>
              <a:tblGrid>
                <a:gridCol w="382850"/>
                <a:gridCol w="1484375"/>
              </a:tblGrid>
              <a:tr h="396200">
                <a:tc>
                  <a:txBody>
                    <a:bodyPr/>
                    <a:lstStyle/>
                    <a:p>
                      <a:pPr indent="0" lvl="0" marL="0" rtl="0" algn="l">
                        <a:spcBef>
                          <a:spcPts val="0"/>
                        </a:spcBef>
                        <a:spcAft>
                          <a:spcPts val="0"/>
                        </a:spcAft>
                        <a:buNone/>
                      </a:pPr>
                      <a:r>
                        <a:rPr lang="es"/>
                        <a:t>0</a:t>
                      </a:r>
                      <a:endParaRPr/>
                    </a:p>
                  </a:txBody>
                  <a:tcPr marT="91425" marB="91425" marR="91425" marL="91425">
                    <a:solidFill>
                      <a:srgbClr val="B6D7A8"/>
                    </a:solidFill>
                  </a:tcPr>
                </a:tc>
                <a:tc>
                  <a:txBody>
                    <a:bodyPr/>
                    <a:lstStyle/>
                    <a:p>
                      <a:pPr indent="0" lvl="0" marL="0" rtl="0" algn="l">
                        <a:spcBef>
                          <a:spcPts val="0"/>
                        </a:spcBef>
                        <a:spcAft>
                          <a:spcPts val="0"/>
                        </a:spcAft>
                        <a:buNone/>
                      </a:pPr>
                      <a:r>
                        <a:rPr lang="es"/>
                        <a:t>True ASDS</a:t>
                      </a:r>
                      <a:endParaRPr/>
                    </a:p>
                  </a:txBody>
                  <a:tcPr marT="91425" marB="91425" marR="91425" marL="91425">
                    <a:solidFill>
                      <a:srgbClr val="B6D7A8"/>
                    </a:solidFill>
                  </a:tcPr>
                </a:tc>
              </a:tr>
              <a:tr h="396200">
                <a:tc>
                  <a:txBody>
                    <a:bodyPr/>
                    <a:lstStyle/>
                    <a:p>
                      <a:pPr indent="0" lvl="0" marL="0" rtl="0" algn="l">
                        <a:spcBef>
                          <a:spcPts val="0"/>
                        </a:spcBef>
                        <a:spcAft>
                          <a:spcPts val="0"/>
                        </a:spcAft>
                        <a:buNone/>
                      </a:pPr>
                      <a:r>
                        <a:rPr lang="es"/>
                        <a:t>1</a:t>
                      </a:r>
                      <a:endParaRPr/>
                    </a:p>
                  </a:txBody>
                  <a:tcPr marT="91425" marB="91425" marR="91425" marL="91425">
                    <a:lnB cap="flat" cmpd="sng" w="9525">
                      <a:solidFill>
                        <a:srgbClr val="000000">
                          <a:alpha val="0"/>
                        </a:srgbClr>
                      </a:solidFill>
                      <a:prstDash val="solid"/>
                      <a:round/>
                      <a:headEnd len="sm" w="sm" type="none"/>
                      <a:tailEnd len="sm" w="sm" type="none"/>
                    </a:lnB>
                    <a:solidFill>
                      <a:srgbClr val="EA9999"/>
                    </a:solidFill>
                  </a:tcPr>
                </a:tc>
                <a:tc>
                  <a:txBody>
                    <a:bodyPr/>
                    <a:lstStyle/>
                    <a:p>
                      <a:pPr indent="0" lvl="0" marL="0" rtl="0" algn="l">
                        <a:spcBef>
                          <a:spcPts val="0"/>
                        </a:spcBef>
                        <a:spcAft>
                          <a:spcPts val="0"/>
                        </a:spcAft>
                        <a:buNone/>
                      </a:pPr>
                      <a:r>
                        <a:rPr lang="es"/>
                        <a:t>None None</a:t>
                      </a:r>
                      <a:endParaRPr/>
                    </a:p>
                  </a:txBody>
                  <a:tcPr marT="91425" marB="91425" marR="91425" marL="91425">
                    <a:lnB cap="flat" cmpd="sng" w="9525">
                      <a:solidFill>
                        <a:srgbClr val="000000">
                          <a:alpha val="0"/>
                        </a:srgbClr>
                      </a:solidFill>
                      <a:prstDash val="solid"/>
                      <a:round/>
                      <a:headEnd len="sm" w="sm" type="none"/>
                      <a:tailEnd len="sm" w="sm" type="none"/>
                    </a:lnB>
                    <a:solidFill>
                      <a:srgbClr val="EA9999"/>
                    </a:solidFill>
                  </a:tcPr>
                </a:tc>
              </a:tr>
              <a:tr h="396200">
                <a:tc>
                  <a:txBody>
                    <a:bodyPr/>
                    <a:lstStyle/>
                    <a:p>
                      <a:pPr indent="0" lvl="0" marL="0" rtl="0" algn="l">
                        <a:spcBef>
                          <a:spcPts val="0"/>
                        </a:spcBef>
                        <a:spcAft>
                          <a:spcPts val="0"/>
                        </a:spcAft>
                        <a:buNone/>
                      </a:pPr>
                      <a:r>
                        <a:rPr lang="es"/>
                        <a:t>2</a:t>
                      </a: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rPr lang="es"/>
                        <a:t>True RTLS</a:t>
                      </a: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B6D7A8"/>
                    </a:solidFill>
                  </a:tcPr>
                </a:tc>
              </a:tr>
              <a:tr h="396200">
                <a:tc>
                  <a:txBody>
                    <a:bodyPr/>
                    <a:lstStyle/>
                    <a:p>
                      <a:pPr indent="0" lvl="0" marL="0" rtl="0" algn="l">
                        <a:spcBef>
                          <a:spcPts val="0"/>
                        </a:spcBef>
                        <a:spcAft>
                          <a:spcPts val="0"/>
                        </a:spcAft>
                        <a:buNone/>
                      </a:pPr>
                      <a:r>
                        <a:rPr lang="es"/>
                        <a:t>3</a:t>
                      </a:r>
                      <a:endParaRPr/>
                    </a:p>
                  </a:txBody>
                  <a:tcPr marT="91425" marB="91425" marR="91425" marL="91425">
                    <a:lnT cap="flat" cmpd="sng" w="9525">
                      <a:solidFill>
                        <a:srgbClr val="000000">
                          <a:alpha val="0"/>
                        </a:srgbClr>
                      </a:solidFill>
                      <a:prstDash val="solid"/>
                      <a:round/>
                      <a:headEnd len="sm" w="sm" type="none"/>
                      <a:tailEnd len="sm" w="sm" type="none"/>
                    </a:lnT>
                    <a:solidFill>
                      <a:srgbClr val="EA9999"/>
                    </a:solidFill>
                  </a:tcPr>
                </a:tc>
                <a:tc>
                  <a:txBody>
                    <a:bodyPr/>
                    <a:lstStyle/>
                    <a:p>
                      <a:pPr indent="0" lvl="0" marL="0" rtl="0" algn="l">
                        <a:spcBef>
                          <a:spcPts val="0"/>
                        </a:spcBef>
                        <a:spcAft>
                          <a:spcPts val="0"/>
                        </a:spcAft>
                        <a:buNone/>
                      </a:pPr>
                      <a:r>
                        <a:rPr lang="es"/>
                        <a:t>False ASDS</a:t>
                      </a:r>
                      <a:endParaRPr/>
                    </a:p>
                  </a:txBody>
                  <a:tcPr marT="91425" marB="91425" marR="91425" marL="91425">
                    <a:lnT cap="flat" cmpd="sng" w="9525">
                      <a:solidFill>
                        <a:srgbClr val="000000">
                          <a:alpha val="0"/>
                        </a:srgbClr>
                      </a:solidFill>
                      <a:prstDash val="solid"/>
                      <a:round/>
                      <a:headEnd len="sm" w="sm" type="none"/>
                      <a:tailEnd len="sm" w="sm" type="none"/>
                    </a:lnT>
                    <a:solidFill>
                      <a:srgbClr val="EA9999"/>
                    </a:solidFill>
                  </a:tcPr>
                </a:tc>
              </a:tr>
              <a:tr h="396200">
                <a:tc>
                  <a:txBody>
                    <a:bodyPr/>
                    <a:lstStyle/>
                    <a:p>
                      <a:pPr indent="0" lvl="0" marL="0" rtl="0" algn="l">
                        <a:spcBef>
                          <a:spcPts val="0"/>
                        </a:spcBef>
                        <a:spcAft>
                          <a:spcPts val="0"/>
                        </a:spcAft>
                        <a:buNone/>
                      </a:pPr>
                      <a:r>
                        <a:rPr lang="es"/>
                        <a:t>4</a:t>
                      </a:r>
                      <a:endParaRPr/>
                    </a:p>
                  </a:txBody>
                  <a:tcPr marT="91425" marB="91425" marR="91425" marL="91425">
                    <a:solidFill>
                      <a:srgbClr val="B6D7A8"/>
                    </a:solidFill>
                  </a:tcPr>
                </a:tc>
                <a:tc>
                  <a:txBody>
                    <a:bodyPr/>
                    <a:lstStyle/>
                    <a:p>
                      <a:pPr indent="0" lvl="0" marL="0" rtl="0" algn="l">
                        <a:spcBef>
                          <a:spcPts val="0"/>
                        </a:spcBef>
                        <a:spcAft>
                          <a:spcPts val="0"/>
                        </a:spcAft>
                        <a:buNone/>
                      </a:pPr>
                      <a:r>
                        <a:rPr lang="es"/>
                        <a:t>True Ocean</a:t>
                      </a:r>
                      <a:endParaRPr/>
                    </a:p>
                  </a:txBody>
                  <a:tcPr marT="91425" marB="91425" marR="91425" marL="91425">
                    <a:solidFill>
                      <a:srgbClr val="B6D7A8"/>
                    </a:solidFill>
                  </a:tcPr>
                </a:tc>
              </a:tr>
              <a:tr h="396200">
                <a:tc>
                  <a:txBody>
                    <a:bodyPr/>
                    <a:lstStyle/>
                    <a:p>
                      <a:pPr indent="0" lvl="0" marL="0" rtl="0" algn="l">
                        <a:spcBef>
                          <a:spcPts val="0"/>
                        </a:spcBef>
                        <a:spcAft>
                          <a:spcPts val="0"/>
                        </a:spcAft>
                        <a:buNone/>
                      </a:pPr>
                      <a:r>
                        <a:rPr lang="es"/>
                        <a:t>5</a:t>
                      </a:r>
                      <a:endParaRPr/>
                    </a:p>
                  </a:txBody>
                  <a:tcPr marT="91425" marB="91425" marR="91425" marL="91425">
                    <a:solidFill>
                      <a:srgbClr val="EA9999"/>
                    </a:solidFill>
                  </a:tcPr>
                </a:tc>
                <a:tc>
                  <a:txBody>
                    <a:bodyPr/>
                    <a:lstStyle/>
                    <a:p>
                      <a:pPr indent="0" lvl="0" marL="0" rtl="0" algn="l">
                        <a:spcBef>
                          <a:spcPts val="0"/>
                        </a:spcBef>
                        <a:spcAft>
                          <a:spcPts val="0"/>
                        </a:spcAft>
                        <a:buNone/>
                      </a:pPr>
                      <a:r>
                        <a:rPr lang="es"/>
                        <a:t>False Ocean</a:t>
                      </a:r>
                      <a:endParaRPr/>
                    </a:p>
                  </a:txBody>
                  <a:tcPr marT="91425" marB="91425" marR="91425" marL="91425">
                    <a:solidFill>
                      <a:srgbClr val="EA9999"/>
                    </a:solidFill>
                  </a:tcPr>
                </a:tc>
              </a:tr>
              <a:tr h="396200">
                <a:tc>
                  <a:txBody>
                    <a:bodyPr/>
                    <a:lstStyle/>
                    <a:p>
                      <a:pPr indent="0" lvl="0" marL="0" rtl="0" algn="l">
                        <a:spcBef>
                          <a:spcPts val="0"/>
                        </a:spcBef>
                        <a:spcAft>
                          <a:spcPts val="0"/>
                        </a:spcAft>
                        <a:buNone/>
                      </a:pPr>
                      <a:r>
                        <a:rPr lang="es"/>
                        <a:t>6</a:t>
                      </a:r>
                      <a:endParaRPr/>
                    </a:p>
                  </a:txBody>
                  <a:tcPr marT="91425" marB="91425" marR="91425" marL="91425">
                    <a:solidFill>
                      <a:srgbClr val="EA9999"/>
                    </a:solidFill>
                  </a:tcPr>
                </a:tc>
                <a:tc>
                  <a:txBody>
                    <a:bodyPr/>
                    <a:lstStyle/>
                    <a:p>
                      <a:pPr indent="0" lvl="0" marL="0" rtl="0" algn="l">
                        <a:spcBef>
                          <a:spcPts val="0"/>
                        </a:spcBef>
                        <a:spcAft>
                          <a:spcPts val="0"/>
                        </a:spcAft>
                        <a:buNone/>
                      </a:pPr>
                      <a:r>
                        <a:rPr lang="es"/>
                        <a:t>None ASDS</a:t>
                      </a:r>
                      <a:endParaRPr/>
                    </a:p>
                  </a:txBody>
                  <a:tcPr marT="91425" marB="91425" marR="91425" marL="91425">
                    <a:solidFill>
                      <a:srgbClr val="EA9999"/>
                    </a:solidFill>
                  </a:tcPr>
                </a:tc>
              </a:tr>
              <a:tr h="396200">
                <a:tc>
                  <a:txBody>
                    <a:bodyPr/>
                    <a:lstStyle/>
                    <a:p>
                      <a:pPr indent="0" lvl="0" marL="0" rtl="0" algn="l">
                        <a:spcBef>
                          <a:spcPts val="0"/>
                        </a:spcBef>
                        <a:spcAft>
                          <a:spcPts val="0"/>
                        </a:spcAft>
                        <a:buNone/>
                      </a:pPr>
                      <a:r>
                        <a:rPr lang="es"/>
                        <a:t>7</a:t>
                      </a:r>
                      <a:endParaRPr/>
                    </a:p>
                  </a:txBody>
                  <a:tcPr marT="91425" marB="91425" marR="91425" marL="91425">
                    <a:solidFill>
                      <a:srgbClr val="EA9999"/>
                    </a:solidFill>
                  </a:tcPr>
                </a:tc>
                <a:tc>
                  <a:txBody>
                    <a:bodyPr/>
                    <a:lstStyle/>
                    <a:p>
                      <a:pPr indent="0" lvl="0" marL="0" rtl="0" algn="l">
                        <a:spcBef>
                          <a:spcPts val="0"/>
                        </a:spcBef>
                        <a:spcAft>
                          <a:spcPts val="0"/>
                        </a:spcAft>
                        <a:buNone/>
                      </a:pPr>
                      <a:r>
                        <a:rPr lang="es"/>
                        <a:t>False RTLS</a:t>
                      </a:r>
                      <a:endParaRPr/>
                    </a:p>
                  </a:txBody>
                  <a:tcPr marT="91425" marB="91425" marR="91425" marL="91425">
                    <a:solidFill>
                      <a:srgbClr val="EA9999"/>
                    </a:solidFill>
                  </a:tcPr>
                </a:tc>
              </a:tr>
            </a:tbl>
          </a:graphicData>
        </a:graphic>
      </p:graphicFrame>
      <p:graphicFrame>
        <p:nvGraphicFramePr>
          <p:cNvPr id="165" name="Google Shape;165;p23"/>
          <p:cNvGraphicFramePr/>
          <p:nvPr/>
        </p:nvGraphicFramePr>
        <p:xfrm>
          <a:off x="7356688" y="1856275"/>
          <a:ext cx="3000000" cy="3000000"/>
        </p:xfrm>
        <a:graphic>
          <a:graphicData uri="http://schemas.openxmlformats.org/drawingml/2006/table">
            <a:tbl>
              <a:tblPr>
                <a:noFill/>
                <a:tableStyleId>{495AA254-2C7D-4B78-8EEA-4585ACECC8DF}</a:tableStyleId>
              </a:tblPr>
              <a:tblGrid>
                <a:gridCol w="818550"/>
              </a:tblGrid>
              <a:tr h="381000">
                <a:tc>
                  <a:txBody>
                    <a:bodyPr/>
                    <a:lstStyle/>
                    <a:p>
                      <a:pPr indent="0" lvl="0" marL="0" rtl="0" algn="l">
                        <a:spcBef>
                          <a:spcPts val="0"/>
                        </a:spcBef>
                        <a:spcAft>
                          <a:spcPts val="0"/>
                        </a:spcAft>
                        <a:buNone/>
                      </a:pPr>
                      <a:r>
                        <a:rPr lang="es"/>
                        <a:t>1</a:t>
                      </a:r>
                      <a:endParaRPr/>
                    </a:p>
                  </a:txBody>
                  <a:tcPr marT="91425" marB="91425" marR="91425" marL="91425"/>
                </a:tc>
              </a:tr>
              <a:tr h="381000">
                <a:tc>
                  <a:txBody>
                    <a:bodyPr/>
                    <a:lstStyle/>
                    <a:p>
                      <a:pPr indent="0" lvl="0" marL="0" rtl="0" algn="l">
                        <a:spcBef>
                          <a:spcPts val="0"/>
                        </a:spcBef>
                        <a:spcAft>
                          <a:spcPts val="0"/>
                        </a:spcAft>
                        <a:buNone/>
                      </a:pPr>
                      <a:r>
                        <a:rPr lang="es"/>
                        <a:t>0</a:t>
                      </a:r>
                      <a:endParaRPr/>
                    </a:p>
                  </a:txBody>
                  <a:tcPr marT="91425" marB="91425" marR="91425" marL="91425"/>
                </a:tc>
              </a:tr>
              <a:tr h="381000">
                <a:tc>
                  <a:txBody>
                    <a:bodyPr/>
                    <a:lstStyle/>
                    <a:p>
                      <a:pPr indent="0" lvl="0" marL="0" rtl="0" algn="l">
                        <a:spcBef>
                          <a:spcPts val="0"/>
                        </a:spcBef>
                        <a:spcAft>
                          <a:spcPts val="0"/>
                        </a:spcAft>
                        <a:buNone/>
                      </a:pPr>
                      <a:r>
                        <a:rPr lang="es"/>
                        <a:t>1</a:t>
                      </a:r>
                      <a:endParaRPr/>
                    </a:p>
                  </a:txBody>
                  <a:tcPr marT="91425" marB="91425" marR="91425" marL="91425"/>
                </a:tc>
              </a:tr>
              <a:tr h="381000">
                <a:tc>
                  <a:txBody>
                    <a:bodyPr/>
                    <a:lstStyle/>
                    <a:p>
                      <a:pPr indent="0" lvl="0" marL="0" rtl="0" algn="l">
                        <a:spcBef>
                          <a:spcPts val="0"/>
                        </a:spcBef>
                        <a:spcAft>
                          <a:spcPts val="0"/>
                        </a:spcAft>
                        <a:buNone/>
                      </a:pPr>
                      <a:r>
                        <a:rPr lang="es"/>
                        <a:t>0</a:t>
                      </a:r>
                      <a:endParaRPr/>
                    </a:p>
                  </a:txBody>
                  <a:tcPr marT="91425" marB="91425" marR="91425" marL="91425"/>
                </a:tc>
              </a:tr>
              <a:tr h="381000">
                <a:tc>
                  <a:txBody>
                    <a:bodyPr/>
                    <a:lstStyle/>
                    <a:p>
                      <a:pPr indent="0" lvl="0" marL="0" rtl="0" algn="l">
                        <a:spcBef>
                          <a:spcPts val="0"/>
                        </a:spcBef>
                        <a:spcAft>
                          <a:spcPts val="0"/>
                        </a:spcAft>
                        <a:buNone/>
                      </a:pPr>
                      <a:r>
                        <a:rPr lang="es"/>
                        <a:t>1</a:t>
                      </a:r>
                      <a:endParaRPr/>
                    </a:p>
                  </a:txBody>
                  <a:tcPr marT="91425" marB="91425" marR="91425" marL="91425"/>
                </a:tc>
              </a:tr>
              <a:tr h="381000">
                <a:tc>
                  <a:txBody>
                    <a:bodyPr/>
                    <a:lstStyle/>
                    <a:p>
                      <a:pPr indent="0" lvl="0" marL="0" rtl="0" algn="l">
                        <a:spcBef>
                          <a:spcPts val="0"/>
                        </a:spcBef>
                        <a:spcAft>
                          <a:spcPts val="0"/>
                        </a:spcAft>
                        <a:buNone/>
                      </a:pPr>
                      <a:r>
                        <a:rPr lang="es"/>
                        <a:t>0</a:t>
                      </a:r>
                      <a:endParaRPr/>
                    </a:p>
                  </a:txBody>
                  <a:tcPr marT="91425" marB="91425" marR="91425" marL="91425"/>
                </a:tc>
              </a:tr>
              <a:tr h="381000">
                <a:tc>
                  <a:txBody>
                    <a:bodyPr/>
                    <a:lstStyle/>
                    <a:p>
                      <a:pPr indent="0" lvl="0" marL="0" rtl="0" algn="l">
                        <a:spcBef>
                          <a:spcPts val="0"/>
                        </a:spcBef>
                        <a:spcAft>
                          <a:spcPts val="0"/>
                        </a:spcAft>
                        <a:buNone/>
                      </a:pPr>
                      <a:r>
                        <a:rPr lang="es"/>
                        <a:t>0</a:t>
                      </a:r>
                      <a:endParaRPr/>
                    </a:p>
                  </a:txBody>
                  <a:tcPr marT="91425" marB="91425" marR="91425" marL="91425"/>
                </a:tc>
              </a:tr>
              <a:tr h="381000">
                <a:tc>
                  <a:txBody>
                    <a:bodyPr/>
                    <a:lstStyle/>
                    <a:p>
                      <a:pPr indent="0" lvl="0" marL="0" rtl="0" algn="l">
                        <a:spcBef>
                          <a:spcPts val="0"/>
                        </a:spcBef>
                        <a:spcAft>
                          <a:spcPts val="0"/>
                        </a:spcAft>
                        <a:buNone/>
                      </a:pPr>
                      <a:r>
                        <a:rPr lang="es"/>
                        <a:t>0</a:t>
                      </a:r>
                      <a:endParaRPr/>
                    </a:p>
                  </a:txBody>
                  <a:tcPr marT="91425" marB="91425" marR="91425" marL="91425"/>
                </a:tc>
              </a:tr>
            </a:tbl>
          </a:graphicData>
        </a:graphic>
      </p:graphicFrame>
      <p:sp>
        <p:nvSpPr>
          <p:cNvPr id="166" name="Google Shape;166;p23"/>
          <p:cNvSpPr txBox="1"/>
          <p:nvPr/>
        </p:nvSpPr>
        <p:spPr>
          <a:xfrm>
            <a:off x="0" y="0"/>
            <a:ext cx="914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t>https://github.com/gabriel-jap/Data-Science/blob/main/labs-jupyter-spacex-Data%20wrangling.ipynb</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4"/>
          <p:cNvSpPr txBox="1"/>
          <p:nvPr>
            <p:ph type="title"/>
          </p:nvPr>
        </p:nvSpPr>
        <p:spPr>
          <a:xfrm>
            <a:off x="265500" y="1107950"/>
            <a:ext cx="4045200" cy="1683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s" sz="3700"/>
              <a:t>METHODOLOGY</a:t>
            </a:r>
            <a:endParaRPr/>
          </a:p>
        </p:txBody>
      </p:sp>
      <p:sp>
        <p:nvSpPr>
          <p:cNvPr id="172" name="Google Shape;172;p24"/>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a:t>Analytics</a:t>
            </a:r>
            <a:endParaRPr/>
          </a:p>
        </p:txBody>
      </p:sp>
      <p:sp>
        <p:nvSpPr>
          <p:cNvPr id="173" name="Google Shape;173;p24"/>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rPr lang="es"/>
              <a:t>Process</a:t>
            </a:r>
            <a:r>
              <a:rPr lang="es"/>
              <a:t> of examining the data, to later sho the findings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5"/>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METHODOLOGY: Analytics</a:t>
            </a:r>
            <a:endParaRPr/>
          </a:p>
        </p:txBody>
      </p:sp>
      <p:sp>
        <p:nvSpPr>
          <p:cNvPr id="179" name="Google Shape;179;p2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It was used Python and SQL to realize some basic EDA such as:</a:t>
            </a:r>
            <a:endParaRPr/>
          </a:p>
          <a:p>
            <a:pPr indent="0" lvl="0" marL="0" rtl="0" algn="l">
              <a:spcBef>
                <a:spcPts val="1200"/>
              </a:spcBef>
              <a:spcAft>
                <a:spcPts val="0"/>
              </a:spcAft>
              <a:buNone/>
            </a:pPr>
            <a:r>
              <a:rPr lang="es"/>
              <a:t>Flight Number vs. Payload Mass</a:t>
            </a:r>
            <a:br>
              <a:rPr lang="es"/>
            </a:br>
            <a:r>
              <a:rPr lang="es"/>
              <a:t>Flight Number vs. Launch Site</a:t>
            </a:r>
            <a:br>
              <a:rPr lang="es"/>
            </a:br>
            <a:r>
              <a:rPr lang="es"/>
              <a:t>Payload Mass vs. Launch Site</a:t>
            </a:r>
            <a:br>
              <a:rPr lang="es"/>
            </a:br>
            <a:r>
              <a:rPr lang="es"/>
              <a:t>Orbit vs. Success Rate</a:t>
            </a:r>
            <a:br>
              <a:rPr lang="es"/>
            </a:br>
            <a:r>
              <a:rPr lang="es"/>
              <a:t>Flight Number vs. Orbit</a:t>
            </a:r>
            <a:br>
              <a:rPr lang="es"/>
            </a:br>
            <a:r>
              <a:rPr lang="es"/>
              <a:t>Payload vs Orbit</a:t>
            </a:r>
            <a:br>
              <a:rPr lang="es"/>
            </a:br>
            <a:r>
              <a:rPr lang="es"/>
              <a:t>Success Yearly Trend</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180" name="Google Shape;180;p25"/>
          <p:cNvSpPr txBox="1"/>
          <p:nvPr>
            <p:ph idx="2" type="body"/>
          </p:nvPr>
        </p:nvSpPr>
        <p:spPr>
          <a:xfrm>
            <a:off x="4832400" y="1152475"/>
            <a:ext cx="3999900" cy="25851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s" sz="1800"/>
              <a:t>With IBM Storege and SQL queries, more findings were sidcobered such as:</a:t>
            </a:r>
            <a:endParaRPr sz="1800"/>
          </a:p>
          <a:p>
            <a:pPr indent="-334327" lvl="0" marL="457200" rtl="0" algn="l">
              <a:spcBef>
                <a:spcPts val="1200"/>
              </a:spcBef>
              <a:spcAft>
                <a:spcPts val="0"/>
              </a:spcAft>
              <a:buSzPct val="100000"/>
              <a:buChar char="●"/>
            </a:pPr>
            <a:r>
              <a:rPr lang="es" sz="1800"/>
              <a:t>The different Booster Version abviable</a:t>
            </a:r>
            <a:endParaRPr sz="1800"/>
          </a:p>
          <a:p>
            <a:pPr indent="-334327" lvl="0" marL="457200" rtl="0" algn="l">
              <a:spcBef>
                <a:spcPts val="0"/>
              </a:spcBef>
              <a:spcAft>
                <a:spcPts val="0"/>
              </a:spcAft>
              <a:buSzPct val="100000"/>
              <a:buChar char="●"/>
            </a:pPr>
            <a:r>
              <a:rPr lang="es" sz="1800"/>
              <a:t>The different outcomes in specific time windows</a:t>
            </a:r>
            <a:endParaRPr sz="1800"/>
          </a:p>
          <a:p>
            <a:pPr indent="-334327" lvl="0" marL="457200" rtl="0" algn="l">
              <a:spcBef>
                <a:spcPts val="0"/>
              </a:spcBef>
              <a:spcAft>
                <a:spcPts val="0"/>
              </a:spcAft>
              <a:buSzPct val="100000"/>
              <a:buChar char="●"/>
            </a:pPr>
            <a:r>
              <a:rPr lang="es" sz="1800"/>
              <a:t>The average Payload mass by Booster</a:t>
            </a:r>
            <a:endParaRPr sz="1800"/>
          </a:p>
          <a:p>
            <a:pPr indent="-334327" lvl="0" marL="457200" rtl="0" algn="l">
              <a:spcBef>
                <a:spcPts val="0"/>
              </a:spcBef>
              <a:spcAft>
                <a:spcPts val="0"/>
              </a:spcAft>
              <a:buSzPct val="100000"/>
              <a:buChar char="●"/>
            </a:pPr>
            <a:r>
              <a:rPr lang="es" sz="1800"/>
              <a:t>and the first successful landing</a:t>
            </a:r>
            <a:endParaRPr/>
          </a:p>
        </p:txBody>
      </p:sp>
      <p:sp>
        <p:nvSpPr>
          <p:cNvPr id="181" name="Google Shape;181;p25"/>
          <p:cNvSpPr txBox="1"/>
          <p:nvPr/>
        </p:nvSpPr>
        <p:spPr>
          <a:xfrm>
            <a:off x="311700" y="3737575"/>
            <a:ext cx="24858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t>https://github.com/gabriel-jap/Data-Science/blob/main/jupyter-labs-eda-dataviz.ipynb</a:t>
            </a:r>
            <a:endParaRPr/>
          </a:p>
        </p:txBody>
      </p:sp>
      <p:pic>
        <p:nvPicPr>
          <p:cNvPr id="182" name="Google Shape;182;p25"/>
          <p:cNvPicPr preferRelativeResize="0"/>
          <p:nvPr/>
        </p:nvPicPr>
        <p:blipFill>
          <a:blip r:embed="rId3">
            <a:alphaModFix/>
          </a:blip>
          <a:stretch>
            <a:fillRect/>
          </a:stretch>
        </p:blipFill>
        <p:spPr>
          <a:xfrm>
            <a:off x="2905675" y="3518450"/>
            <a:ext cx="1405926" cy="1405926"/>
          </a:xfrm>
          <a:prstGeom prst="rect">
            <a:avLst/>
          </a:prstGeom>
          <a:noFill/>
          <a:ln>
            <a:noFill/>
          </a:ln>
        </p:spPr>
      </p:pic>
      <p:sp>
        <p:nvSpPr>
          <p:cNvPr id="183" name="Google Shape;183;p25"/>
          <p:cNvSpPr txBox="1"/>
          <p:nvPr/>
        </p:nvSpPr>
        <p:spPr>
          <a:xfrm>
            <a:off x="4832400" y="3737575"/>
            <a:ext cx="25929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t>https://github.com/gabriel-jap/Data-Science/blob/main/jupyter-labs-eda-sql-coursera_sqllite.ipynb</a:t>
            </a:r>
            <a:endParaRPr/>
          </a:p>
        </p:txBody>
      </p:sp>
      <p:pic>
        <p:nvPicPr>
          <p:cNvPr id="184" name="Google Shape;184;p25"/>
          <p:cNvPicPr preferRelativeResize="0"/>
          <p:nvPr/>
        </p:nvPicPr>
        <p:blipFill>
          <a:blip r:embed="rId4">
            <a:alphaModFix/>
          </a:blip>
          <a:stretch>
            <a:fillRect/>
          </a:stretch>
        </p:blipFill>
        <p:spPr>
          <a:xfrm>
            <a:off x="7425300" y="3556450"/>
            <a:ext cx="1329924" cy="132992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6"/>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1800"/>
              <a:t>Dash was used to plot interactive plots, and make new insights</a:t>
            </a:r>
            <a:endParaRPr sz="1800"/>
          </a:p>
          <a:p>
            <a:pPr indent="0" lvl="0" marL="0" rtl="0" algn="l">
              <a:spcBef>
                <a:spcPts val="1200"/>
              </a:spcBef>
              <a:spcAft>
                <a:spcPts val="0"/>
              </a:spcAft>
              <a:buNone/>
            </a:pPr>
            <a:r>
              <a:rPr lang="es" sz="1800"/>
              <a:t>The full code will be in the link below</a:t>
            </a:r>
            <a:endParaRPr sz="1800"/>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190" name="Google Shape;190;p26"/>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METHODOLOGY: Analytics</a:t>
            </a:r>
            <a:endParaRPr/>
          </a:p>
        </p:txBody>
      </p:sp>
      <p:sp>
        <p:nvSpPr>
          <p:cNvPr id="191" name="Google Shape;191;p26"/>
          <p:cNvSpPr txBox="1"/>
          <p:nvPr>
            <p:ph idx="2" type="body"/>
          </p:nvPr>
        </p:nvSpPr>
        <p:spPr>
          <a:xfrm>
            <a:off x="4832400" y="1152475"/>
            <a:ext cx="3999900" cy="2585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sz="1800"/>
              <a:t>With Folium was created an Interactive Map of the different Launch Sites, to see what infrastructure is needed</a:t>
            </a:r>
            <a:endParaRPr/>
          </a:p>
        </p:txBody>
      </p:sp>
      <p:sp>
        <p:nvSpPr>
          <p:cNvPr id="192" name="Google Shape;192;p26"/>
          <p:cNvSpPr txBox="1"/>
          <p:nvPr/>
        </p:nvSpPr>
        <p:spPr>
          <a:xfrm>
            <a:off x="311700" y="3737575"/>
            <a:ext cx="24858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t>https://github.com/gabriel-jap/Data-Science/blob/main/spacex_dash_app.py</a:t>
            </a:r>
            <a:endParaRPr/>
          </a:p>
        </p:txBody>
      </p:sp>
      <p:pic>
        <p:nvPicPr>
          <p:cNvPr id="193" name="Google Shape;193;p26"/>
          <p:cNvPicPr preferRelativeResize="0"/>
          <p:nvPr/>
        </p:nvPicPr>
        <p:blipFill rotWithShape="1">
          <a:blip r:embed="rId3">
            <a:alphaModFix/>
          </a:blip>
          <a:srcRect b="0" l="0" r="0" t="0"/>
          <a:stretch/>
        </p:blipFill>
        <p:spPr>
          <a:xfrm>
            <a:off x="2905675" y="3518450"/>
            <a:ext cx="1405927" cy="1405927"/>
          </a:xfrm>
          <a:prstGeom prst="rect">
            <a:avLst/>
          </a:prstGeom>
          <a:noFill/>
          <a:ln>
            <a:noFill/>
          </a:ln>
        </p:spPr>
      </p:pic>
      <p:sp>
        <p:nvSpPr>
          <p:cNvPr id="194" name="Google Shape;194;p26"/>
          <p:cNvSpPr txBox="1"/>
          <p:nvPr/>
        </p:nvSpPr>
        <p:spPr>
          <a:xfrm>
            <a:off x="4832400" y="3737575"/>
            <a:ext cx="25929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t>https://github.com/gabriel-jap/Data-Science/blob/main/lab_jupyter_launch_site_location.ipynb</a:t>
            </a:r>
            <a:endParaRPr/>
          </a:p>
        </p:txBody>
      </p:sp>
      <p:pic>
        <p:nvPicPr>
          <p:cNvPr id="195" name="Google Shape;195;p26"/>
          <p:cNvPicPr preferRelativeResize="0"/>
          <p:nvPr/>
        </p:nvPicPr>
        <p:blipFill rotWithShape="1">
          <a:blip r:embed="rId4">
            <a:alphaModFix/>
          </a:blip>
          <a:srcRect b="0" l="0" r="0" t="0"/>
          <a:stretch/>
        </p:blipFill>
        <p:spPr>
          <a:xfrm>
            <a:off x="7425300" y="3556450"/>
            <a:ext cx="1329924" cy="132992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7"/>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METHODOLOGY: </a:t>
            </a:r>
            <a:r>
              <a:rPr lang="es"/>
              <a:t>P</a:t>
            </a:r>
            <a:r>
              <a:rPr lang="es"/>
              <a:t>redictive analysis</a:t>
            </a:r>
            <a:endParaRPr/>
          </a:p>
        </p:txBody>
      </p:sp>
      <p:sp>
        <p:nvSpPr>
          <p:cNvPr id="201" name="Google Shape;201;p27"/>
          <p:cNvSpPr/>
          <p:nvPr/>
        </p:nvSpPr>
        <p:spPr>
          <a:xfrm>
            <a:off x="311700" y="1432200"/>
            <a:ext cx="1276200" cy="464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a:t>DATAFRAME</a:t>
            </a:r>
            <a:endParaRPr/>
          </a:p>
        </p:txBody>
      </p:sp>
      <p:sp>
        <p:nvSpPr>
          <p:cNvPr id="202" name="Google Shape;202;p27"/>
          <p:cNvSpPr/>
          <p:nvPr/>
        </p:nvSpPr>
        <p:spPr>
          <a:xfrm>
            <a:off x="2112975" y="1958425"/>
            <a:ext cx="2702400" cy="464100"/>
          </a:xfrm>
          <a:prstGeom prst="rect">
            <a:avLst/>
          </a:prstGeom>
          <a:solidFill>
            <a:srgbClr val="A4C2F4"/>
          </a:solidFill>
          <a:ln cap="flat" cmpd="sng" w="9525">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a:t>Train data and Outcomes</a:t>
            </a:r>
            <a:endParaRPr/>
          </a:p>
        </p:txBody>
      </p:sp>
      <p:sp>
        <p:nvSpPr>
          <p:cNvPr id="203" name="Google Shape;203;p27"/>
          <p:cNvSpPr/>
          <p:nvPr/>
        </p:nvSpPr>
        <p:spPr>
          <a:xfrm>
            <a:off x="6776075" y="1958425"/>
            <a:ext cx="1276200" cy="464100"/>
          </a:xfrm>
          <a:prstGeom prst="rect">
            <a:avLst/>
          </a:prstGeom>
          <a:solidFill>
            <a:srgbClr val="D9EAD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a:t>real outcome</a:t>
            </a:r>
            <a:endParaRPr/>
          </a:p>
        </p:txBody>
      </p:sp>
      <p:sp>
        <p:nvSpPr>
          <p:cNvPr id="204" name="Google Shape;204;p27"/>
          <p:cNvSpPr/>
          <p:nvPr/>
        </p:nvSpPr>
        <p:spPr>
          <a:xfrm>
            <a:off x="5349750" y="1958425"/>
            <a:ext cx="1426200" cy="464100"/>
          </a:xfrm>
          <a:prstGeom prst="rect">
            <a:avLst/>
          </a:prstGeom>
          <a:solidFill>
            <a:srgbClr val="D9EAD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a:t>Test data</a:t>
            </a:r>
            <a:endParaRPr/>
          </a:p>
        </p:txBody>
      </p:sp>
      <p:cxnSp>
        <p:nvCxnSpPr>
          <p:cNvPr id="205" name="Google Shape;205;p27"/>
          <p:cNvCxnSpPr>
            <a:stCxn id="201" idx="3"/>
            <a:endCxn id="202" idx="0"/>
          </p:cNvCxnSpPr>
          <p:nvPr/>
        </p:nvCxnSpPr>
        <p:spPr>
          <a:xfrm>
            <a:off x="1587900" y="1664250"/>
            <a:ext cx="1876200" cy="294300"/>
          </a:xfrm>
          <a:prstGeom prst="bentConnector2">
            <a:avLst/>
          </a:prstGeom>
          <a:noFill/>
          <a:ln cap="flat" cmpd="sng" w="9525">
            <a:solidFill>
              <a:srgbClr val="0070C0"/>
            </a:solidFill>
            <a:prstDash val="solid"/>
            <a:round/>
            <a:headEnd len="med" w="med" type="none"/>
            <a:tailEnd len="med" w="med" type="none"/>
          </a:ln>
        </p:spPr>
      </p:cxnSp>
      <p:cxnSp>
        <p:nvCxnSpPr>
          <p:cNvPr id="206" name="Google Shape;206;p27"/>
          <p:cNvCxnSpPr>
            <a:stCxn id="201" idx="3"/>
            <a:endCxn id="204" idx="0"/>
          </p:cNvCxnSpPr>
          <p:nvPr/>
        </p:nvCxnSpPr>
        <p:spPr>
          <a:xfrm>
            <a:off x="1587900" y="1664250"/>
            <a:ext cx="4475100" cy="294300"/>
          </a:xfrm>
          <a:prstGeom prst="bentConnector2">
            <a:avLst/>
          </a:prstGeom>
          <a:noFill/>
          <a:ln cap="flat" cmpd="sng" w="9525">
            <a:solidFill>
              <a:schemeClr val="accent3"/>
            </a:solidFill>
            <a:prstDash val="solid"/>
            <a:round/>
            <a:headEnd len="med" w="med" type="none"/>
            <a:tailEnd len="med" w="med" type="none"/>
          </a:ln>
        </p:spPr>
      </p:cxnSp>
      <p:cxnSp>
        <p:nvCxnSpPr>
          <p:cNvPr id="207" name="Google Shape;207;p27"/>
          <p:cNvCxnSpPr>
            <a:endCxn id="203" idx="0"/>
          </p:cNvCxnSpPr>
          <p:nvPr/>
        </p:nvCxnSpPr>
        <p:spPr>
          <a:xfrm>
            <a:off x="1587875" y="1664125"/>
            <a:ext cx="5826300" cy="294300"/>
          </a:xfrm>
          <a:prstGeom prst="bentConnector2">
            <a:avLst/>
          </a:prstGeom>
          <a:noFill/>
          <a:ln cap="flat" cmpd="sng" w="9525">
            <a:solidFill>
              <a:schemeClr val="accent3"/>
            </a:solidFill>
            <a:prstDash val="solid"/>
            <a:round/>
            <a:headEnd len="med" w="med" type="none"/>
            <a:tailEnd len="med" w="med" type="none"/>
          </a:ln>
        </p:spPr>
      </p:cxnSp>
      <p:sp>
        <p:nvSpPr>
          <p:cNvPr id="208" name="Google Shape;208;p27"/>
          <p:cNvSpPr txBox="1"/>
          <p:nvPr>
            <p:ph idx="1" type="body"/>
          </p:nvPr>
        </p:nvSpPr>
        <p:spPr>
          <a:xfrm>
            <a:off x="311700" y="2836025"/>
            <a:ext cx="8520600" cy="1732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First we split the data in training data, and testing data.</a:t>
            </a:r>
            <a:endParaRPr/>
          </a:p>
          <a:p>
            <a:pPr indent="0" lvl="0" marL="0" rtl="0" algn="l">
              <a:spcBef>
                <a:spcPts val="1200"/>
              </a:spcBef>
              <a:spcAft>
                <a:spcPts val="1200"/>
              </a:spcAft>
              <a:buNone/>
            </a:pPr>
            <a:r>
              <a:rPr lang="es"/>
              <a:t>The test data, was </a:t>
            </a:r>
            <a:r>
              <a:rPr lang="es"/>
              <a:t>divided</a:t>
            </a:r>
            <a:r>
              <a:rPr lang="es"/>
              <a:t> it by its parameters and the outcome and then put it a side for a moment</a:t>
            </a:r>
            <a:endParaRPr/>
          </a:p>
        </p:txBody>
      </p:sp>
      <p:sp>
        <p:nvSpPr>
          <p:cNvPr id="209" name="Google Shape;209;p27"/>
          <p:cNvSpPr txBox="1"/>
          <p:nvPr/>
        </p:nvSpPr>
        <p:spPr>
          <a:xfrm>
            <a:off x="2423500" y="4292700"/>
            <a:ext cx="5156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t>https://github.com/gabriel-jap/Data-Science/blob/main/SpaceX_Machine%20Learning%20Prediction_Part_5.ipynb</a:t>
            </a:r>
            <a:endParaRPr/>
          </a:p>
        </p:txBody>
      </p:sp>
      <p:pic>
        <p:nvPicPr>
          <p:cNvPr id="210" name="Google Shape;210;p27"/>
          <p:cNvPicPr preferRelativeResize="0"/>
          <p:nvPr/>
        </p:nvPicPr>
        <p:blipFill>
          <a:blip r:embed="rId3">
            <a:alphaModFix/>
          </a:blip>
          <a:stretch>
            <a:fillRect/>
          </a:stretch>
        </p:blipFill>
        <p:spPr>
          <a:xfrm>
            <a:off x="7633600" y="3957525"/>
            <a:ext cx="1044149" cy="104414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8"/>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METHODOLOGY: Predictive analysis</a:t>
            </a:r>
            <a:endParaRPr/>
          </a:p>
        </p:txBody>
      </p:sp>
      <p:sp>
        <p:nvSpPr>
          <p:cNvPr id="216" name="Google Shape;216;p28"/>
          <p:cNvSpPr/>
          <p:nvPr/>
        </p:nvSpPr>
        <p:spPr>
          <a:xfrm>
            <a:off x="5481150" y="1404175"/>
            <a:ext cx="2702400" cy="464100"/>
          </a:xfrm>
          <a:prstGeom prst="rect">
            <a:avLst/>
          </a:prstGeom>
          <a:solidFill>
            <a:srgbClr val="A4C2F4"/>
          </a:solidFill>
          <a:ln cap="flat" cmpd="sng" w="9525">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a:t>Train data and Outcomes</a:t>
            </a:r>
            <a:endParaRPr/>
          </a:p>
        </p:txBody>
      </p:sp>
      <p:sp>
        <p:nvSpPr>
          <p:cNvPr id="217" name="Google Shape;217;p28"/>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Then we train the models with the Train parameters to find an accurate way </a:t>
            </a:r>
            <a:r>
              <a:rPr lang="es"/>
              <a:t>to</a:t>
            </a:r>
            <a:r>
              <a:rPr lang="es"/>
              <a:t> predict the outcome.</a:t>
            </a:r>
            <a:endParaRPr/>
          </a:p>
          <a:p>
            <a:pPr indent="0" lvl="0" marL="0" rtl="0" algn="l">
              <a:spcBef>
                <a:spcPts val="1200"/>
              </a:spcBef>
              <a:spcAft>
                <a:spcPts val="1200"/>
              </a:spcAft>
              <a:buNone/>
            </a:pPr>
            <a:r>
              <a:rPr lang="es"/>
              <a:t>Thanks to GridSearchCV each model is given a certain liberty to adjust it function in order </a:t>
            </a:r>
            <a:r>
              <a:rPr lang="es"/>
              <a:t>to</a:t>
            </a:r>
            <a:r>
              <a:rPr lang="es"/>
              <a:t> find the best configuration and the best way </a:t>
            </a:r>
            <a:r>
              <a:rPr lang="es"/>
              <a:t>to</a:t>
            </a:r>
            <a:r>
              <a:rPr lang="es"/>
              <a:t> predict the outcome</a:t>
            </a:r>
            <a:endParaRPr/>
          </a:p>
        </p:txBody>
      </p:sp>
      <p:sp>
        <p:nvSpPr>
          <p:cNvPr id="218" name="Google Shape;218;p28"/>
          <p:cNvSpPr txBox="1"/>
          <p:nvPr/>
        </p:nvSpPr>
        <p:spPr>
          <a:xfrm>
            <a:off x="2423500" y="4292700"/>
            <a:ext cx="5156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t>https://github.com/gabriel-jap/Data-Science/blob/main/SpaceX_Machine%20Learning%20Prediction_Part_5.ipynb</a:t>
            </a:r>
            <a:endParaRPr/>
          </a:p>
        </p:txBody>
      </p:sp>
      <p:pic>
        <p:nvPicPr>
          <p:cNvPr id="219" name="Google Shape;219;p28"/>
          <p:cNvPicPr preferRelativeResize="0"/>
          <p:nvPr/>
        </p:nvPicPr>
        <p:blipFill>
          <a:blip r:embed="rId3">
            <a:alphaModFix/>
          </a:blip>
          <a:stretch>
            <a:fillRect/>
          </a:stretch>
        </p:blipFill>
        <p:spPr>
          <a:xfrm>
            <a:off x="7633600" y="3957525"/>
            <a:ext cx="1044149" cy="1044149"/>
          </a:xfrm>
          <a:prstGeom prst="rect">
            <a:avLst/>
          </a:prstGeom>
          <a:noFill/>
          <a:ln>
            <a:noFill/>
          </a:ln>
        </p:spPr>
      </p:pic>
      <p:sp>
        <p:nvSpPr>
          <p:cNvPr id="220" name="Google Shape;220;p28"/>
          <p:cNvSpPr/>
          <p:nvPr/>
        </p:nvSpPr>
        <p:spPr>
          <a:xfrm>
            <a:off x="7051599" y="3011604"/>
            <a:ext cx="954000" cy="843600"/>
          </a:xfrm>
          <a:prstGeom prst="pentagon">
            <a:avLst>
              <a:gd fmla="val 105146" name="hf"/>
              <a:gd fmla="val 110557" name="vf"/>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Tree</a:t>
            </a:r>
            <a:endParaRPr/>
          </a:p>
        </p:txBody>
      </p:sp>
      <p:sp>
        <p:nvSpPr>
          <p:cNvPr id="221" name="Google Shape;221;p28"/>
          <p:cNvSpPr/>
          <p:nvPr/>
        </p:nvSpPr>
        <p:spPr>
          <a:xfrm>
            <a:off x="5659100" y="3011610"/>
            <a:ext cx="954000" cy="843600"/>
          </a:xfrm>
          <a:prstGeom prst="pentagon">
            <a:avLst>
              <a:gd fmla="val 105146" name="hf"/>
              <a:gd fmla="val 110557" name="vf"/>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SVM</a:t>
            </a:r>
            <a:endParaRPr/>
          </a:p>
        </p:txBody>
      </p:sp>
      <p:sp>
        <p:nvSpPr>
          <p:cNvPr id="222" name="Google Shape;222;p28"/>
          <p:cNvSpPr/>
          <p:nvPr/>
        </p:nvSpPr>
        <p:spPr>
          <a:xfrm>
            <a:off x="7051611" y="2065675"/>
            <a:ext cx="954000" cy="843600"/>
          </a:xfrm>
          <a:prstGeom prst="pentagon">
            <a:avLst>
              <a:gd fmla="val 105146" name="hf"/>
              <a:gd fmla="val 110557" name="vf"/>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Log</a:t>
            </a:r>
            <a:endParaRPr/>
          </a:p>
          <a:p>
            <a:pPr indent="0" lvl="0" marL="0" rtl="0" algn="ctr">
              <a:spcBef>
                <a:spcPts val="0"/>
              </a:spcBef>
              <a:spcAft>
                <a:spcPts val="0"/>
              </a:spcAft>
              <a:buNone/>
            </a:pPr>
            <a:r>
              <a:rPr lang="es"/>
              <a:t>Reg</a:t>
            </a:r>
            <a:endParaRPr/>
          </a:p>
        </p:txBody>
      </p:sp>
      <p:sp>
        <p:nvSpPr>
          <p:cNvPr id="223" name="Google Shape;223;p28"/>
          <p:cNvSpPr/>
          <p:nvPr/>
        </p:nvSpPr>
        <p:spPr>
          <a:xfrm>
            <a:off x="5659088" y="2065675"/>
            <a:ext cx="954000" cy="843600"/>
          </a:xfrm>
          <a:prstGeom prst="pentagon">
            <a:avLst>
              <a:gd fmla="val 105146" name="hf"/>
              <a:gd fmla="val 110557" name="vf"/>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Knn</a:t>
            </a:r>
            <a:endParaRPr/>
          </a:p>
        </p:txBody>
      </p:sp>
      <p:cxnSp>
        <p:nvCxnSpPr>
          <p:cNvPr id="224" name="Google Shape;224;p28"/>
          <p:cNvCxnSpPr>
            <a:stCxn id="216" idx="2"/>
            <a:endCxn id="223" idx="5"/>
          </p:cNvCxnSpPr>
          <p:nvPr/>
        </p:nvCxnSpPr>
        <p:spPr>
          <a:xfrm rot="5400000">
            <a:off x="6462900" y="2018425"/>
            <a:ext cx="519600" cy="219300"/>
          </a:xfrm>
          <a:prstGeom prst="bentConnector2">
            <a:avLst/>
          </a:prstGeom>
          <a:noFill/>
          <a:ln cap="flat" cmpd="sng" w="9525">
            <a:solidFill>
              <a:schemeClr val="dk2"/>
            </a:solidFill>
            <a:prstDash val="solid"/>
            <a:round/>
            <a:headEnd len="med" w="med" type="none"/>
            <a:tailEnd len="med" w="med" type="none"/>
          </a:ln>
        </p:spPr>
      </p:cxnSp>
      <p:cxnSp>
        <p:nvCxnSpPr>
          <p:cNvPr id="225" name="Google Shape;225;p28"/>
          <p:cNvCxnSpPr>
            <a:stCxn id="216" idx="2"/>
            <a:endCxn id="222" idx="1"/>
          </p:cNvCxnSpPr>
          <p:nvPr/>
        </p:nvCxnSpPr>
        <p:spPr>
          <a:xfrm flipH="1" rot="-5400000">
            <a:off x="6682200" y="2018425"/>
            <a:ext cx="519600" cy="219300"/>
          </a:xfrm>
          <a:prstGeom prst="bentConnector2">
            <a:avLst/>
          </a:prstGeom>
          <a:noFill/>
          <a:ln cap="flat" cmpd="sng" w="9525">
            <a:solidFill>
              <a:schemeClr val="dk2"/>
            </a:solidFill>
            <a:prstDash val="solid"/>
            <a:round/>
            <a:headEnd len="med" w="med" type="none"/>
            <a:tailEnd len="med" w="med" type="none"/>
          </a:ln>
        </p:spPr>
      </p:cxnSp>
      <p:cxnSp>
        <p:nvCxnSpPr>
          <p:cNvPr id="226" name="Google Shape;226;p28"/>
          <p:cNvCxnSpPr>
            <a:stCxn id="216" idx="2"/>
            <a:endCxn id="221" idx="5"/>
          </p:cNvCxnSpPr>
          <p:nvPr/>
        </p:nvCxnSpPr>
        <p:spPr>
          <a:xfrm rot="5400000">
            <a:off x="5989950" y="2491375"/>
            <a:ext cx="1465500" cy="219300"/>
          </a:xfrm>
          <a:prstGeom prst="bentConnector2">
            <a:avLst/>
          </a:prstGeom>
          <a:noFill/>
          <a:ln cap="flat" cmpd="sng" w="9525">
            <a:solidFill>
              <a:schemeClr val="dk2"/>
            </a:solidFill>
            <a:prstDash val="solid"/>
            <a:round/>
            <a:headEnd len="med" w="med" type="none"/>
            <a:tailEnd len="med" w="med" type="none"/>
          </a:ln>
        </p:spPr>
      </p:cxnSp>
      <p:cxnSp>
        <p:nvCxnSpPr>
          <p:cNvPr id="227" name="Google Shape;227;p28"/>
          <p:cNvCxnSpPr>
            <a:stCxn id="216" idx="2"/>
            <a:endCxn id="220" idx="1"/>
          </p:cNvCxnSpPr>
          <p:nvPr/>
        </p:nvCxnSpPr>
        <p:spPr>
          <a:xfrm flipH="1" rot="-5400000">
            <a:off x="6209250" y="2491375"/>
            <a:ext cx="1465500" cy="219300"/>
          </a:xfrm>
          <a:prstGeom prst="bentConnector2">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9"/>
          <p:cNvSpPr/>
          <p:nvPr/>
        </p:nvSpPr>
        <p:spPr>
          <a:xfrm>
            <a:off x="2487975" y="1492050"/>
            <a:ext cx="1779000" cy="464100"/>
          </a:xfrm>
          <a:prstGeom prst="rect">
            <a:avLst/>
          </a:prstGeom>
          <a:solidFill>
            <a:srgbClr val="B4A7D6"/>
          </a:solidFill>
          <a:ln cap="flat" cmpd="sng" w="9525">
            <a:solidFill>
              <a:srgbClr val="8E7CC3"/>
            </a:solidFill>
            <a:prstDash val="solid"/>
            <a:round/>
            <a:headEnd len="sm" w="sm" type="none"/>
            <a:tailEnd len="sm" w="sm" type="none"/>
          </a:ln>
        </p:spPr>
        <p:txBody>
          <a:bodyPr anchorCtr="0" anchor="ctr" bIns="91425" lIns="91425" spcFirstLastPara="1" rIns="91425" wrap="square" tIns="91425">
            <a:noAutofit/>
          </a:bodyPr>
          <a:lstStyle/>
          <a:p>
            <a:pPr indent="0" lvl="0" marL="0" rtl="0" algn="r">
              <a:spcBef>
                <a:spcPts val="0"/>
              </a:spcBef>
              <a:spcAft>
                <a:spcPts val="0"/>
              </a:spcAft>
              <a:buNone/>
            </a:pPr>
            <a:r>
              <a:rPr lang="es"/>
              <a:t>Predicted Outcome</a:t>
            </a:r>
            <a:endParaRPr/>
          </a:p>
        </p:txBody>
      </p:sp>
      <p:sp>
        <p:nvSpPr>
          <p:cNvPr id="233" name="Google Shape;233;p29"/>
          <p:cNvSpPr/>
          <p:nvPr/>
        </p:nvSpPr>
        <p:spPr>
          <a:xfrm>
            <a:off x="2487975" y="2107650"/>
            <a:ext cx="1779000" cy="464100"/>
          </a:xfrm>
          <a:prstGeom prst="rect">
            <a:avLst/>
          </a:prstGeom>
          <a:solidFill>
            <a:srgbClr val="D5A6BD"/>
          </a:solidFill>
          <a:ln cap="flat" cmpd="sng" w="9525">
            <a:solidFill>
              <a:srgbClr val="8E7CC3"/>
            </a:solidFill>
            <a:prstDash val="solid"/>
            <a:round/>
            <a:headEnd len="sm" w="sm" type="none"/>
            <a:tailEnd len="sm" w="sm" type="none"/>
          </a:ln>
        </p:spPr>
        <p:txBody>
          <a:bodyPr anchorCtr="0" anchor="ctr" bIns="91425" lIns="91425" spcFirstLastPara="1" rIns="91425" wrap="square" tIns="91425">
            <a:noAutofit/>
          </a:bodyPr>
          <a:lstStyle/>
          <a:p>
            <a:pPr indent="0" lvl="0" marL="0" rtl="0" algn="r">
              <a:spcBef>
                <a:spcPts val="0"/>
              </a:spcBef>
              <a:spcAft>
                <a:spcPts val="0"/>
              </a:spcAft>
              <a:buNone/>
            </a:pPr>
            <a:r>
              <a:rPr lang="es"/>
              <a:t>Predicted Outcome</a:t>
            </a:r>
            <a:endParaRPr/>
          </a:p>
        </p:txBody>
      </p:sp>
      <p:sp>
        <p:nvSpPr>
          <p:cNvPr id="234" name="Google Shape;234;p29"/>
          <p:cNvSpPr/>
          <p:nvPr/>
        </p:nvSpPr>
        <p:spPr>
          <a:xfrm>
            <a:off x="2487975" y="2723250"/>
            <a:ext cx="1779000" cy="464100"/>
          </a:xfrm>
          <a:prstGeom prst="rect">
            <a:avLst/>
          </a:prstGeom>
          <a:solidFill>
            <a:srgbClr val="F9CB9C"/>
          </a:solidFill>
          <a:ln cap="flat" cmpd="sng" w="9525">
            <a:solidFill>
              <a:srgbClr val="8E7CC3"/>
            </a:solidFill>
            <a:prstDash val="solid"/>
            <a:round/>
            <a:headEnd len="sm" w="sm" type="none"/>
            <a:tailEnd len="sm" w="sm" type="none"/>
          </a:ln>
        </p:spPr>
        <p:txBody>
          <a:bodyPr anchorCtr="0" anchor="ctr" bIns="91425" lIns="91425" spcFirstLastPara="1" rIns="91425" wrap="square" tIns="91425">
            <a:noAutofit/>
          </a:bodyPr>
          <a:lstStyle/>
          <a:p>
            <a:pPr indent="0" lvl="0" marL="0" rtl="0" algn="r">
              <a:spcBef>
                <a:spcPts val="0"/>
              </a:spcBef>
              <a:spcAft>
                <a:spcPts val="0"/>
              </a:spcAft>
              <a:buNone/>
            </a:pPr>
            <a:r>
              <a:rPr lang="es"/>
              <a:t>Predicted Outcome</a:t>
            </a:r>
            <a:endParaRPr/>
          </a:p>
        </p:txBody>
      </p:sp>
      <p:sp>
        <p:nvSpPr>
          <p:cNvPr id="235" name="Google Shape;235;p29"/>
          <p:cNvSpPr/>
          <p:nvPr/>
        </p:nvSpPr>
        <p:spPr>
          <a:xfrm>
            <a:off x="2487975" y="3338850"/>
            <a:ext cx="1779000" cy="464100"/>
          </a:xfrm>
          <a:prstGeom prst="rect">
            <a:avLst/>
          </a:prstGeom>
          <a:solidFill>
            <a:srgbClr val="FFE599"/>
          </a:solidFill>
          <a:ln cap="flat" cmpd="sng" w="9525">
            <a:solidFill>
              <a:srgbClr val="8E7CC3"/>
            </a:solidFill>
            <a:prstDash val="solid"/>
            <a:round/>
            <a:headEnd len="sm" w="sm" type="none"/>
            <a:tailEnd len="sm" w="sm" type="none"/>
          </a:ln>
        </p:spPr>
        <p:txBody>
          <a:bodyPr anchorCtr="0" anchor="ctr" bIns="91425" lIns="91425" spcFirstLastPara="1" rIns="91425" wrap="square" tIns="91425">
            <a:noAutofit/>
          </a:bodyPr>
          <a:lstStyle/>
          <a:p>
            <a:pPr indent="0" lvl="0" marL="0" rtl="0" algn="r">
              <a:spcBef>
                <a:spcPts val="0"/>
              </a:spcBef>
              <a:spcAft>
                <a:spcPts val="0"/>
              </a:spcAft>
              <a:buNone/>
            </a:pPr>
            <a:r>
              <a:rPr lang="es"/>
              <a:t>Predicted Outcome</a:t>
            </a:r>
            <a:endParaRPr/>
          </a:p>
        </p:txBody>
      </p:sp>
      <p:sp>
        <p:nvSpPr>
          <p:cNvPr id="236" name="Google Shape;236;p29"/>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METHODOLOGY: Predictive analysis</a:t>
            </a:r>
            <a:endParaRPr/>
          </a:p>
        </p:txBody>
      </p:sp>
      <p:sp>
        <p:nvSpPr>
          <p:cNvPr id="237" name="Google Shape;237;p29"/>
          <p:cNvSpPr txBox="1"/>
          <p:nvPr/>
        </p:nvSpPr>
        <p:spPr>
          <a:xfrm>
            <a:off x="2423500" y="4292700"/>
            <a:ext cx="5156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t>https://github.com/gabriel-jap/Data-Science/blob/main/SpaceX_Machine%20Learning%20Prediction_Part_5.ipynb</a:t>
            </a:r>
            <a:endParaRPr/>
          </a:p>
        </p:txBody>
      </p:sp>
      <p:pic>
        <p:nvPicPr>
          <p:cNvPr id="238" name="Google Shape;238;p29"/>
          <p:cNvPicPr preferRelativeResize="0"/>
          <p:nvPr/>
        </p:nvPicPr>
        <p:blipFill>
          <a:blip r:embed="rId3">
            <a:alphaModFix/>
          </a:blip>
          <a:stretch>
            <a:fillRect/>
          </a:stretch>
        </p:blipFill>
        <p:spPr>
          <a:xfrm>
            <a:off x="7633600" y="3957525"/>
            <a:ext cx="1044149" cy="1044149"/>
          </a:xfrm>
          <a:prstGeom prst="rect">
            <a:avLst/>
          </a:prstGeom>
          <a:noFill/>
          <a:ln>
            <a:noFill/>
          </a:ln>
        </p:spPr>
      </p:pic>
      <p:sp>
        <p:nvSpPr>
          <p:cNvPr id="239" name="Google Shape;239;p29"/>
          <p:cNvSpPr/>
          <p:nvPr/>
        </p:nvSpPr>
        <p:spPr>
          <a:xfrm>
            <a:off x="1969950" y="3187338"/>
            <a:ext cx="696000" cy="615600"/>
          </a:xfrm>
          <a:prstGeom prst="pentagon">
            <a:avLst>
              <a:gd fmla="val 105146" name="hf"/>
              <a:gd fmla="val 110557" name="vf"/>
            </a:avLst>
          </a:prstGeom>
          <a:solidFill>
            <a:srgbClr val="A4C2F4"/>
          </a:solidFill>
          <a:ln cap="flat" cmpd="sng" w="9525">
            <a:solidFill>
              <a:srgbClr val="0070C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es" sz="800"/>
              <a:t>Tree</a:t>
            </a:r>
            <a:endParaRPr sz="800"/>
          </a:p>
        </p:txBody>
      </p:sp>
      <p:sp>
        <p:nvSpPr>
          <p:cNvPr id="240" name="Google Shape;240;p29"/>
          <p:cNvSpPr/>
          <p:nvPr/>
        </p:nvSpPr>
        <p:spPr>
          <a:xfrm>
            <a:off x="1969950" y="2571750"/>
            <a:ext cx="696000" cy="615600"/>
          </a:xfrm>
          <a:prstGeom prst="pentagon">
            <a:avLst>
              <a:gd fmla="val 105146" name="hf"/>
              <a:gd fmla="val 110557" name="vf"/>
            </a:avLst>
          </a:prstGeom>
          <a:solidFill>
            <a:srgbClr val="A4C2F4"/>
          </a:solidFill>
          <a:ln cap="flat" cmpd="sng" w="9525">
            <a:solidFill>
              <a:srgbClr val="0070C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es" sz="800"/>
              <a:t>SVM</a:t>
            </a:r>
            <a:endParaRPr sz="800"/>
          </a:p>
        </p:txBody>
      </p:sp>
      <p:sp>
        <p:nvSpPr>
          <p:cNvPr id="241" name="Google Shape;241;p29"/>
          <p:cNvSpPr/>
          <p:nvPr/>
        </p:nvSpPr>
        <p:spPr>
          <a:xfrm>
            <a:off x="1969950" y="1956150"/>
            <a:ext cx="696000" cy="615600"/>
          </a:xfrm>
          <a:prstGeom prst="pentagon">
            <a:avLst>
              <a:gd fmla="val 105146" name="hf"/>
              <a:gd fmla="val 110557" name="vf"/>
            </a:avLst>
          </a:prstGeom>
          <a:solidFill>
            <a:srgbClr val="A4C2F4"/>
          </a:solidFill>
          <a:ln cap="flat" cmpd="sng" w="9525">
            <a:solidFill>
              <a:srgbClr val="0070C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es" sz="800"/>
              <a:t>Log</a:t>
            </a:r>
            <a:endParaRPr sz="800"/>
          </a:p>
          <a:p>
            <a:pPr indent="0" lvl="0" marL="0" marR="0" rtl="0" algn="ctr">
              <a:lnSpc>
                <a:spcPct val="100000"/>
              </a:lnSpc>
              <a:spcBef>
                <a:spcPts val="0"/>
              </a:spcBef>
              <a:spcAft>
                <a:spcPts val="0"/>
              </a:spcAft>
              <a:buNone/>
            </a:pPr>
            <a:r>
              <a:rPr lang="es" sz="800"/>
              <a:t>Reg</a:t>
            </a:r>
            <a:endParaRPr sz="800"/>
          </a:p>
        </p:txBody>
      </p:sp>
      <p:sp>
        <p:nvSpPr>
          <p:cNvPr id="242" name="Google Shape;242;p29"/>
          <p:cNvSpPr/>
          <p:nvPr/>
        </p:nvSpPr>
        <p:spPr>
          <a:xfrm>
            <a:off x="1969950" y="1340550"/>
            <a:ext cx="696000" cy="615600"/>
          </a:xfrm>
          <a:prstGeom prst="pentagon">
            <a:avLst>
              <a:gd fmla="val 105146" name="hf"/>
              <a:gd fmla="val 110557" name="vf"/>
            </a:avLst>
          </a:prstGeom>
          <a:solidFill>
            <a:srgbClr val="A4C2F4"/>
          </a:solidFill>
          <a:ln cap="flat" cmpd="sng" w="9525">
            <a:solidFill>
              <a:srgbClr val="0070C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es" sz="800"/>
              <a:t>Knn</a:t>
            </a:r>
            <a:endParaRPr sz="800"/>
          </a:p>
        </p:txBody>
      </p:sp>
      <p:sp>
        <p:nvSpPr>
          <p:cNvPr id="243" name="Google Shape;243;p29"/>
          <p:cNvSpPr/>
          <p:nvPr/>
        </p:nvSpPr>
        <p:spPr>
          <a:xfrm>
            <a:off x="5117725" y="1492050"/>
            <a:ext cx="1263300" cy="464100"/>
          </a:xfrm>
          <a:prstGeom prst="rect">
            <a:avLst/>
          </a:prstGeom>
          <a:solidFill>
            <a:srgbClr val="D9EAD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a:t>real outcome</a:t>
            </a:r>
            <a:endParaRPr/>
          </a:p>
        </p:txBody>
      </p:sp>
      <p:sp>
        <p:nvSpPr>
          <p:cNvPr id="244" name="Google Shape;244;p29"/>
          <p:cNvSpPr/>
          <p:nvPr/>
        </p:nvSpPr>
        <p:spPr>
          <a:xfrm>
            <a:off x="144125" y="2339700"/>
            <a:ext cx="1426200" cy="464100"/>
          </a:xfrm>
          <a:prstGeom prst="rect">
            <a:avLst/>
          </a:prstGeom>
          <a:solidFill>
            <a:srgbClr val="D9EAD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a:t>Test data</a:t>
            </a:r>
            <a:endParaRPr/>
          </a:p>
        </p:txBody>
      </p:sp>
      <p:cxnSp>
        <p:nvCxnSpPr>
          <p:cNvPr id="245" name="Google Shape;245;p29"/>
          <p:cNvCxnSpPr>
            <a:stCxn id="244" idx="3"/>
            <a:endCxn id="242" idx="1"/>
          </p:cNvCxnSpPr>
          <p:nvPr/>
        </p:nvCxnSpPr>
        <p:spPr>
          <a:xfrm flipH="1" rot="10800000">
            <a:off x="1570325" y="1575750"/>
            <a:ext cx="399600" cy="996000"/>
          </a:xfrm>
          <a:prstGeom prst="bentConnector3">
            <a:avLst>
              <a:gd fmla="val 50003" name="adj1"/>
            </a:avLst>
          </a:prstGeom>
          <a:noFill/>
          <a:ln cap="flat" cmpd="sng" w="9525">
            <a:solidFill>
              <a:schemeClr val="dk2"/>
            </a:solidFill>
            <a:prstDash val="solid"/>
            <a:round/>
            <a:headEnd len="med" w="med" type="none"/>
            <a:tailEnd len="med" w="med" type="none"/>
          </a:ln>
        </p:spPr>
      </p:cxnSp>
      <p:cxnSp>
        <p:nvCxnSpPr>
          <p:cNvPr id="246" name="Google Shape;246;p29"/>
          <p:cNvCxnSpPr>
            <a:stCxn id="244" idx="3"/>
            <a:endCxn id="241" idx="1"/>
          </p:cNvCxnSpPr>
          <p:nvPr/>
        </p:nvCxnSpPr>
        <p:spPr>
          <a:xfrm flipH="1" rot="10800000">
            <a:off x="1570325" y="2191350"/>
            <a:ext cx="399600" cy="380400"/>
          </a:xfrm>
          <a:prstGeom prst="bentConnector3">
            <a:avLst>
              <a:gd fmla="val 50003" name="adj1"/>
            </a:avLst>
          </a:prstGeom>
          <a:noFill/>
          <a:ln cap="flat" cmpd="sng" w="9525">
            <a:solidFill>
              <a:schemeClr val="dk2"/>
            </a:solidFill>
            <a:prstDash val="solid"/>
            <a:round/>
            <a:headEnd len="med" w="med" type="none"/>
            <a:tailEnd len="med" w="med" type="none"/>
          </a:ln>
        </p:spPr>
      </p:cxnSp>
      <p:cxnSp>
        <p:nvCxnSpPr>
          <p:cNvPr id="247" name="Google Shape;247;p29"/>
          <p:cNvCxnSpPr>
            <a:stCxn id="244" idx="3"/>
            <a:endCxn id="240" idx="1"/>
          </p:cNvCxnSpPr>
          <p:nvPr/>
        </p:nvCxnSpPr>
        <p:spPr>
          <a:xfrm>
            <a:off x="1570325" y="2571750"/>
            <a:ext cx="399600" cy="235200"/>
          </a:xfrm>
          <a:prstGeom prst="bentConnector3">
            <a:avLst>
              <a:gd fmla="val 50003" name="adj1"/>
            </a:avLst>
          </a:prstGeom>
          <a:noFill/>
          <a:ln cap="flat" cmpd="sng" w="9525">
            <a:solidFill>
              <a:schemeClr val="dk2"/>
            </a:solidFill>
            <a:prstDash val="solid"/>
            <a:round/>
            <a:headEnd len="med" w="med" type="none"/>
            <a:tailEnd len="med" w="med" type="none"/>
          </a:ln>
        </p:spPr>
      </p:cxnSp>
      <p:cxnSp>
        <p:nvCxnSpPr>
          <p:cNvPr id="248" name="Google Shape;248;p29"/>
          <p:cNvCxnSpPr>
            <a:stCxn id="244" idx="3"/>
            <a:endCxn id="239" idx="1"/>
          </p:cNvCxnSpPr>
          <p:nvPr/>
        </p:nvCxnSpPr>
        <p:spPr>
          <a:xfrm>
            <a:off x="1570325" y="2571750"/>
            <a:ext cx="399600" cy="850800"/>
          </a:xfrm>
          <a:prstGeom prst="bentConnector3">
            <a:avLst>
              <a:gd fmla="val 50003" name="adj1"/>
            </a:avLst>
          </a:prstGeom>
          <a:noFill/>
          <a:ln cap="flat" cmpd="sng" w="9525">
            <a:solidFill>
              <a:schemeClr val="dk2"/>
            </a:solidFill>
            <a:prstDash val="solid"/>
            <a:round/>
            <a:headEnd len="med" w="med" type="none"/>
            <a:tailEnd len="med" w="med" type="none"/>
          </a:ln>
        </p:spPr>
      </p:cxnSp>
      <p:sp>
        <p:nvSpPr>
          <p:cNvPr id="249" name="Google Shape;249;p29"/>
          <p:cNvSpPr/>
          <p:nvPr/>
        </p:nvSpPr>
        <p:spPr>
          <a:xfrm>
            <a:off x="5117725" y="2107650"/>
            <a:ext cx="1263300" cy="464100"/>
          </a:xfrm>
          <a:prstGeom prst="rect">
            <a:avLst/>
          </a:prstGeom>
          <a:solidFill>
            <a:srgbClr val="D9EAD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a:t>real outcome</a:t>
            </a:r>
            <a:endParaRPr/>
          </a:p>
        </p:txBody>
      </p:sp>
      <p:sp>
        <p:nvSpPr>
          <p:cNvPr id="250" name="Google Shape;250;p29"/>
          <p:cNvSpPr/>
          <p:nvPr/>
        </p:nvSpPr>
        <p:spPr>
          <a:xfrm>
            <a:off x="5117725" y="2723250"/>
            <a:ext cx="1263300" cy="464100"/>
          </a:xfrm>
          <a:prstGeom prst="rect">
            <a:avLst/>
          </a:prstGeom>
          <a:solidFill>
            <a:srgbClr val="D9EAD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a:t>real outcome</a:t>
            </a:r>
            <a:endParaRPr/>
          </a:p>
        </p:txBody>
      </p:sp>
      <p:sp>
        <p:nvSpPr>
          <p:cNvPr id="251" name="Google Shape;251;p29"/>
          <p:cNvSpPr/>
          <p:nvPr/>
        </p:nvSpPr>
        <p:spPr>
          <a:xfrm>
            <a:off x="5117725" y="3338850"/>
            <a:ext cx="1263300" cy="464100"/>
          </a:xfrm>
          <a:prstGeom prst="rect">
            <a:avLst/>
          </a:prstGeom>
          <a:solidFill>
            <a:srgbClr val="D9EAD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a:t>real outcome</a:t>
            </a:r>
            <a:endParaRPr/>
          </a:p>
        </p:txBody>
      </p:sp>
      <p:cxnSp>
        <p:nvCxnSpPr>
          <p:cNvPr id="252" name="Google Shape;252;p29"/>
          <p:cNvCxnSpPr>
            <a:stCxn id="232" idx="3"/>
            <a:endCxn id="243" idx="1"/>
          </p:cNvCxnSpPr>
          <p:nvPr/>
        </p:nvCxnSpPr>
        <p:spPr>
          <a:xfrm>
            <a:off x="4266975" y="1724100"/>
            <a:ext cx="850800" cy="600"/>
          </a:xfrm>
          <a:prstGeom prst="bentConnector3">
            <a:avLst>
              <a:gd fmla="val 49997" name="adj1"/>
            </a:avLst>
          </a:prstGeom>
          <a:noFill/>
          <a:ln cap="flat" cmpd="sng" w="9525">
            <a:solidFill>
              <a:schemeClr val="dk2"/>
            </a:solidFill>
            <a:prstDash val="solid"/>
            <a:round/>
            <a:headEnd len="med" w="med" type="none"/>
            <a:tailEnd len="med" w="med" type="none"/>
          </a:ln>
        </p:spPr>
      </p:cxnSp>
      <p:cxnSp>
        <p:nvCxnSpPr>
          <p:cNvPr id="253" name="Google Shape;253;p29"/>
          <p:cNvCxnSpPr>
            <a:stCxn id="233" idx="3"/>
            <a:endCxn id="249" idx="1"/>
          </p:cNvCxnSpPr>
          <p:nvPr/>
        </p:nvCxnSpPr>
        <p:spPr>
          <a:xfrm>
            <a:off x="4266975" y="2339700"/>
            <a:ext cx="850800" cy="600"/>
          </a:xfrm>
          <a:prstGeom prst="bentConnector3">
            <a:avLst>
              <a:gd fmla="val 49997" name="adj1"/>
            </a:avLst>
          </a:prstGeom>
          <a:noFill/>
          <a:ln cap="flat" cmpd="sng" w="9525">
            <a:solidFill>
              <a:schemeClr val="dk2"/>
            </a:solidFill>
            <a:prstDash val="solid"/>
            <a:round/>
            <a:headEnd len="med" w="med" type="none"/>
            <a:tailEnd len="med" w="med" type="none"/>
          </a:ln>
        </p:spPr>
      </p:cxnSp>
      <p:cxnSp>
        <p:nvCxnSpPr>
          <p:cNvPr id="254" name="Google Shape;254;p29"/>
          <p:cNvCxnSpPr>
            <a:stCxn id="234" idx="3"/>
            <a:endCxn id="250" idx="1"/>
          </p:cNvCxnSpPr>
          <p:nvPr/>
        </p:nvCxnSpPr>
        <p:spPr>
          <a:xfrm>
            <a:off x="4266975" y="2955300"/>
            <a:ext cx="850800" cy="600"/>
          </a:xfrm>
          <a:prstGeom prst="bentConnector3">
            <a:avLst>
              <a:gd fmla="val 49997" name="adj1"/>
            </a:avLst>
          </a:prstGeom>
          <a:noFill/>
          <a:ln cap="flat" cmpd="sng" w="9525">
            <a:solidFill>
              <a:schemeClr val="dk2"/>
            </a:solidFill>
            <a:prstDash val="solid"/>
            <a:round/>
            <a:headEnd len="med" w="med" type="none"/>
            <a:tailEnd len="med" w="med" type="none"/>
          </a:ln>
        </p:spPr>
      </p:cxnSp>
      <p:cxnSp>
        <p:nvCxnSpPr>
          <p:cNvPr id="255" name="Google Shape;255;p29"/>
          <p:cNvCxnSpPr>
            <a:stCxn id="235" idx="3"/>
            <a:endCxn id="251" idx="1"/>
          </p:cNvCxnSpPr>
          <p:nvPr/>
        </p:nvCxnSpPr>
        <p:spPr>
          <a:xfrm>
            <a:off x="4266975" y="3570900"/>
            <a:ext cx="850800" cy="600"/>
          </a:xfrm>
          <a:prstGeom prst="bentConnector3">
            <a:avLst>
              <a:gd fmla="val 49997" name="adj1"/>
            </a:avLst>
          </a:prstGeom>
          <a:noFill/>
          <a:ln cap="flat" cmpd="sng" w="9525">
            <a:solidFill>
              <a:schemeClr val="dk2"/>
            </a:solidFill>
            <a:prstDash val="solid"/>
            <a:round/>
            <a:headEnd len="med" w="med" type="none"/>
            <a:tailEnd len="med" w="med" type="none"/>
          </a:ln>
        </p:spPr>
      </p:cxnSp>
      <p:pic>
        <p:nvPicPr>
          <p:cNvPr id="256" name="Google Shape;256;p29"/>
          <p:cNvPicPr preferRelativeResize="0"/>
          <p:nvPr/>
        </p:nvPicPr>
        <p:blipFill>
          <a:blip r:embed="rId4">
            <a:alphaModFix/>
          </a:blip>
          <a:stretch>
            <a:fillRect/>
          </a:stretch>
        </p:blipFill>
        <p:spPr>
          <a:xfrm>
            <a:off x="4344350" y="1561407"/>
            <a:ext cx="696000" cy="325990"/>
          </a:xfrm>
          <a:prstGeom prst="rect">
            <a:avLst/>
          </a:prstGeom>
          <a:noFill/>
          <a:ln>
            <a:noFill/>
          </a:ln>
        </p:spPr>
      </p:pic>
      <p:pic>
        <p:nvPicPr>
          <p:cNvPr id="257" name="Google Shape;257;p29"/>
          <p:cNvPicPr preferRelativeResize="0"/>
          <p:nvPr/>
        </p:nvPicPr>
        <p:blipFill>
          <a:blip r:embed="rId4">
            <a:alphaModFix/>
          </a:blip>
          <a:stretch>
            <a:fillRect/>
          </a:stretch>
        </p:blipFill>
        <p:spPr>
          <a:xfrm>
            <a:off x="4344350" y="2177007"/>
            <a:ext cx="696000" cy="325990"/>
          </a:xfrm>
          <a:prstGeom prst="rect">
            <a:avLst/>
          </a:prstGeom>
          <a:noFill/>
          <a:ln>
            <a:noFill/>
          </a:ln>
        </p:spPr>
      </p:pic>
      <p:pic>
        <p:nvPicPr>
          <p:cNvPr id="258" name="Google Shape;258;p29"/>
          <p:cNvPicPr preferRelativeResize="0"/>
          <p:nvPr/>
        </p:nvPicPr>
        <p:blipFill>
          <a:blip r:embed="rId4">
            <a:alphaModFix/>
          </a:blip>
          <a:stretch>
            <a:fillRect/>
          </a:stretch>
        </p:blipFill>
        <p:spPr>
          <a:xfrm>
            <a:off x="4344350" y="2809720"/>
            <a:ext cx="696000" cy="325990"/>
          </a:xfrm>
          <a:prstGeom prst="rect">
            <a:avLst/>
          </a:prstGeom>
          <a:noFill/>
          <a:ln>
            <a:noFill/>
          </a:ln>
        </p:spPr>
      </p:pic>
      <p:pic>
        <p:nvPicPr>
          <p:cNvPr id="259" name="Google Shape;259;p29"/>
          <p:cNvPicPr preferRelativeResize="0"/>
          <p:nvPr/>
        </p:nvPicPr>
        <p:blipFill>
          <a:blip r:embed="rId4">
            <a:alphaModFix/>
          </a:blip>
          <a:stretch>
            <a:fillRect/>
          </a:stretch>
        </p:blipFill>
        <p:spPr>
          <a:xfrm>
            <a:off x="4344350" y="3425320"/>
            <a:ext cx="696000" cy="325990"/>
          </a:xfrm>
          <a:prstGeom prst="rect">
            <a:avLst/>
          </a:prstGeom>
          <a:noFill/>
          <a:ln>
            <a:noFill/>
          </a:ln>
        </p:spPr>
      </p:pic>
      <p:sp>
        <p:nvSpPr>
          <p:cNvPr id="260" name="Google Shape;260;p29"/>
          <p:cNvSpPr txBox="1"/>
          <p:nvPr>
            <p:ph idx="2" type="body"/>
          </p:nvPr>
        </p:nvSpPr>
        <p:spPr>
          <a:xfrm>
            <a:off x="6845100" y="1152475"/>
            <a:ext cx="1987200" cy="259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Then the models try to predict the outcome of the parameters of the test data and is later </a:t>
            </a:r>
            <a:r>
              <a:rPr lang="es"/>
              <a:t>compared</a:t>
            </a:r>
            <a:r>
              <a:rPr lang="es"/>
              <a:t> to the real outcome to see the accuracy of the model</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0"/>
          <p:cNvSpPr txBox="1"/>
          <p:nvPr>
            <p:ph type="title"/>
          </p:nvPr>
        </p:nvSpPr>
        <p:spPr>
          <a:xfrm>
            <a:off x="265500" y="1107950"/>
            <a:ext cx="4045200" cy="1683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s" sz="3700"/>
              <a:t>Analytics</a:t>
            </a:r>
            <a:endParaRPr sz="3700"/>
          </a:p>
        </p:txBody>
      </p:sp>
      <p:sp>
        <p:nvSpPr>
          <p:cNvPr id="266" name="Google Shape;266;p30"/>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381000" lvl="0" marL="457200" rtl="0" algn="l">
              <a:spcBef>
                <a:spcPts val="0"/>
              </a:spcBef>
              <a:spcAft>
                <a:spcPts val="0"/>
              </a:spcAft>
              <a:buSzPts val="2400"/>
              <a:buChar char="●"/>
            </a:pPr>
            <a:r>
              <a:rPr lang="es" sz="2400"/>
              <a:t>Exploratory</a:t>
            </a:r>
            <a:r>
              <a:rPr lang="es" sz="2400"/>
              <a:t> </a:t>
            </a:r>
            <a:r>
              <a:rPr lang="es" sz="2400"/>
              <a:t>Analysis</a:t>
            </a:r>
            <a:r>
              <a:rPr lang="es" sz="2400"/>
              <a:t> with SQL and Python</a:t>
            </a:r>
            <a:endParaRPr sz="2400"/>
          </a:p>
          <a:p>
            <a:pPr indent="0" lvl="0" marL="0" rtl="0" algn="l">
              <a:spcBef>
                <a:spcPts val="1200"/>
              </a:spcBef>
              <a:spcAft>
                <a:spcPts val="0"/>
              </a:spcAft>
              <a:buNone/>
            </a:pPr>
            <a:r>
              <a:t/>
            </a:r>
            <a:endParaRPr sz="2400"/>
          </a:p>
          <a:p>
            <a:pPr indent="-381000" lvl="0" marL="457200" rtl="0" algn="l">
              <a:spcBef>
                <a:spcPts val="1200"/>
              </a:spcBef>
              <a:spcAft>
                <a:spcPts val="0"/>
              </a:spcAft>
              <a:buSzPts val="2400"/>
              <a:buChar char="●"/>
            </a:pPr>
            <a:r>
              <a:rPr lang="es" sz="2400"/>
              <a:t>Interactive Analysis with Dash and Folium</a:t>
            </a:r>
            <a:endParaRPr sz="2400"/>
          </a:p>
          <a:p>
            <a:pPr indent="0" lvl="0" marL="0" rtl="0" algn="l">
              <a:spcBef>
                <a:spcPts val="1200"/>
              </a:spcBef>
              <a:spcAft>
                <a:spcPts val="1200"/>
              </a:spcAft>
              <a:buNone/>
            </a:pPr>
            <a:r>
              <a:t/>
            </a:r>
            <a:endParaRPr sz="2400"/>
          </a:p>
        </p:txBody>
      </p:sp>
      <p:sp>
        <p:nvSpPr>
          <p:cNvPr id="267" name="Google Shape;267;p30"/>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1"/>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Exploratory Analysis with Python</a:t>
            </a:r>
            <a:endParaRPr/>
          </a:p>
        </p:txBody>
      </p:sp>
      <p:sp>
        <p:nvSpPr>
          <p:cNvPr id="273" name="Google Shape;273;p31"/>
          <p:cNvSpPr txBox="1"/>
          <p:nvPr>
            <p:ph idx="1" type="body"/>
          </p:nvPr>
        </p:nvSpPr>
        <p:spPr>
          <a:xfrm>
            <a:off x="311700" y="1152475"/>
            <a:ext cx="8520600" cy="16302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0"/>
              </a:spcAft>
              <a:buNone/>
            </a:pPr>
            <a:r>
              <a:rPr lang="es"/>
              <a:t>First, let's try to see how the Flight Number (indicating the continuous launch attempts.) and Payload variables would affect the launch outcome.</a:t>
            </a:r>
            <a:endParaRPr/>
          </a:p>
          <a:p>
            <a:pPr indent="0" lvl="0" marL="0" rtl="0" algn="l">
              <a:spcBef>
                <a:spcPts val="1200"/>
              </a:spcBef>
              <a:spcAft>
                <a:spcPts val="0"/>
              </a:spcAft>
              <a:buNone/>
            </a:pPr>
            <a:r>
              <a:rPr lang="es"/>
              <a:t>We see that as the flight number increases, the landing  is more likely to occur.</a:t>
            </a:r>
            <a:endParaRPr/>
          </a:p>
          <a:p>
            <a:pPr indent="0" lvl="0" marL="0" rtl="0" algn="l">
              <a:spcBef>
                <a:spcPts val="1200"/>
              </a:spcBef>
              <a:spcAft>
                <a:spcPts val="1200"/>
              </a:spcAft>
              <a:buNone/>
            </a:pPr>
            <a:r>
              <a:rPr lang="es"/>
              <a:t> Meanwhile, it seems, the more massive the payload, the less likely the first stage will return.</a:t>
            </a:r>
            <a:endParaRPr/>
          </a:p>
        </p:txBody>
      </p:sp>
      <p:pic>
        <p:nvPicPr>
          <p:cNvPr id="274" name="Google Shape;274;p31"/>
          <p:cNvPicPr preferRelativeResize="0"/>
          <p:nvPr/>
        </p:nvPicPr>
        <p:blipFill rotWithShape="1">
          <a:blip r:embed="rId3">
            <a:alphaModFix/>
          </a:blip>
          <a:srcRect b="1028" l="0" r="0" t="1028"/>
          <a:stretch/>
        </p:blipFill>
        <p:spPr>
          <a:xfrm>
            <a:off x="311700" y="2782625"/>
            <a:ext cx="8520601" cy="1630200"/>
          </a:xfrm>
          <a:prstGeom prst="rect">
            <a:avLst/>
          </a:prstGeom>
          <a:noFill/>
          <a:ln>
            <a:noFill/>
          </a:ln>
        </p:spPr>
      </p:pic>
      <p:sp>
        <p:nvSpPr>
          <p:cNvPr id="275" name="Google Shape;275;p31"/>
          <p:cNvSpPr txBox="1"/>
          <p:nvPr/>
        </p:nvSpPr>
        <p:spPr>
          <a:xfrm>
            <a:off x="0" y="0"/>
            <a:ext cx="914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t>https://github.com/gabriel-jap/Data-Science/blob/main/jupyter-labs-eda-dataviz.ipynb</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4"/>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Index</a:t>
            </a:r>
            <a:endParaRPr/>
          </a:p>
        </p:txBody>
      </p:sp>
      <p:sp>
        <p:nvSpPr>
          <p:cNvPr id="68" name="Google Shape;68;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marR="0" rtl="0" algn="l">
              <a:lnSpc>
                <a:spcPct val="115000"/>
              </a:lnSpc>
              <a:spcBef>
                <a:spcPts val="0"/>
              </a:spcBef>
              <a:spcAft>
                <a:spcPts val="0"/>
              </a:spcAft>
              <a:buSzPts val="1800"/>
              <a:buChar char="●"/>
            </a:pPr>
            <a:r>
              <a:rPr lang="es"/>
              <a:t>Executive Summary</a:t>
            </a:r>
            <a:endParaRPr/>
          </a:p>
          <a:p>
            <a:pPr indent="-342900" lvl="0" marL="457200" marR="0" rtl="0" algn="l">
              <a:lnSpc>
                <a:spcPct val="115000"/>
              </a:lnSpc>
              <a:spcBef>
                <a:spcPts val="0"/>
              </a:spcBef>
              <a:spcAft>
                <a:spcPts val="0"/>
              </a:spcAft>
              <a:buSzPts val="1800"/>
              <a:buChar char="●"/>
            </a:pPr>
            <a:r>
              <a:rPr lang="es"/>
              <a:t>Introduction</a:t>
            </a:r>
            <a:endParaRPr/>
          </a:p>
          <a:p>
            <a:pPr indent="-342900" lvl="0" marL="457200" marR="0" rtl="0" algn="l">
              <a:lnSpc>
                <a:spcPct val="115000"/>
              </a:lnSpc>
              <a:spcBef>
                <a:spcPts val="0"/>
              </a:spcBef>
              <a:spcAft>
                <a:spcPts val="0"/>
              </a:spcAft>
              <a:buSzPts val="1800"/>
              <a:buChar char="●"/>
            </a:pPr>
            <a:r>
              <a:rPr lang="es"/>
              <a:t>Methodology</a:t>
            </a:r>
            <a:endParaRPr/>
          </a:p>
          <a:p>
            <a:pPr indent="-342900" lvl="0" marL="457200" marR="0" rtl="0" algn="l">
              <a:lnSpc>
                <a:spcPct val="115000"/>
              </a:lnSpc>
              <a:spcBef>
                <a:spcPts val="0"/>
              </a:spcBef>
              <a:spcAft>
                <a:spcPts val="0"/>
              </a:spcAft>
              <a:buSzPts val="1800"/>
              <a:buChar char="●"/>
            </a:pPr>
            <a:r>
              <a:rPr lang="es"/>
              <a:t>Results</a:t>
            </a:r>
            <a:endParaRPr sz="1800"/>
          </a:p>
          <a:p>
            <a:pPr indent="-342900" lvl="0" marL="457200" marR="0" rtl="0" algn="l">
              <a:lnSpc>
                <a:spcPct val="115000"/>
              </a:lnSpc>
              <a:spcBef>
                <a:spcPts val="0"/>
              </a:spcBef>
              <a:spcAft>
                <a:spcPts val="0"/>
              </a:spcAft>
              <a:buSzPts val="1800"/>
              <a:buChar char="●"/>
            </a:pPr>
            <a:r>
              <a:rPr lang="es"/>
              <a:t>Conclusion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2"/>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Exploratory Analysis with Python</a:t>
            </a:r>
            <a:endParaRPr/>
          </a:p>
        </p:txBody>
      </p:sp>
      <p:sp>
        <p:nvSpPr>
          <p:cNvPr id="281" name="Google Shape;281;p32"/>
          <p:cNvSpPr txBox="1"/>
          <p:nvPr>
            <p:ph idx="1" type="body"/>
          </p:nvPr>
        </p:nvSpPr>
        <p:spPr>
          <a:xfrm>
            <a:off x="311700" y="1152475"/>
            <a:ext cx="3999900" cy="3416400"/>
          </a:xfrm>
          <a:prstGeom prst="rect">
            <a:avLst/>
          </a:prstGeom>
        </p:spPr>
        <p:txBody>
          <a:bodyPr anchorCtr="0" anchor="t" bIns="91425" lIns="91425" spcFirstLastPara="1" rIns="91425" wrap="square" tIns="91425">
            <a:normAutofit lnSpcReduction="20000"/>
          </a:bodyPr>
          <a:lstStyle/>
          <a:p>
            <a:pPr indent="0" lvl="0" marL="0" marR="0" rtl="0" algn="l">
              <a:lnSpc>
                <a:spcPct val="115000"/>
              </a:lnSpc>
              <a:spcBef>
                <a:spcPts val="0"/>
              </a:spcBef>
              <a:spcAft>
                <a:spcPts val="0"/>
              </a:spcAft>
              <a:buNone/>
            </a:pPr>
            <a:r>
              <a:rPr lang="es" sz="2300"/>
              <a:t>Here we see the </a:t>
            </a:r>
            <a:r>
              <a:rPr lang="es" sz="2300"/>
              <a:t>different</a:t>
            </a:r>
            <a:r>
              <a:rPr lang="es" sz="2300"/>
              <a:t> outcomes divided by the Launch Site as the times goes by.</a:t>
            </a:r>
            <a:endParaRPr sz="2300"/>
          </a:p>
          <a:p>
            <a:pPr indent="0" lvl="0" marL="0" marR="0" rtl="0" algn="l">
              <a:lnSpc>
                <a:spcPct val="115000"/>
              </a:lnSpc>
              <a:spcBef>
                <a:spcPts val="1200"/>
              </a:spcBef>
              <a:spcAft>
                <a:spcPts val="1200"/>
              </a:spcAft>
              <a:buNone/>
            </a:pPr>
            <a:r>
              <a:rPr lang="es" sz="2300"/>
              <a:t>We see how </a:t>
            </a:r>
            <a:r>
              <a:rPr lang="es" sz="2300"/>
              <a:t>frequent</a:t>
            </a:r>
            <a:r>
              <a:rPr lang="es" sz="2300"/>
              <a:t> the launches at CCAFS SLC 40 are, and how in near </a:t>
            </a:r>
            <a:r>
              <a:rPr lang="es" sz="2300"/>
              <a:t>this</a:t>
            </a:r>
            <a:r>
              <a:rPr lang="es" sz="2300"/>
              <a:t> time the VAFB SLC 4E it </a:t>
            </a:r>
            <a:r>
              <a:rPr lang="es" sz="2300"/>
              <a:t>falls</a:t>
            </a:r>
            <a:r>
              <a:rPr lang="es" sz="2300"/>
              <a:t> </a:t>
            </a:r>
            <a:r>
              <a:rPr lang="es" sz="2300"/>
              <a:t>practically</a:t>
            </a:r>
            <a:r>
              <a:rPr lang="es" sz="2300"/>
              <a:t> unused</a:t>
            </a:r>
            <a:endParaRPr sz="2300"/>
          </a:p>
        </p:txBody>
      </p:sp>
      <p:pic>
        <p:nvPicPr>
          <p:cNvPr id="282" name="Google Shape;282;p32"/>
          <p:cNvPicPr preferRelativeResize="0"/>
          <p:nvPr/>
        </p:nvPicPr>
        <p:blipFill rotWithShape="1">
          <a:blip r:embed="rId3">
            <a:alphaModFix/>
          </a:blip>
          <a:srcRect b="0" l="0" r="0" t="0"/>
          <a:stretch/>
        </p:blipFill>
        <p:spPr>
          <a:xfrm>
            <a:off x="4924695" y="1152475"/>
            <a:ext cx="3765805" cy="3416400"/>
          </a:xfrm>
          <a:prstGeom prst="rect">
            <a:avLst/>
          </a:prstGeom>
          <a:noFill/>
          <a:ln>
            <a:noFill/>
          </a:ln>
        </p:spPr>
      </p:pic>
      <p:sp>
        <p:nvSpPr>
          <p:cNvPr id="283" name="Google Shape;283;p32"/>
          <p:cNvSpPr txBox="1"/>
          <p:nvPr/>
        </p:nvSpPr>
        <p:spPr>
          <a:xfrm>
            <a:off x="0" y="0"/>
            <a:ext cx="914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t>https://github.com/gabriel-jap/Data-Science/blob/main/jupyter-labs-eda-dataviz.ipynb</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33"/>
          <p:cNvSpPr/>
          <p:nvPr/>
        </p:nvSpPr>
        <p:spPr>
          <a:xfrm>
            <a:off x="761700" y="2694225"/>
            <a:ext cx="3338700" cy="1798200"/>
          </a:xfrm>
          <a:prstGeom prst="rect">
            <a:avLst/>
          </a:prstGeom>
          <a:solidFill>
            <a:schemeClr val="accent6"/>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33"/>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Exploratory Analysis with Python</a:t>
            </a:r>
            <a:endParaRPr/>
          </a:p>
        </p:txBody>
      </p:sp>
      <p:sp>
        <p:nvSpPr>
          <p:cNvPr id="290" name="Google Shape;290;p33"/>
          <p:cNvSpPr txBox="1"/>
          <p:nvPr>
            <p:ph idx="1" type="body"/>
          </p:nvPr>
        </p:nvSpPr>
        <p:spPr>
          <a:xfrm>
            <a:off x="311700" y="1152475"/>
            <a:ext cx="3999900" cy="3416400"/>
          </a:xfrm>
          <a:prstGeom prst="rect">
            <a:avLst/>
          </a:prstGeom>
        </p:spPr>
        <p:txBody>
          <a:bodyPr anchorCtr="0" anchor="t" bIns="91425" lIns="91425" spcFirstLastPara="1" rIns="91425" wrap="square" tIns="91425">
            <a:normAutofit fontScale="92500" lnSpcReduction="10000"/>
          </a:bodyPr>
          <a:lstStyle/>
          <a:p>
            <a:pPr indent="0" lvl="0" marL="0" marR="0" rtl="0" algn="l">
              <a:lnSpc>
                <a:spcPct val="115000"/>
              </a:lnSpc>
              <a:spcBef>
                <a:spcPts val="0"/>
              </a:spcBef>
              <a:spcAft>
                <a:spcPts val="0"/>
              </a:spcAft>
              <a:buNone/>
            </a:pPr>
            <a:r>
              <a:rPr lang="es" sz="2300"/>
              <a:t>Here we see the different outcomes divided by the Payload Mass, and it Launches site</a:t>
            </a:r>
            <a:endParaRPr sz="2300"/>
          </a:p>
          <a:p>
            <a:pPr indent="0" lvl="0" marL="457200" marR="0" rtl="0" algn="l">
              <a:lnSpc>
                <a:spcPct val="115000"/>
              </a:lnSpc>
              <a:spcBef>
                <a:spcPts val="1200"/>
              </a:spcBef>
              <a:spcAft>
                <a:spcPts val="1200"/>
              </a:spcAft>
              <a:buNone/>
            </a:pPr>
            <a:r>
              <a:rPr lang="es" sz="2300">
                <a:solidFill>
                  <a:schemeClr val="accent1"/>
                </a:solidFill>
              </a:rPr>
              <a:t>We see the VAFB-SLC launch site there are no rockets launched for heavy payload mass(greater than 10000).</a:t>
            </a:r>
            <a:endParaRPr>
              <a:solidFill>
                <a:schemeClr val="accent1"/>
              </a:solidFill>
            </a:endParaRPr>
          </a:p>
        </p:txBody>
      </p:sp>
      <p:pic>
        <p:nvPicPr>
          <p:cNvPr id="291" name="Google Shape;291;p33"/>
          <p:cNvPicPr preferRelativeResize="0"/>
          <p:nvPr/>
        </p:nvPicPr>
        <p:blipFill>
          <a:blip r:embed="rId3">
            <a:alphaModFix/>
          </a:blip>
          <a:stretch>
            <a:fillRect/>
          </a:stretch>
        </p:blipFill>
        <p:spPr>
          <a:xfrm>
            <a:off x="4924695" y="1152475"/>
            <a:ext cx="3765805" cy="3416400"/>
          </a:xfrm>
          <a:prstGeom prst="rect">
            <a:avLst/>
          </a:prstGeom>
          <a:noFill/>
          <a:ln>
            <a:noFill/>
          </a:ln>
        </p:spPr>
      </p:pic>
      <p:sp>
        <p:nvSpPr>
          <p:cNvPr id="292" name="Google Shape;292;p33"/>
          <p:cNvSpPr txBox="1"/>
          <p:nvPr/>
        </p:nvSpPr>
        <p:spPr>
          <a:xfrm>
            <a:off x="0" y="0"/>
            <a:ext cx="914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t>https://github.com/gabriel-jap/Data-Science/blob/main/jupyter-labs-eda-dataviz.ipynb</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34"/>
          <p:cNvSpPr/>
          <p:nvPr/>
        </p:nvSpPr>
        <p:spPr>
          <a:xfrm>
            <a:off x="311700" y="2500875"/>
            <a:ext cx="3723300" cy="1482300"/>
          </a:xfrm>
          <a:prstGeom prst="rect">
            <a:avLst/>
          </a:prstGeom>
          <a:solidFill>
            <a:schemeClr val="accent6"/>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34"/>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Exploratory Analysis with Python</a:t>
            </a:r>
            <a:endParaRPr/>
          </a:p>
          <a:p>
            <a:pPr indent="0" lvl="0" marL="0" rtl="0" algn="l">
              <a:spcBef>
                <a:spcPts val="0"/>
              </a:spcBef>
              <a:spcAft>
                <a:spcPts val="0"/>
              </a:spcAft>
              <a:buNone/>
            </a:pPr>
            <a:r>
              <a:t/>
            </a:r>
            <a:endParaRPr/>
          </a:p>
        </p:txBody>
      </p:sp>
      <p:pic>
        <p:nvPicPr>
          <p:cNvPr id="299" name="Google Shape;299;p34"/>
          <p:cNvPicPr preferRelativeResize="0"/>
          <p:nvPr/>
        </p:nvPicPr>
        <p:blipFill>
          <a:blip r:embed="rId3">
            <a:alphaModFix/>
          </a:blip>
          <a:stretch>
            <a:fillRect/>
          </a:stretch>
        </p:blipFill>
        <p:spPr>
          <a:xfrm>
            <a:off x="4572000" y="1152475"/>
            <a:ext cx="4260300" cy="2891706"/>
          </a:xfrm>
          <a:prstGeom prst="rect">
            <a:avLst/>
          </a:prstGeom>
          <a:noFill/>
          <a:ln>
            <a:noFill/>
          </a:ln>
        </p:spPr>
      </p:pic>
      <p:sp>
        <p:nvSpPr>
          <p:cNvPr id="300" name="Google Shape;300;p34"/>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marR="0" rtl="0" algn="l">
              <a:lnSpc>
                <a:spcPct val="115000"/>
              </a:lnSpc>
              <a:spcBef>
                <a:spcPts val="0"/>
              </a:spcBef>
              <a:spcAft>
                <a:spcPts val="0"/>
              </a:spcAft>
              <a:buNone/>
            </a:pPr>
            <a:r>
              <a:rPr lang="es" sz="2300"/>
              <a:t>Now let’s check if there are any relationship between success rate and orbit type</a:t>
            </a:r>
            <a:endParaRPr sz="2300"/>
          </a:p>
          <a:p>
            <a:pPr indent="0" lvl="0" marL="0" marR="0" rtl="0" algn="l">
              <a:lnSpc>
                <a:spcPct val="115000"/>
              </a:lnSpc>
              <a:spcBef>
                <a:spcPts val="1200"/>
              </a:spcBef>
              <a:spcAft>
                <a:spcPts val="1200"/>
              </a:spcAft>
              <a:buNone/>
            </a:pPr>
            <a:r>
              <a:rPr lang="es" sz="2300">
                <a:solidFill>
                  <a:schemeClr val="accent1"/>
                </a:solidFill>
              </a:rPr>
              <a:t>As we can see, ES-L1, GEO, HEO and SSO had the most successful landings</a:t>
            </a:r>
            <a:endParaRPr sz="2300">
              <a:solidFill>
                <a:schemeClr val="accent1"/>
              </a:solidFill>
            </a:endParaRPr>
          </a:p>
        </p:txBody>
      </p:sp>
      <p:sp>
        <p:nvSpPr>
          <p:cNvPr id="301" name="Google Shape;301;p34"/>
          <p:cNvSpPr txBox="1"/>
          <p:nvPr/>
        </p:nvSpPr>
        <p:spPr>
          <a:xfrm>
            <a:off x="0" y="0"/>
            <a:ext cx="914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t>https://github.com/gabriel-jap/Data-Science/blob/main/jupyter-labs-eda-dataviz.ipynb</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35"/>
          <p:cNvSpPr/>
          <p:nvPr/>
        </p:nvSpPr>
        <p:spPr>
          <a:xfrm>
            <a:off x="311700" y="3034275"/>
            <a:ext cx="3723300" cy="1482300"/>
          </a:xfrm>
          <a:prstGeom prst="rect">
            <a:avLst/>
          </a:prstGeom>
          <a:solidFill>
            <a:schemeClr val="accent6"/>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35"/>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Exploratory Analysis with Python</a:t>
            </a:r>
            <a:endParaRPr/>
          </a:p>
          <a:p>
            <a:pPr indent="0" lvl="0" marL="0" rtl="0" algn="l">
              <a:spcBef>
                <a:spcPts val="0"/>
              </a:spcBef>
              <a:spcAft>
                <a:spcPts val="0"/>
              </a:spcAft>
              <a:buNone/>
            </a:pPr>
            <a:r>
              <a:t/>
            </a:r>
            <a:endParaRPr/>
          </a:p>
        </p:txBody>
      </p:sp>
      <p:sp>
        <p:nvSpPr>
          <p:cNvPr id="308" name="Google Shape;308;p3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fontScale="55000" lnSpcReduction="20000"/>
          </a:bodyPr>
          <a:lstStyle/>
          <a:p>
            <a:pPr indent="0" lvl="0" marL="0" marR="0" rtl="0" algn="l">
              <a:lnSpc>
                <a:spcPct val="115000"/>
              </a:lnSpc>
              <a:spcBef>
                <a:spcPts val="0"/>
              </a:spcBef>
              <a:spcAft>
                <a:spcPts val="0"/>
              </a:spcAft>
              <a:buNone/>
            </a:pPr>
            <a:r>
              <a:rPr lang="es" sz="2300"/>
              <a:t>We saw that some orbits have a high rate of success, and that later landings were more </a:t>
            </a:r>
            <a:r>
              <a:rPr lang="es" sz="2300"/>
              <a:t>successful. It could be that the good outcomes comes from more developed technology instead of a characteristic of the orbit itself? </a:t>
            </a:r>
            <a:endParaRPr sz="2300"/>
          </a:p>
          <a:p>
            <a:pPr indent="0" lvl="0" marL="0" marR="0" rtl="0" algn="l">
              <a:lnSpc>
                <a:spcPct val="115000"/>
              </a:lnSpc>
              <a:spcBef>
                <a:spcPts val="1200"/>
              </a:spcBef>
              <a:spcAft>
                <a:spcPts val="0"/>
              </a:spcAft>
              <a:buNone/>
            </a:pPr>
            <a:r>
              <a:t/>
            </a:r>
            <a:endParaRPr sz="2300"/>
          </a:p>
          <a:p>
            <a:pPr indent="0" lvl="0" marL="0" marR="0" rtl="0" algn="l">
              <a:lnSpc>
                <a:spcPct val="115000"/>
              </a:lnSpc>
              <a:spcBef>
                <a:spcPts val="1200"/>
              </a:spcBef>
              <a:spcAft>
                <a:spcPts val="0"/>
              </a:spcAft>
              <a:buNone/>
            </a:pPr>
            <a:r>
              <a:rPr lang="es" sz="2300"/>
              <a:t>To probe it, let's plot the Orbit against the flight number</a:t>
            </a:r>
            <a:endParaRPr sz="2300"/>
          </a:p>
          <a:p>
            <a:pPr indent="0" lvl="0" marL="0" rtl="0" algn="l">
              <a:spcBef>
                <a:spcPts val="1200"/>
              </a:spcBef>
              <a:spcAft>
                <a:spcPts val="0"/>
              </a:spcAft>
              <a:buNone/>
            </a:pPr>
            <a:r>
              <a:rPr lang="es" sz="2300">
                <a:solidFill>
                  <a:schemeClr val="accent1"/>
                </a:solidFill>
              </a:rPr>
              <a:t>ES-L1: There’s no enogh evidence to prove anything</a:t>
            </a:r>
            <a:endParaRPr sz="2300">
              <a:solidFill>
                <a:schemeClr val="accent1"/>
              </a:solidFill>
            </a:endParaRPr>
          </a:p>
          <a:p>
            <a:pPr indent="0" lvl="0" marL="0" rtl="0" algn="l">
              <a:spcBef>
                <a:spcPts val="1200"/>
              </a:spcBef>
              <a:spcAft>
                <a:spcPts val="0"/>
              </a:spcAft>
              <a:buNone/>
            </a:pPr>
            <a:r>
              <a:rPr lang="es" sz="2300">
                <a:solidFill>
                  <a:schemeClr val="accent1"/>
                </a:solidFill>
              </a:rPr>
              <a:t>GEO: There’s no enogh evidence to prove anything</a:t>
            </a:r>
            <a:endParaRPr sz="2300">
              <a:solidFill>
                <a:schemeClr val="accent1"/>
              </a:solidFill>
            </a:endParaRPr>
          </a:p>
          <a:p>
            <a:pPr indent="0" lvl="0" marL="0" rtl="0" algn="l">
              <a:spcBef>
                <a:spcPts val="1200"/>
              </a:spcBef>
              <a:spcAft>
                <a:spcPts val="0"/>
              </a:spcAft>
              <a:buNone/>
            </a:pPr>
            <a:r>
              <a:rPr lang="es" sz="2300">
                <a:solidFill>
                  <a:schemeClr val="accent1"/>
                </a:solidFill>
              </a:rPr>
              <a:t>HEO: There’s no enough evidence to prove anything</a:t>
            </a:r>
            <a:endParaRPr sz="2300">
              <a:solidFill>
                <a:schemeClr val="accent1"/>
              </a:solidFill>
            </a:endParaRPr>
          </a:p>
          <a:p>
            <a:pPr indent="0" lvl="0" marL="0" rtl="0" algn="l">
              <a:spcBef>
                <a:spcPts val="1200"/>
              </a:spcBef>
              <a:spcAft>
                <a:spcPts val="1200"/>
              </a:spcAft>
              <a:buNone/>
            </a:pPr>
            <a:r>
              <a:rPr lang="es" sz="2300">
                <a:solidFill>
                  <a:schemeClr val="accent1"/>
                </a:solidFill>
              </a:rPr>
              <a:t>SSO: Its successfulness is proven against the times</a:t>
            </a:r>
            <a:endParaRPr sz="2300"/>
          </a:p>
        </p:txBody>
      </p:sp>
      <p:pic>
        <p:nvPicPr>
          <p:cNvPr id="309" name="Google Shape;309;p35"/>
          <p:cNvPicPr preferRelativeResize="0"/>
          <p:nvPr/>
        </p:nvPicPr>
        <p:blipFill>
          <a:blip r:embed="rId3">
            <a:alphaModFix/>
          </a:blip>
          <a:stretch>
            <a:fillRect/>
          </a:stretch>
        </p:blipFill>
        <p:spPr>
          <a:xfrm>
            <a:off x="4708950" y="1612900"/>
            <a:ext cx="3790950" cy="2495550"/>
          </a:xfrm>
          <a:prstGeom prst="rect">
            <a:avLst/>
          </a:prstGeom>
          <a:noFill/>
          <a:ln>
            <a:noFill/>
          </a:ln>
        </p:spPr>
      </p:pic>
      <p:sp>
        <p:nvSpPr>
          <p:cNvPr id="310" name="Google Shape;310;p35"/>
          <p:cNvSpPr txBox="1"/>
          <p:nvPr/>
        </p:nvSpPr>
        <p:spPr>
          <a:xfrm>
            <a:off x="0" y="0"/>
            <a:ext cx="914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t>https://github.com/gabriel-jap/Data-Science/blob/main/jupyter-labs-eda-dataviz.ipynb</a:t>
            </a:r>
            <a:endParaRPr/>
          </a:p>
        </p:txBody>
      </p:sp>
      <p:sp>
        <p:nvSpPr>
          <p:cNvPr id="311" name="Google Shape;311;p35"/>
          <p:cNvSpPr/>
          <p:nvPr/>
        </p:nvSpPr>
        <p:spPr>
          <a:xfrm>
            <a:off x="4708950" y="4108450"/>
            <a:ext cx="4123500" cy="957600"/>
          </a:xfrm>
          <a:prstGeom prst="rect">
            <a:avLst/>
          </a:pr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Side Note:</a:t>
            </a:r>
            <a:endParaRPr/>
          </a:p>
          <a:p>
            <a:pPr indent="0" lvl="0" marL="0" rtl="0" algn="ctr">
              <a:spcBef>
                <a:spcPts val="0"/>
              </a:spcBef>
              <a:spcAft>
                <a:spcPts val="0"/>
              </a:spcAft>
              <a:buNone/>
            </a:pPr>
            <a:r>
              <a:rPr lang="es"/>
              <a:t>Leo shows and </a:t>
            </a:r>
            <a:r>
              <a:rPr lang="es"/>
              <a:t>increase</a:t>
            </a:r>
            <a:r>
              <a:rPr lang="es"/>
              <a:t> in good outcomes by the times goes by.</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36"/>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Exploratory Analysis with Python</a:t>
            </a:r>
            <a:endParaRPr/>
          </a:p>
          <a:p>
            <a:pPr indent="0" lvl="0" marL="0" rtl="0" algn="l">
              <a:spcBef>
                <a:spcPts val="0"/>
              </a:spcBef>
              <a:spcAft>
                <a:spcPts val="0"/>
              </a:spcAft>
              <a:buNone/>
            </a:pPr>
            <a:r>
              <a:t/>
            </a:r>
            <a:endParaRPr/>
          </a:p>
        </p:txBody>
      </p:sp>
      <p:sp>
        <p:nvSpPr>
          <p:cNvPr id="317" name="Google Shape;317;p36"/>
          <p:cNvSpPr txBox="1"/>
          <p:nvPr>
            <p:ph idx="1" type="body"/>
          </p:nvPr>
        </p:nvSpPr>
        <p:spPr>
          <a:xfrm>
            <a:off x="311700" y="1152475"/>
            <a:ext cx="3999900" cy="3416400"/>
          </a:xfrm>
          <a:prstGeom prst="rect">
            <a:avLst/>
          </a:prstGeom>
        </p:spPr>
        <p:txBody>
          <a:bodyPr anchorCtr="0" anchor="t" bIns="91425" lIns="91425" spcFirstLastPara="1" rIns="91425" wrap="square" tIns="91425">
            <a:normAutofit fontScale="92500" lnSpcReduction="20000"/>
          </a:bodyPr>
          <a:lstStyle/>
          <a:p>
            <a:pPr indent="0" lvl="0" marL="0" marR="0" rtl="0" algn="l">
              <a:lnSpc>
                <a:spcPct val="115000"/>
              </a:lnSpc>
              <a:spcBef>
                <a:spcPts val="0"/>
              </a:spcBef>
              <a:spcAft>
                <a:spcPts val="0"/>
              </a:spcAft>
              <a:buNone/>
            </a:pPr>
            <a:r>
              <a:rPr lang="es" sz="2300"/>
              <a:t>Here it shows how with heavy payloads the successful landing rate are more for Polar,LEO and ISS.</a:t>
            </a:r>
            <a:endParaRPr sz="2300"/>
          </a:p>
          <a:p>
            <a:pPr indent="0" lvl="0" marL="0" marR="0" rtl="0" algn="l">
              <a:lnSpc>
                <a:spcPct val="115000"/>
              </a:lnSpc>
              <a:spcBef>
                <a:spcPts val="1200"/>
              </a:spcBef>
              <a:spcAft>
                <a:spcPts val="0"/>
              </a:spcAft>
              <a:buNone/>
            </a:pPr>
            <a:r>
              <a:rPr lang="es" sz="2300"/>
              <a:t>However, for GTO we cannot distinguish this well since good and bad outcomes are mixed</a:t>
            </a:r>
            <a:endParaRPr sz="2300"/>
          </a:p>
          <a:p>
            <a:pPr indent="0" lvl="0" marL="0" marR="0" rtl="0" algn="l">
              <a:lnSpc>
                <a:spcPct val="115000"/>
              </a:lnSpc>
              <a:spcBef>
                <a:spcPts val="1200"/>
              </a:spcBef>
              <a:spcAft>
                <a:spcPts val="0"/>
              </a:spcAft>
              <a:buNone/>
            </a:pPr>
            <a:r>
              <a:t/>
            </a:r>
            <a:endParaRPr sz="2300"/>
          </a:p>
          <a:p>
            <a:pPr indent="0" lvl="0" marL="0" marR="0" rtl="0" algn="l">
              <a:lnSpc>
                <a:spcPct val="115000"/>
              </a:lnSpc>
              <a:spcBef>
                <a:spcPts val="1200"/>
              </a:spcBef>
              <a:spcAft>
                <a:spcPts val="1200"/>
              </a:spcAft>
              <a:buNone/>
            </a:pPr>
            <a:r>
              <a:t/>
            </a:r>
            <a:endParaRPr sz="2300"/>
          </a:p>
        </p:txBody>
      </p:sp>
      <p:pic>
        <p:nvPicPr>
          <p:cNvPr id="318" name="Google Shape;318;p36"/>
          <p:cNvPicPr preferRelativeResize="0"/>
          <p:nvPr/>
        </p:nvPicPr>
        <p:blipFill rotWithShape="1">
          <a:blip r:embed="rId3">
            <a:alphaModFix/>
          </a:blip>
          <a:srcRect b="0" l="990" r="980" t="0"/>
          <a:stretch/>
        </p:blipFill>
        <p:spPr>
          <a:xfrm>
            <a:off x="4708950" y="1612900"/>
            <a:ext cx="3790950" cy="2495550"/>
          </a:xfrm>
          <a:prstGeom prst="rect">
            <a:avLst/>
          </a:prstGeom>
          <a:noFill/>
          <a:ln>
            <a:noFill/>
          </a:ln>
        </p:spPr>
      </p:pic>
      <p:sp>
        <p:nvSpPr>
          <p:cNvPr id="319" name="Google Shape;319;p36"/>
          <p:cNvSpPr txBox="1"/>
          <p:nvPr/>
        </p:nvSpPr>
        <p:spPr>
          <a:xfrm>
            <a:off x="0" y="0"/>
            <a:ext cx="914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t>https://github.com/gabriel-jap/Data-Science/blob/main/jupyter-labs-eda-dataviz.ipynb</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37"/>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Exploratory Analysis with Python</a:t>
            </a:r>
            <a:endParaRPr/>
          </a:p>
          <a:p>
            <a:pPr indent="0" lvl="0" marL="0" rtl="0" algn="l">
              <a:spcBef>
                <a:spcPts val="0"/>
              </a:spcBef>
              <a:spcAft>
                <a:spcPts val="0"/>
              </a:spcAft>
              <a:buNone/>
            </a:pPr>
            <a:r>
              <a:t/>
            </a:r>
            <a:endParaRPr/>
          </a:p>
        </p:txBody>
      </p:sp>
      <p:sp>
        <p:nvSpPr>
          <p:cNvPr id="325" name="Google Shape;325;p3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marR="0" rtl="0" algn="l">
              <a:lnSpc>
                <a:spcPct val="115000"/>
              </a:lnSpc>
              <a:spcBef>
                <a:spcPts val="0"/>
              </a:spcBef>
              <a:spcAft>
                <a:spcPts val="0"/>
              </a:spcAft>
              <a:buNone/>
            </a:pPr>
            <a:r>
              <a:rPr lang="es" sz="3000"/>
              <a:t>And lastly, we see an improvement in the outcomes of landings as times goes by</a:t>
            </a:r>
            <a:endParaRPr sz="3000"/>
          </a:p>
          <a:p>
            <a:pPr indent="0" lvl="0" marL="0" marR="0" rtl="0" algn="l">
              <a:lnSpc>
                <a:spcPct val="115000"/>
              </a:lnSpc>
              <a:spcBef>
                <a:spcPts val="1200"/>
              </a:spcBef>
              <a:spcAft>
                <a:spcPts val="0"/>
              </a:spcAft>
              <a:buNone/>
            </a:pPr>
            <a:r>
              <a:t/>
            </a:r>
            <a:endParaRPr sz="2300"/>
          </a:p>
          <a:p>
            <a:pPr indent="0" lvl="0" marL="0" marR="0" rtl="0" algn="l">
              <a:lnSpc>
                <a:spcPct val="115000"/>
              </a:lnSpc>
              <a:spcBef>
                <a:spcPts val="1200"/>
              </a:spcBef>
              <a:spcAft>
                <a:spcPts val="1200"/>
              </a:spcAft>
              <a:buNone/>
            </a:pPr>
            <a:r>
              <a:t/>
            </a:r>
            <a:endParaRPr sz="2300"/>
          </a:p>
        </p:txBody>
      </p:sp>
      <p:pic>
        <p:nvPicPr>
          <p:cNvPr id="326" name="Google Shape;326;p37"/>
          <p:cNvPicPr preferRelativeResize="0"/>
          <p:nvPr/>
        </p:nvPicPr>
        <p:blipFill rotWithShape="1">
          <a:blip r:embed="rId3">
            <a:alphaModFix/>
          </a:blip>
          <a:srcRect b="1512" l="0" r="0" t="1503"/>
          <a:stretch/>
        </p:blipFill>
        <p:spPr>
          <a:xfrm>
            <a:off x="4708950" y="1612900"/>
            <a:ext cx="3790949" cy="2495550"/>
          </a:xfrm>
          <a:prstGeom prst="rect">
            <a:avLst/>
          </a:prstGeom>
          <a:noFill/>
          <a:ln>
            <a:noFill/>
          </a:ln>
        </p:spPr>
      </p:pic>
      <p:sp>
        <p:nvSpPr>
          <p:cNvPr id="327" name="Google Shape;327;p37"/>
          <p:cNvSpPr txBox="1"/>
          <p:nvPr/>
        </p:nvSpPr>
        <p:spPr>
          <a:xfrm>
            <a:off x="0" y="0"/>
            <a:ext cx="914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t>https://github.com/gabriel-jap/Data-Science/blob/main/jupyter-labs-eda-dataviz.ipynb</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38"/>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Exploratory Analysis with SQL</a:t>
            </a:r>
            <a:endParaRPr/>
          </a:p>
          <a:p>
            <a:pPr indent="0" lvl="0" marL="0" rtl="0" algn="l">
              <a:spcBef>
                <a:spcPts val="0"/>
              </a:spcBef>
              <a:spcAft>
                <a:spcPts val="0"/>
              </a:spcAft>
              <a:buNone/>
            </a:pPr>
            <a:r>
              <a:t/>
            </a:r>
            <a:endParaRPr/>
          </a:p>
        </p:txBody>
      </p:sp>
      <p:sp>
        <p:nvSpPr>
          <p:cNvPr id="333" name="Google Shape;333;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t/>
            </a:r>
            <a:endParaRPr/>
          </a:p>
          <a:p>
            <a:pPr indent="-342900" lvl="0" marL="457200" rtl="0" algn="l">
              <a:spcBef>
                <a:spcPts val="0"/>
              </a:spcBef>
              <a:spcAft>
                <a:spcPts val="0"/>
              </a:spcAft>
              <a:buSzPts val="1800"/>
              <a:buChar char="●"/>
            </a:pPr>
            <a:r>
              <a:rPr lang="es"/>
              <a:t> failed landing_outcomes in drone ship, their booster versions, and launch site names for in year 2015</a:t>
            </a:r>
            <a:endParaRPr/>
          </a:p>
          <a:p>
            <a:pPr indent="-342900" lvl="0" marL="457200" rtl="0" algn="l">
              <a:spcBef>
                <a:spcPts val="0"/>
              </a:spcBef>
              <a:spcAft>
                <a:spcPts val="0"/>
              </a:spcAft>
              <a:buSzPts val="1800"/>
              <a:buChar char="●"/>
            </a:pPr>
            <a:r>
              <a:rPr lang="es"/>
              <a:t> count of landing outcomes (such as Failure (drone ship) or Success (ground pad)) between the date 2010-06-04 and 2017-03-20, in descending order</a:t>
            </a:r>
            <a:endParaRPr/>
          </a:p>
        </p:txBody>
      </p:sp>
      <p:sp>
        <p:nvSpPr>
          <p:cNvPr id="334" name="Google Shape;334;p38"/>
          <p:cNvSpPr txBox="1"/>
          <p:nvPr/>
        </p:nvSpPr>
        <p:spPr>
          <a:xfrm>
            <a:off x="0" y="0"/>
            <a:ext cx="914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t>https://github.com/gabriel-jap/Data-Science/blob/main/jupyter-labs-eda-sql-coursera_sqllite.ipynb</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39"/>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marR="0" rtl="0" algn="l">
              <a:lnSpc>
                <a:spcPct val="115000"/>
              </a:lnSpc>
              <a:spcBef>
                <a:spcPts val="0"/>
              </a:spcBef>
              <a:spcAft>
                <a:spcPts val="0"/>
              </a:spcAft>
              <a:buNone/>
            </a:pPr>
            <a:r>
              <a:rPr lang="es" sz="1800"/>
              <a:t>Names</a:t>
            </a:r>
            <a:r>
              <a:rPr lang="es" sz="1800"/>
              <a:t> of the unique launch sites in the space mission </a:t>
            </a:r>
            <a:endParaRPr sz="1800"/>
          </a:p>
          <a:p>
            <a:pPr indent="0" lvl="0" marL="0" rtl="0" algn="l">
              <a:spcBef>
                <a:spcPts val="1200"/>
              </a:spcBef>
              <a:spcAft>
                <a:spcPts val="0"/>
              </a:spcAft>
              <a:buNone/>
            </a:pPr>
            <a:r>
              <a:rPr lang="es" sz="1800"/>
              <a:t>['CCAFS LC-40', </a:t>
            </a:r>
            <a:endParaRPr sz="1800"/>
          </a:p>
          <a:p>
            <a:pPr indent="0" lvl="0" marL="0" rtl="0" algn="l">
              <a:spcBef>
                <a:spcPts val="1200"/>
              </a:spcBef>
              <a:spcAft>
                <a:spcPts val="0"/>
              </a:spcAft>
              <a:buNone/>
            </a:pPr>
            <a:r>
              <a:rPr lang="es" sz="1800"/>
              <a:t>'VAFB SLC-4E', </a:t>
            </a:r>
            <a:endParaRPr sz="1800"/>
          </a:p>
          <a:p>
            <a:pPr indent="0" lvl="0" marL="0" rtl="0" algn="l">
              <a:spcBef>
                <a:spcPts val="1200"/>
              </a:spcBef>
              <a:spcAft>
                <a:spcPts val="0"/>
              </a:spcAft>
              <a:buNone/>
            </a:pPr>
            <a:r>
              <a:rPr lang="es" sz="1800"/>
              <a:t>'KSC LC-39A', </a:t>
            </a:r>
            <a:endParaRPr sz="1800"/>
          </a:p>
          <a:p>
            <a:pPr indent="0" lvl="0" marL="0" rtl="0" algn="l">
              <a:spcBef>
                <a:spcPts val="1200"/>
              </a:spcBef>
              <a:spcAft>
                <a:spcPts val="1200"/>
              </a:spcAft>
              <a:buNone/>
            </a:pPr>
            <a:r>
              <a:rPr lang="es" sz="1800"/>
              <a:t>'CCAFS SLC-40']</a:t>
            </a:r>
            <a:endParaRPr sz="1800"/>
          </a:p>
        </p:txBody>
      </p:sp>
      <p:sp>
        <p:nvSpPr>
          <p:cNvPr id="340" name="Google Shape;340;p39"/>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1800"/>
              <a:t>5 records where launch sites begin with the string 'CCA'</a:t>
            </a:r>
            <a:endParaRPr sz="1800"/>
          </a:p>
          <a:p>
            <a:pPr indent="0" lvl="0" marL="0" rtl="0" algn="l">
              <a:spcBef>
                <a:spcPts val="1200"/>
              </a:spcBef>
              <a:spcAft>
                <a:spcPts val="1200"/>
              </a:spcAft>
              <a:buNone/>
            </a:pPr>
            <a:r>
              <a:t/>
            </a:r>
            <a:endParaRPr/>
          </a:p>
        </p:txBody>
      </p:sp>
      <p:sp>
        <p:nvSpPr>
          <p:cNvPr id="341" name="Google Shape;341;p39"/>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Exploratory Analysis with SQL</a:t>
            </a:r>
            <a:endParaRPr/>
          </a:p>
          <a:p>
            <a:pPr indent="0" lvl="0" marL="0" rtl="0" algn="l">
              <a:spcBef>
                <a:spcPts val="0"/>
              </a:spcBef>
              <a:spcAft>
                <a:spcPts val="0"/>
              </a:spcAft>
              <a:buNone/>
            </a:pPr>
            <a:r>
              <a:t/>
            </a:r>
            <a:endParaRPr/>
          </a:p>
        </p:txBody>
      </p:sp>
      <p:sp>
        <p:nvSpPr>
          <p:cNvPr id="342" name="Google Shape;342;p39"/>
          <p:cNvSpPr txBox="1"/>
          <p:nvPr/>
        </p:nvSpPr>
        <p:spPr>
          <a:xfrm>
            <a:off x="0" y="0"/>
            <a:ext cx="914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t>https://github.com/gabriel-jap/Data-Science/blob/main/jupyter-labs-eda-sql-coursera_sqllite.ipynb</a:t>
            </a:r>
            <a:endParaRPr/>
          </a:p>
        </p:txBody>
      </p:sp>
      <p:pic>
        <p:nvPicPr>
          <p:cNvPr id="343" name="Google Shape;343;p39"/>
          <p:cNvPicPr preferRelativeResize="0"/>
          <p:nvPr/>
        </p:nvPicPr>
        <p:blipFill>
          <a:blip r:embed="rId3">
            <a:alphaModFix/>
          </a:blip>
          <a:stretch>
            <a:fillRect/>
          </a:stretch>
        </p:blipFill>
        <p:spPr>
          <a:xfrm>
            <a:off x="4102225" y="2277234"/>
            <a:ext cx="4925749" cy="11668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40"/>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1800"/>
              <a:t>total payload mass carried by boosters launched by NASA (CRS)</a:t>
            </a:r>
            <a:endParaRPr sz="1800"/>
          </a:p>
          <a:p>
            <a:pPr indent="0" lvl="0" marL="0" rtl="0" algn="l">
              <a:spcBef>
                <a:spcPts val="1200"/>
              </a:spcBef>
              <a:spcAft>
                <a:spcPts val="1200"/>
              </a:spcAft>
              <a:buNone/>
            </a:pPr>
            <a:r>
              <a:rPr lang="es" sz="1800"/>
              <a:t>99980 Kg</a:t>
            </a:r>
            <a:endParaRPr sz="1800"/>
          </a:p>
        </p:txBody>
      </p:sp>
      <p:sp>
        <p:nvSpPr>
          <p:cNvPr id="349" name="Google Shape;349;p40"/>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1800"/>
              <a:t>average payload mass carried by booster version F9 v1.1</a:t>
            </a:r>
            <a:endParaRPr sz="1800"/>
          </a:p>
          <a:p>
            <a:pPr indent="0" lvl="0" marL="0" rtl="0" algn="l">
              <a:spcBef>
                <a:spcPts val="1200"/>
              </a:spcBef>
              <a:spcAft>
                <a:spcPts val="1200"/>
              </a:spcAft>
              <a:buNone/>
            </a:pPr>
            <a:r>
              <a:rPr lang="es"/>
              <a:t>2534.6666666666665</a:t>
            </a:r>
            <a:endParaRPr/>
          </a:p>
        </p:txBody>
      </p:sp>
      <p:sp>
        <p:nvSpPr>
          <p:cNvPr id="350" name="Google Shape;350;p40"/>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Exploratory Analysis with SQL</a:t>
            </a:r>
            <a:endParaRPr/>
          </a:p>
          <a:p>
            <a:pPr indent="0" lvl="0" marL="0" rtl="0" algn="l">
              <a:spcBef>
                <a:spcPts val="0"/>
              </a:spcBef>
              <a:spcAft>
                <a:spcPts val="0"/>
              </a:spcAft>
              <a:buNone/>
            </a:pPr>
            <a:r>
              <a:t/>
            </a:r>
            <a:endParaRPr/>
          </a:p>
        </p:txBody>
      </p:sp>
      <p:sp>
        <p:nvSpPr>
          <p:cNvPr id="351" name="Google Shape;351;p40"/>
          <p:cNvSpPr txBox="1"/>
          <p:nvPr/>
        </p:nvSpPr>
        <p:spPr>
          <a:xfrm>
            <a:off x="0" y="0"/>
            <a:ext cx="914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t>https://github.com/gabriel-jap/Data-Science/blob/main/jupyter-labs-eda-sql-coursera_sqllite.ipynb</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41"/>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1800"/>
              <a:t>Date</a:t>
            </a:r>
            <a:r>
              <a:rPr lang="es" sz="1800"/>
              <a:t> when the first successful landing outcome in ground pad was achieved.</a:t>
            </a:r>
            <a:endParaRPr sz="1800"/>
          </a:p>
          <a:p>
            <a:pPr indent="0" lvl="0" marL="0" rtl="0" algn="l">
              <a:spcBef>
                <a:spcPts val="1200"/>
              </a:spcBef>
              <a:spcAft>
                <a:spcPts val="0"/>
              </a:spcAft>
              <a:buNone/>
            </a:pPr>
            <a:r>
              <a:rPr lang="es" sz="1800"/>
              <a:t>'06-05-2016'</a:t>
            </a:r>
            <a:endParaRPr sz="1800"/>
          </a:p>
          <a:p>
            <a:pPr indent="0" lvl="0" marL="0" rtl="0" algn="l">
              <a:spcBef>
                <a:spcPts val="1200"/>
              </a:spcBef>
              <a:spcAft>
                <a:spcPts val="1200"/>
              </a:spcAft>
              <a:buNone/>
            </a:pPr>
            <a:r>
              <a:t/>
            </a:r>
            <a:endParaRPr sz="1800"/>
          </a:p>
        </p:txBody>
      </p:sp>
      <p:sp>
        <p:nvSpPr>
          <p:cNvPr id="357" name="Google Shape;357;p41"/>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1800"/>
              <a:t>Names</a:t>
            </a:r>
            <a:r>
              <a:rPr lang="es" sz="1800"/>
              <a:t> of the boosters which have success in drone ship and have payload mass greater than 4000 but less than 6000</a:t>
            </a:r>
            <a:endParaRPr sz="1800"/>
          </a:p>
          <a:p>
            <a:pPr indent="0" lvl="0" marL="0" rtl="0" algn="l">
              <a:spcBef>
                <a:spcPts val="1200"/>
              </a:spcBef>
              <a:spcAft>
                <a:spcPts val="0"/>
              </a:spcAft>
              <a:buNone/>
            </a:pPr>
            <a:r>
              <a:rPr lang="es" sz="1800"/>
              <a:t>['F9 FT B1022', </a:t>
            </a:r>
            <a:endParaRPr sz="1800"/>
          </a:p>
          <a:p>
            <a:pPr indent="0" lvl="0" marL="0" rtl="0" algn="l">
              <a:spcBef>
                <a:spcPts val="1200"/>
              </a:spcBef>
              <a:spcAft>
                <a:spcPts val="0"/>
              </a:spcAft>
              <a:buNone/>
            </a:pPr>
            <a:r>
              <a:rPr lang="es" sz="1800"/>
              <a:t>'F9 FT B1026', </a:t>
            </a:r>
            <a:endParaRPr sz="1800"/>
          </a:p>
          <a:p>
            <a:pPr indent="0" lvl="0" marL="0" rtl="0" algn="l">
              <a:spcBef>
                <a:spcPts val="1200"/>
              </a:spcBef>
              <a:spcAft>
                <a:spcPts val="0"/>
              </a:spcAft>
              <a:buNone/>
            </a:pPr>
            <a:r>
              <a:rPr lang="es" sz="1800"/>
              <a:t>'F9 FT  B1021.2', </a:t>
            </a:r>
            <a:endParaRPr sz="1800"/>
          </a:p>
          <a:p>
            <a:pPr indent="0" lvl="0" marL="0" rtl="0" algn="l">
              <a:spcBef>
                <a:spcPts val="1200"/>
              </a:spcBef>
              <a:spcAft>
                <a:spcPts val="1200"/>
              </a:spcAft>
              <a:buNone/>
            </a:pPr>
            <a:r>
              <a:rPr lang="es" sz="1800"/>
              <a:t>'F9 FT  B1031.2']</a:t>
            </a:r>
            <a:endParaRPr sz="1800"/>
          </a:p>
        </p:txBody>
      </p:sp>
      <p:sp>
        <p:nvSpPr>
          <p:cNvPr id="358" name="Google Shape;358;p41"/>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Exploratory Analysis with SQL</a:t>
            </a:r>
            <a:endParaRPr/>
          </a:p>
          <a:p>
            <a:pPr indent="0" lvl="0" marL="0" rtl="0" algn="l">
              <a:spcBef>
                <a:spcPts val="0"/>
              </a:spcBef>
              <a:spcAft>
                <a:spcPts val="0"/>
              </a:spcAft>
              <a:buNone/>
            </a:pPr>
            <a:r>
              <a:t/>
            </a:r>
            <a:endParaRPr/>
          </a:p>
        </p:txBody>
      </p:sp>
      <p:sp>
        <p:nvSpPr>
          <p:cNvPr id="359" name="Google Shape;359;p41"/>
          <p:cNvSpPr txBox="1"/>
          <p:nvPr/>
        </p:nvSpPr>
        <p:spPr>
          <a:xfrm>
            <a:off x="0" y="0"/>
            <a:ext cx="914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t>https://github.com/gabriel-jap/Data-Science/blob/main/jupyter-labs-eda-sql-coursera_sqllite.ipynb</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5"/>
          <p:cNvSpPr txBox="1"/>
          <p:nvPr>
            <p:ph type="title"/>
          </p:nvPr>
        </p:nvSpPr>
        <p:spPr>
          <a:xfrm>
            <a:off x="265500" y="244625"/>
            <a:ext cx="4045200" cy="1683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s"/>
              <a:t>EXECUTIVE SUMMARY</a:t>
            </a:r>
            <a:endParaRPr/>
          </a:p>
        </p:txBody>
      </p:sp>
      <p:sp>
        <p:nvSpPr>
          <p:cNvPr id="74" name="Google Shape;74;p15"/>
          <p:cNvSpPr txBox="1"/>
          <p:nvPr>
            <p:ph idx="1" type="subTitle"/>
          </p:nvPr>
        </p:nvSpPr>
        <p:spPr>
          <a:xfrm>
            <a:off x="265500" y="1898999"/>
            <a:ext cx="4045200" cy="2973900"/>
          </a:xfrm>
          <a:prstGeom prst="rect">
            <a:avLst/>
          </a:prstGeom>
        </p:spPr>
        <p:txBody>
          <a:bodyPr anchorCtr="0" anchor="t" bIns="91425" lIns="91425" spcFirstLastPara="1" rIns="91425" wrap="square" tIns="91425">
            <a:normAutofit fontScale="77500" lnSpcReduction="20000"/>
          </a:bodyPr>
          <a:lstStyle/>
          <a:p>
            <a:pPr indent="0" lvl="0" marL="0" rtl="0" algn="ctr">
              <a:spcBef>
                <a:spcPts val="0"/>
              </a:spcBef>
              <a:spcAft>
                <a:spcPts val="0"/>
              </a:spcAft>
              <a:buNone/>
            </a:pPr>
            <a:r>
              <a:rPr lang="es"/>
              <a:t>In order to finish the course of Data Science by Coursera. I had to examine information about SpaceX landings and share my </a:t>
            </a:r>
            <a:r>
              <a:rPr lang="es"/>
              <a:t>Insights.</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s"/>
              <a:t>Data was extracted from the SpaceX API and Wikipedia, in order to analyze the successful landings and how the parameters change the outcome.</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s"/>
              <a:t>Then, various Machine Learning models were developed in order to predict a future landing.</a:t>
            </a:r>
            <a:endParaRPr/>
          </a:p>
        </p:txBody>
      </p:sp>
      <p:pic>
        <p:nvPicPr>
          <p:cNvPr id="75" name="Google Shape;75;p15"/>
          <p:cNvPicPr preferRelativeResize="0"/>
          <p:nvPr/>
        </p:nvPicPr>
        <p:blipFill>
          <a:blip r:embed="rId3">
            <a:alphaModFix/>
          </a:blip>
          <a:stretch>
            <a:fillRect/>
          </a:stretch>
        </p:blipFill>
        <p:spPr>
          <a:xfrm>
            <a:off x="4909313" y="244625"/>
            <a:ext cx="3897375" cy="479575"/>
          </a:xfrm>
          <a:prstGeom prst="rect">
            <a:avLst/>
          </a:prstGeom>
          <a:noFill/>
          <a:ln>
            <a:noFill/>
          </a:ln>
        </p:spPr>
      </p:pic>
      <p:pic>
        <p:nvPicPr>
          <p:cNvPr id="76" name="Google Shape;76;p15"/>
          <p:cNvPicPr preferRelativeResize="0"/>
          <p:nvPr/>
        </p:nvPicPr>
        <p:blipFill>
          <a:blip r:embed="rId4">
            <a:alphaModFix/>
          </a:blip>
          <a:stretch>
            <a:fillRect/>
          </a:stretch>
        </p:blipFill>
        <p:spPr>
          <a:xfrm>
            <a:off x="4835413" y="1626018"/>
            <a:ext cx="4045200" cy="2679732"/>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42"/>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sz="1800"/>
              <a:t>Total</a:t>
            </a:r>
            <a:r>
              <a:rPr lang="es" sz="1800"/>
              <a:t> number of successful and failure mission outcomes</a:t>
            </a:r>
            <a:endParaRPr sz="1800"/>
          </a:p>
        </p:txBody>
      </p:sp>
      <p:sp>
        <p:nvSpPr>
          <p:cNvPr id="365" name="Google Shape;365;p42"/>
          <p:cNvSpPr txBox="1"/>
          <p:nvPr>
            <p:ph idx="2" type="body"/>
          </p:nvPr>
        </p:nvSpPr>
        <p:spPr>
          <a:xfrm>
            <a:off x="4832400" y="1152475"/>
            <a:ext cx="30285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sz="1800"/>
              <a:t>N</a:t>
            </a:r>
            <a:r>
              <a:rPr lang="es" sz="1800"/>
              <a:t>ames of the booster_versions which have carried the maximum payload mass.</a:t>
            </a:r>
            <a:endParaRPr sz="1800"/>
          </a:p>
        </p:txBody>
      </p:sp>
      <p:sp>
        <p:nvSpPr>
          <p:cNvPr id="366" name="Google Shape;366;p42"/>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Exploratory Analysis with SQL</a:t>
            </a:r>
            <a:endParaRPr/>
          </a:p>
          <a:p>
            <a:pPr indent="0" lvl="0" marL="0" rtl="0" algn="l">
              <a:spcBef>
                <a:spcPts val="0"/>
              </a:spcBef>
              <a:spcAft>
                <a:spcPts val="0"/>
              </a:spcAft>
              <a:buNone/>
            </a:pPr>
            <a:r>
              <a:t/>
            </a:r>
            <a:endParaRPr/>
          </a:p>
        </p:txBody>
      </p:sp>
      <p:sp>
        <p:nvSpPr>
          <p:cNvPr id="367" name="Google Shape;367;p42"/>
          <p:cNvSpPr txBox="1"/>
          <p:nvPr/>
        </p:nvSpPr>
        <p:spPr>
          <a:xfrm>
            <a:off x="0" y="0"/>
            <a:ext cx="914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t>https://github.com/gabriel-jap/Data-Science/blob/main/jupyter-labs-eda-sql-coursera_sqllite.ipynb</a:t>
            </a:r>
            <a:endParaRPr/>
          </a:p>
        </p:txBody>
      </p:sp>
      <p:pic>
        <p:nvPicPr>
          <p:cNvPr id="368" name="Google Shape;368;p42"/>
          <p:cNvPicPr preferRelativeResize="0"/>
          <p:nvPr/>
        </p:nvPicPr>
        <p:blipFill>
          <a:blip r:embed="rId3">
            <a:alphaModFix/>
          </a:blip>
          <a:stretch>
            <a:fillRect/>
          </a:stretch>
        </p:blipFill>
        <p:spPr>
          <a:xfrm>
            <a:off x="311700" y="2541575"/>
            <a:ext cx="4163575" cy="1003450"/>
          </a:xfrm>
          <a:prstGeom prst="rect">
            <a:avLst/>
          </a:prstGeom>
          <a:noFill/>
          <a:ln>
            <a:noFill/>
          </a:ln>
        </p:spPr>
      </p:pic>
      <p:pic>
        <p:nvPicPr>
          <p:cNvPr id="369" name="Google Shape;369;p42"/>
          <p:cNvPicPr preferRelativeResize="0"/>
          <p:nvPr/>
        </p:nvPicPr>
        <p:blipFill>
          <a:blip r:embed="rId4">
            <a:alphaModFix/>
          </a:blip>
          <a:stretch>
            <a:fillRect/>
          </a:stretch>
        </p:blipFill>
        <p:spPr>
          <a:xfrm>
            <a:off x="7860750" y="1112825"/>
            <a:ext cx="971550" cy="34956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43"/>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sz="1800"/>
              <a:t>F</a:t>
            </a:r>
            <a:r>
              <a:rPr lang="es" sz="1800"/>
              <a:t>ailed landing_outcomes in drone ship, their booster versions, and launch site names for in year 2015</a:t>
            </a:r>
            <a:endParaRPr sz="1800"/>
          </a:p>
        </p:txBody>
      </p:sp>
      <p:sp>
        <p:nvSpPr>
          <p:cNvPr id="375" name="Google Shape;375;p43"/>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sz="1800"/>
              <a:t>C</a:t>
            </a:r>
            <a:r>
              <a:rPr lang="es" sz="1800"/>
              <a:t>ount of landing outcomes (such as Failure (drone ship) or Success (ground pad)) between the date 2010-06-04 and 2017-03-20, in descending order</a:t>
            </a:r>
            <a:endParaRPr sz="1800"/>
          </a:p>
        </p:txBody>
      </p:sp>
      <p:sp>
        <p:nvSpPr>
          <p:cNvPr id="376" name="Google Shape;376;p43"/>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Exploratory Analysis with SQL</a:t>
            </a:r>
            <a:endParaRPr/>
          </a:p>
          <a:p>
            <a:pPr indent="0" lvl="0" marL="0" rtl="0" algn="l">
              <a:spcBef>
                <a:spcPts val="0"/>
              </a:spcBef>
              <a:spcAft>
                <a:spcPts val="0"/>
              </a:spcAft>
              <a:buNone/>
            </a:pPr>
            <a:r>
              <a:t/>
            </a:r>
            <a:endParaRPr/>
          </a:p>
        </p:txBody>
      </p:sp>
      <p:sp>
        <p:nvSpPr>
          <p:cNvPr id="377" name="Google Shape;377;p43"/>
          <p:cNvSpPr txBox="1"/>
          <p:nvPr/>
        </p:nvSpPr>
        <p:spPr>
          <a:xfrm>
            <a:off x="0" y="0"/>
            <a:ext cx="914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t>https://github.com/gabriel-jap/Data-Science/blob/main/jupyter-labs-eda-sql-coursera_sqllite.ipynb</a:t>
            </a:r>
            <a:endParaRPr/>
          </a:p>
        </p:txBody>
      </p:sp>
      <p:pic>
        <p:nvPicPr>
          <p:cNvPr id="378" name="Google Shape;378;p43"/>
          <p:cNvPicPr preferRelativeResize="0"/>
          <p:nvPr/>
        </p:nvPicPr>
        <p:blipFill>
          <a:blip r:embed="rId3">
            <a:alphaModFix/>
          </a:blip>
          <a:stretch>
            <a:fillRect/>
          </a:stretch>
        </p:blipFill>
        <p:spPr>
          <a:xfrm>
            <a:off x="405425" y="2474900"/>
            <a:ext cx="3486150" cy="2133600"/>
          </a:xfrm>
          <a:prstGeom prst="rect">
            <a:avLst/>
          </a:prstGeom>
          <a:noFill/>
          <a:ln>
            <a:noFill/>
          </a:ln>
        </p:spPr>
      </p:pic>
      <p:pic>
        <p:nvPicPr>
          <p:cNvPr id="379" name="Google Shape;379;p43"/>
          <p:cNvPicPr preferRelativeResize="0"/>
          <p:nvPr/>
        </p:nvPicPr>
        <p:blipFill>
          <a:blip r:embed="rId4">
            <a:alphaModFix/>
          </a:blip>
          <a:stretch>
            <a:fillRect/>
          </a:stretch>
        </p:blipFill>
        <p:spPr>
          <a:xfrm>
            <a:off x="4948680" y="2917800"/>
            <a:ext cx="2542503" cy="16907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pic>
        <p:nvPicPr>
          <p:cNvPr id="384" name="Google Shape;384;p44"/>
          <p:cNvPicPr preferRelativeResize="0"/>
          <p:nvPr/>
        </p:nvPicPr>
        <p:blipFill>
          <a:blip r:embed="rId3">
            <a:alphaModFix amt="44000"/>
          </a:blip>
          <a:stretch>
            <a:fillRect/>
          </a:stretch>
        </p:blipFill>
        <p:spPr>
          <a:xfrm>
            <a:off x="311701" y="923744"/>
            <a:ext cx="8520600" cy="3873847"/>
          </a:xfrm>
          <a:prstGeom prst="rect">
            <a:avLst/>
          </a:prstGeom>
          <a:noFill/>
          <a:ln>
            <a:noFill/>
          </a:ln>
        </p:spPr>
      </p:pic>
      <p:sp>
        <p:nvSpPr>
          <p:cNvPr id="385" name="Google Shape;385;p44"/>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Interactive Analysis with Folium</a:t>
            </a:r>
            <a:endParaRPr/>
          </a:p>
        </p:txBody>
      </p:sp>
      <p:sp>
        <p:nvSpPr>
          <p:cNvPr id="386" name="Google Shape;386;p44"/>
          <p:cNvSpPr txBox="1"/>
          <p:nvPr>
            <p:ph idx="1" type="body"/>
          </p:nvPr>
        </p:nvSpPr>
        <p:spPr>
          <a:xfrm>
            <a:off x="311700" y="1152475"/>
            <a:ext cx="3999900" cy="3416400"/>
          </a:xfrm>
          <a:prstGeom prst="rect">
            <a:avLst/>
          </a:prstGeom>
          <a:ln>
            <a:noFill/>
          </a:ln>
        </p:spPr>
        <p:txBody>
          <a:bodyPr anchorCtr="0" anchor="t" bIns="91425" lIns="91425" spcFirstLastPara="1" rIns="91425" wrap="square" tIns="91425">
            <a:normAutofit/>
          </a:bodyPr>
          <a:lstStyle/>
          <a:p>
            <a:pPr indent="0" lvl="0" marL="0" marR="0" rtl="0" algn="l">
              <a:lnSpc>
                <a:spcPct val="115000"/>
              </a:lnSpc>
              <a:spcBef>
                <a:spcPts val="0"/>
              </a:spcBef>
              <a:spcAft>
                <a:spcPts val="0"/>
              </a:spcAft>
              <a:buNone/>
            </a:pPr>
            <a:r>
              <a:t/>
            </a:r>
            <a:endParaRPr sz="1800">
              <a:solidFill>
                <a:schemeClr val="accent1"/>
              </a:solidFill>
            </a:endParaRPr>
          </a:p>
          <a:p>
            <a:pPr indent="0" lvl="0" marL="0" marR="0" rtl="0" algn="l">
              <a:lnSpc>
                <a:spcPct val="115000"/>
              </a:lnSpc>
              <a:spcBef>
                <a:spcPts val="1200"/>
              </a:spcBef>
              <a:spcAft>
                <a:spcPts val="1200"/>
              </a:spcAft>
              <a:buNone/>
            </a:pPr>
            <a:r>
              <a:rPr lang="es" sz="1800">
                <a:solidFill>
                  <a:schemeClr val="accent1"/>
                </a:solidFill>
              </a:rPr>
              <a:t>As always, the access to the GitHub Notebook is in the top of the slide</a:t>
            </a:r>
            <a:endParaRPr>
              <a:solidFill>
                <a:schemeClr val="accent1"/>
              </a:solidFill>
            </a:endParaRPr>
          </a:p>
        </p:txBody>
      </p:sp>
      <p:sp>
        <p:nvSpPr>
          <p:cNvPr id="387" name="Google Shape;387;p44"/>
          <p:cNvSpPr txBox="1"/>
          <p:nvPr/>
        </p:nvSpPr>
        <p:spPr>
          <a:xfrm>
            <a:off x="0" y="0"/>
            <a:ext cx="914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t>https://github.com/gabriel-jap/Data-Science/blob/main/lab_jupyter_launch_site_location.ipynb</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45"/>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Interactive Analysis with Dash </a:t>
            </a:r>
            <a:endParaRPr/>
          </a:p>
        </p:txBody>
      </p:sp>
      <p:sp>
        <p:nvSpPr>
          <p:cNvPr id="393" name="Google Shape;393;p4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sz="2000"/>
              <a:t>Here we can see that a big part of the Lunch sites were in KSC LC-39A. And that’s not something odd, since KSC LC-39A is the launch site </a:t>
            </a:r>
            <a:r>
              <a:rPr lang="es" sz="2000"/>
              <a:t>with</a:t>
            </a:r>
            <a:r>
              <a:rPr lang="es" sz="2000"/>
              <a:t> more </a:t>
            </a:r>
            <a:r>
              <a:rPr lang="es" sz="2000"/>
              <a:t>successful</a:t>
            </a:r>
            <a:r>
              <a:rPr lang="es" sz="2000"/>
              <a:t> </a:t>
            </a:r>
            <a:r>
              <a:rPr lang="es" sz="2000"/>
              <a:t>missions</a:t>
            </a:r>
            <a:r>
              <a:rPr lang="es" sz="2000"/>
              <a:t> of all the s</a:t>
            </a:r>
            <a:r>
              <a:rPr lang="es" sz="2000"/>
              <a:t>ites,</a:t>
            </a:r>
            <a:r>
              <a:rPr lang="es" sz="2000"/>
              <a:t> as we can see in the second graph.</a:t>
            </a:r>
            <a:endParaRPr sz="2000"/>
          </a:p>
        </p:txBody>
      </p:sp>
      <p:sp>
        <p:nvSpPr>
          <p:cNvPr id="394" name="Google Shape;394;p45"/>
          <p:cNvSpPr txBox="1"/>
          <p:nvPr/>
        </p:nvSpPr>
        <p:spPr>
          <a:xfrm>
            <a:off x="0" y="0"/>
            <a:ext cx="914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t>https://github.com/gabriel-jap/Data-Science/blob/main/spacex_dash_app.py</a:t>
            </a:r>
            <a:endParaRPr/>
          </a:p>
        </p:txBody>
      </p:sp>
      <p:pic>
        <p:nvPicPr>
          <p:cNvPr id="395" name="Google Shape;395;p45"/>
          <p:cNvPicPr preferRelativeResize="0"/>
          <p:nvPr/>
        </p:nvPicPr>
        <p:blipFill>
          <a:blip r:embed="rId3">
            <a:alphaModFix/>
          </a:blip>
          <a:stretch>
            <a:fillRect/>
          </a:stretch>
        </p:blipFill>
        <p:spPr>
          <a:xfrm>
            <a:off x="4801450" y="1017450"/>
            <a:ext cx="3706586" cy="1834774"/>
          </a:xfrm>
          <a:prstGeom prst="rect">
            <a:avLst/>
          </a:prstGeom>
          <a:noFill/>
          <a:ln>
            <a:noFill/>
          </a:ln>
        </p:spPr>
      </p:pic>
      <p:pic>
        <p:nvPicPr>
          <p:cNvPr id="396" name="Google Shape;396;p45"/>
          <p:cNvPicPr preferRelativeResize="0"/>
          <p:nvPr/>
        </p:nvPicPr>
        <p:blipFill>
          <a:blip r:embed="rId4">
            <a:alphaModFix/>
          </a:blip>
          <a:stretch>
            <a:fillRect/>
          </a:stretch>
        </p:blipFill>
        <p:spPr>
          <a:xfrm>
            <a:off x="4801450" y="2997775"/>
            <a:ext cx="3448775" cy="19467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46"/>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Interactive Analysis with Dash </a:t>
            </a:r>
            <a:endParaRPr/>
          </a:p>
        </p:txBody>
      </p:sp>
      <p:sp>
        <p:nvSpPr>
          <p:cNvPr id="402" name="Google Shape;402;p46"/>
          <p:cNvSpPr txBox="1"/>
          <p:nvPr>
            <p:ph idx="1" type="body"/>
          </p:nvPr>
        </p:nvSpPr>
        <p:spPr>
          <a:xfrm>
            <a:off x="311700" y="1152475"/>
            <a:ext cx="8415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sz="2000"/>
              <a:t>We can see a trend of successful landings when the Payload is in between 2000 and 5500 kg, especially with the Boosters FT</a:t>
            </a:r>
            <a:endParaRPr sz="2000"/>
          </a:p>
        </p:txBody>
      </p:sp>
      <p:sp>
        <p:nvSpPr>
          <p:cNvPr id="403" name="Google Shape;403;p46"/>
          <p:cNvSpPr txBox="1"/>
          <p:nvPr/>
        </p:nvSpPr>
        <p:spPr>
          <a:xfrm>
            <a:off x="0" y="0"/>
            <a:ext cx="914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t>https://github.com/gabriel-jap/Data-Science/blob/main/spacex_dash_app.py</a:t>
            </a:r>
            <a:endParaRPr/>
          </a:p>
        </p:txBody>
      </p:sp>
      <p:pic>
        <p:nvPicPr>
          <p:cNvPr id="404" name="Google Shape;404;p46"/>
          <p:cNvPicPr preferRelativeResize="0"/>
          <p:nvPr/>
        </p:nvPicPr>
        <p:blipFill>
          <a:blip r:embed="rId3">
            <a:alphaModFix/>
          </a:blip>
          <a:stretch>
            <a:fillRect/>
          </a:stretch>
        </p:blipFill>
        <p:spPr>
          <a:xfrm>
            <a:off x="0" y="2813904"/>
            <a:ext cx="9143999" cy="2329592"/>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47"/>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
              <a:t>P</a:t>
            </a:r>
            <a:r>
              <a:rPr lang="es"/>
              <a:t>redictive analysis</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48"/>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Developed Models</a:t>
            </a:r>
            <a:endParaRPr/>
          </a:p>
        </p:txBody>
      </p:sp>
      <p:sp>
        <p:nvSpPr>
          <p:cNvPr id="415" name="Google Shape;415;p48"/>
          <p:cNvSpPr txBox="1"/>
          <p:nvPr>
            <p:ph idx="1" type="body"/>
          </p:nvPr>
        </p:nvSpPr>
        <p:spPr>
          <a:xfrm>
            <a:off x="311700" y="1152475"/>
            <a:ext cx="3999900" cy="34164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b="1" lang="es" sz="1560"/>
              <a:t>logistic regression </a:t>
            </a:r>
            <a:endParaRPr b="1" sz="1560"/>
          </a:p>
          <a:p>
            <a:pPr indent="0" lvl="0" marL="0" rtl="0" algn="l">
              <a:spcBef>
                <a:spcPts val="1200"/>
              </a:spcBef>
              <a:spcAft>
                <a:spcPts val="0"/>
              </a:spcAft>
              <a:buNone/>
            </a:pPr>
            <a:r>
              <a:rPr lang="es"/>
              <a:t>Hyperparameters</a:t>
            </a:r>
            <a:r>
              <a:rPr lang="es"/>
              <a:t>: </a:t>
            </a:r>
            <a:endParaRPr/>
          </a:p>
          <a:p>
            <a:pPr indent="-290830" lvl="0" marL="457200" rtl="0" algn="l">
              <a:spcBef>
                <a:spcPts val="1200"/>
              </a:spcBef>
              <a:spcAft>
                <a:spcPts val="0"/>
              </a:spcAft>
              <a:buSzPct val="100000"/>
              <a:buChar char="●"/>
            </a:pPr>
            <a:r>
              <a:rPr lang="es"/>
              <a:t>'C': 0.01</a:t>
            </a:r>
            <a:endParaRPr/>
          </a:p>
          <a:p>
            <a:pPr indent="-290830" lvl="0" marL="457200" rtl="0" algn="l">
              <a:spcBef>
                <a:spcPts val="0"/>
              </a:spcBef>
              <a:spcAft>
                <a:spcPts val="0"/>
              </a:spcAft>
              <a:buSzPct val="100000"/>
              <a:buChar char="●"/>
            </a:pPr>
            <a:r>
              <a:rPr lang="es"/>
              <a:t>'penalty': 'l2', </a:t>
            </a:r>
            <a:endParaRPr/>
          </a:p>
          <a:p>
            <a:pPr indent="-290830" lvl="0" marL="457200" rtl="0" algn="l">
              <a:spcBef>
                <a:spcPts val="0"/>
              </a:spcBef>
              <a:spcAft>
                <a:spcPts val="0"/>
              </a:spcAft>
              <a:buSzPct val="100000"/>
              <a:buChar char="●"/>
            </a:pPr>
            <a:r>
              <a:rPr lang="es"/>
              <a:t>'solver': 'lbfgs'</a:t>
            </a:r>
            <a:endParaRPr/>
          </a:p>
          <a:p>
            <a:pPr indent="0" lvl="0" marL="0" rtl="0" algn="l">
              <a:spcBef>
                <a:spcPts val="1200"/>
              </a:spcBef>
              <a:spcAft>
                <a:spcPts val="0"/>
              </a:spcAft>
              <a:buNone/>
            </a:pPr>
            <a:r>
              <a:rPr lang="es"/>
              <a:t>with an accuracy : 0.8472222222222222</a:t>
            </a:r>
            <a:endParaRPr/>
          </a:p>
          <a:p>
            <a:pPr indent="0" lvl="0" marL="0" rtl="0" algn="l">
              <a:spcBef>
                <a:spcPts val="1200"/>
              </a:spcBef>
              <a:spcAft>
                <a:spcPts val="0"/>
              </a:spcAft>
              <a:buNone/>
            </a:pPr>
            <a:r>
              <a:rPr b="1" lang="es" sz="1560"/>
              <a:t>SVM</a:t>
            </a:r>
            <a:r>
              <a:rPr b="1" lang="es" sz="1560"/>
              <a:t> </a:t>
            </a:r>
            <a:endParaRPr b="1" sz="1560"/>
          </a:p>
          <a:p>
            <a:pPr indent="0" lvl="0" marL="0" rtl="0" algn="l">
              <a:spcBef>
                <a:spcPts val="1200"/>
              </a:spcBef>
              <a:spcAft>
                <a:spcPts val="0"/>
              </a:spcAft>
              <a:buNone/>
            </a:pPr>
            <a:r>
              <a:rPr lang="es"/>
              <a:t>Hyperparameters: </a:t>
            </a:r>
            <a:endParaRPr/>
          </a:p>
          <a:p>
            <a:pPr indent="-290830" lvl="0" marL="457200" marR="0" rtl="0" algn="l">
              <a:lnSpc>
                <a:spcPct val="115000"/>
              </a:lnSpc>
              <a:spcBef>
                <a:spcPts val="1200"/>
              </a:spcBef>
              <a:spcAft>
                <a:spcPts val="0"/>
              </a:spcAft>
              <a:buSzPct val="100000"/>
              <a:buChar char="●"/>
            </a:pPr>
            <a:r>
              <a:rPr lang="es"/>
              <a:t>'C': 1.0</a:t>
            </a:r>
            <a:endParaRPr/>
          </a:p>
          <a:p>
            <a:pPr indent="-290830" lvl="0" marL="457200" marR="0" rtl="0" algn="l">
              <a:lnSpc>
                <a:spcPct val="115000"/>
              </a:lnSpc>
              <a:spcBef>
                <a:spcPts val="0"/>
              </a:spcBef>
              <a:spcAft>
                <a:spcPts val="0"/>
              </a:spcAft>
              <a:buSzPct val="100000"/>
              <a:buChar char="●"/>
            </a:pPr>
            <a:r>
              <a:rPr lang="es"/>
              <a:t>'gamma': 0.03162277660168379</a:t>
            </a:r>
            <a:endParaRPr/>
          </a:p>
          <a:p>
            <a:pPr indent="-290830" lvl="0" marL="457200" marR="0" rtl="0" algn="l">
              <a:lnSpc>
                <a:spcPct val="115000"/>
              </a:lnSpc>
              <a:spcBef>
                <a:spcPts val="0"/>
              </a:spcBef>
              <a:spcAft>
                <a:spcPts val="0"/>
              </a:spcAft>
              <a:buSzPct val="100000"/>
              <a:buChar char="●"/>
            </a:pPr>
            <a:r>
              <a:rPr lang="es"/>
              <a:t>'kernel': 'sigmoid'</a:t>
            </a:r>
            <a:endParaRPr/>
          </a:p>
          <a:p>
            <a:pPr indent="0" lvl="0" marL="0" rtl="0" algn="l">
              <a:spcBef>
                <a:spcPts val="1200"/>
              </a:spcBef>
              <a:spcAft>
                <a:spcPts val="0"/>
              </a:spcAft>
              <a:buNone/>
            </a:pPr>
            <a:r>
              <a:rPr lang="es"/>
              <a:t>with an accuracy : 0.8472222222222222</a:t>
            </a:r>
            <a:endParaRPr/>
          </a:p>
          <a:p>
            <a:pPr indent="0" lvl="0" marL="0" rtl="0" algn="l">
              <a:spcBef>
                <a:spcPts val="1200"/>
              </a:spcBef>
              <a:spcAft>
                <a:spcPts val="1200"/>
              </a:spcAft>
              <a:buNone/>
            </a:pPr>
            <a:r>
              <a:t/>
            </a:r>
            <a:endParaRPr/>
          </a:p>
        </p:txBody>
      </p:sp>
      <p:sp>
        <p:nvSpPr>
          <p:cNvPr id="416" name="Google Shape;416;p48"/>
          <p:cNvSpPr txBox="1"/>
          <p:nvPr>
            <p:ph idx="2" type="body"/>
          </p:nvPr>
        </p:nvSpPr>
        <p:spPr>
          <a:xfrm>
            <a:off x="4832400" y="391350"/>
            <a:ext cx="3999900" cy="41775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s"/>
              <a:t>Desicion </a:t>
            </a:r>
            <a:r>
              <a:rPr lang="es"/>
              <a:t>tree </a:t>
            </a:r>
            <a:endParaRPr/>
          </a:p>
          <a:p>
            <a:pPr indent="0" lvl="0" marL="0" rtl="0" algn="l">
              <a:spcBef>
                <a:spcPts val="1200"/>
              </a:spcBef>
              <a:spcAft>
                <a:spcPts val="0"/>
              </a:spcAft>
              <a:buNone/>
            </a:pPr>
            <a:r>
              <a:rPr lang="es"/>
              <a:t>Hyperparameters: </a:t>
            </a:r>
            <a:endParaRPr/>
          </a:p>
          <a:p>
            <a:pPr indent="-304165" lvl="0" marL="457200" rtl="0" algn="l">
              <a:spcBef>
                <a:spcPts val="1200"/>
              </a:spcBef>
              <a:spcAft>
                <a:spcPts val="0"/>
              </a:spcAft>
              <a:buSzPct val="100000"/>
              <a:buChar char="●"/>
            </a:pPr>
            <a:r>
              <a:rPr lang="es"/>
              <a:t>'criterion': 'gini'</a:t>
            </a:r>
            <a:endParaRPr/>
          </a:p>
          <a:p>
            <a:pPr indent="-304165" lvl="0" marL="457200" rtl="0" algn="l">
              <a:spcBef>
                <a:spcPts val="0"/>
              </a:spcBef>
              <a:spcAft>
                <a:spcPts val="0"/>
              </a:spcAft>
              <a:buSzPct val="100000"/>
              <a:buChar char="●"/>
            </a:pPr>
            <a:r>
              <a:rPr lang="es"/>
              <a:t>'max_depth': 12</a:t>
            </a:r>
            <a:endParaRPr/>
          </a:p>
          <a:p>
            <a:pPr indent="-304165" lvl="0" marL="457200" rtl="0" algn="l">
              <a:spcBef>
                <a:spcPts val="0"/>
              </a:spcBef>
              <a:spcAft>
                <a:spcPts val="0"/>
              </a:spcAft>
              <a:buSzPct val="100000"/>
              <a:buChar char="●"/>
            </a:pPr>
            <a:r>
              <a:rPr lang="es"/>
              <a:t>'max_features': 'sqrt'</a:t>
            </a:r>
            <a:endParaRPr/>
          </a:p>
          <a:p>
            <a:pPr indent="-304165" lvl="0" marL="457200" rtl="0" algn="l">
              <a:spcBef>
                <a:spcPts val="0"/>
              </a:spcBef>
              <a:spcAft>
                <a:spcPts val="0"/>
              </a:spcAft>
              <a:buSzPct val="100000"/>
              <a:buChar char="●"/>
            </a:pPr>
            <a:r>
              <a:rPr lang="es"/>
              <a:t>'min_samples_leaf': 2</a:t>
            </a:r>
            <a:endParaRPr/>
          </a:p>
          <a:p>
            <a:pPr indent="-304165" lvl="0" marL="457200" rtl="0" algn="l">
              <a:spcBef>
                <a:spcPts val="0"/>
              </a:spcBef>
              <a:spcAft>
                <a:spcPts val="0"/>
              </a:spcAft>
              <a:buSzPct val="100000"/>
              <a:buChar char="●"/>
            </a:pPr>
            <a:r>
              <a:rPr lang="es"/>
              <a:t>'min_samples_split': 10</a:t>
            </a:r>
            <a:endParaRPr/>
          </a:p>
          <a:p>
            <a:pPr indent="-304165" lvl="0" marL="457200" rtl="0" algn="l">
              <a:spcBef>
                <a:spcPts val="0"/>
              </a:spcBef>
              <a:spcAft>
                <a:spcPts val="0"/>
              </a:spcAft>
              <a:buSzPct val="100000"/>
              <a:buChar char="●"/>
            </a:pPr>
            <a:r>
              <a:rPr lang="es"/>
              <a:t>'splitter': 'best'</a:t>
            </a:r>
            <a:endParaRPr/>
          </a:p>
          <a:p>
            <a:pPr indent="0" lvl="0" marL="0" rtl="0" algn="l">
              <a:spcBef>
                <a:spcPts val="1200"/>
              </a:spcBef>
              <a:spcAft>
                <a:spcPts val="0"/>
              </a:spcAft>
              <a:buNone/>
            </a:pPr>
            <a:r>
              <a:rPr lang="es"/>
              <a:t>with an accuracy : 0.8472222222222222</a:t>
            </a:r>
            <a:endParaRPr/>
          </a:p>
          <a:p>
            <a:pPr indent="0" lvl="0" marL="0" rtl="0" algn="l">
              <a:spcBef>
                <a:spcPts val="1200"/>
              </a:spcBef>
              <a:spcAft>
                <a:spcPts val="0"/>
              </a:spcAft>
              <a:buNone/>
            </a:pPr>
            <a:r>
              <a:rPr lang="es"/>
              <a:t>KNN </a:t>
            </a:r>
            <a:endParaRPr/>
          </a:p>
          <a:p>
            <a:pPr indent="0" lvl="0" marL="0" rtl="0" algn="l">
              <a:spcBef>
                <a:spcPts val="1200"/>
              </a:spcBef>
              <a:spcAft>
                <a:spcPts val="0"/>
              </a:spcAft>
              <a:buNone/>
            </a:pPr>
            <a:r>
              <a:rPr lang="es"/>
              <a:t>Hyperparameters: </a:t>
            </a:r>
            <a:endParaRPr/>
          </a:p>
          <a:p>
            <a:pPr indent="-304165" lvl="0" marL="457200" rtl="0" algn="l">
              <a:spcBef>
                <a:spcPts val="1200"/>
              </a:spcBef>
              <a:spcAft>
                <a:spcPts val="0"/>
              </a:spcAft>
              <a:buSzPct val="100000"/>
              <a:buChar char="●"/>
            </a:pPr>
            <a:r>
              <a:rPr lang="es"/>
              <a:t>'algorithm': 'auto'</a:t>
            </a:r>
            <a:endParaRPr/>
          </a:p>
          <a:p>
            <a:pPr indent="-304165" lvl="0" marL="457200" rtl="0" algn="l">
              <a:spcBef>
                <a:spcPts val="0"/>
              </a:spcBef>
              <a:spcAft>
                <a:spcPts val="0"/>
              </a:spcAft>
              <a:buSzPct val="100000"/>
              <a:buChar char="●"/>
            </a:pPr>
            <a:r>
              <a:rPr lang="es"/>
              <a:t>'n_neighbors': 10</a:t>
            </a:r>
            <a:endParaRPr/>
          </a:p>
          <a:p>
            <a:pPr indent="-304165" lvl="0" marL="457200" rtl="0" algn="l">
              <a:spcBef>
                <a:spcPts val="0"/>
              </a:spcBef>
              <a:spcAft>
                <a:spcPts val="0"/>
              </a:spcAft>
              <a:buSzPct val="100000"/>
              <a:buChar char="●"/>
            </a:pPr>
            <a:r>
              <a:rPr lang="es"/>
              <a:t>'p': 1</a:t>
            </a:r>
            <a:endParaRPr/>
          </a:p>
          <a:p>
            <a:pPr indent="0" lvl="0" marL="0" rtl="0" algn="l">
              <a:spcBef>
                <a:spcPts val="1200"/>
              </a:spcBef>
              <a:spcAft>
                <a:spcPts val="0"/>
              </a:spcAft>
              <a:buNone/>
            </a:pPr>
            <a:r>
              <a:rPr lang="es"/>
              <a:t>with an accuracy : 0.8472222222222222</a:t>
            </a:r>
            <a:endParaRPr/>
          </a:p>
          <a:p>
            <a:pPr indent="0" lvl="0" marL="0" rtl="0" algn="l">
              <a:spcBef>
                <a:spcPts val="1200"/>
              </a:spcBef>
              <a:spcAft>
                <a:spcPts val="1200"/>
              </a:spcAft>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pic>
        <p:nvPicPr>
          <p:cNvPr id="421" name="Google Shape;421;p49"/>
          <p:cNvPicPr preferRelativeResize="0"/>
          <p:nvPr/>
        </p:nvPicPr>
        <p:blipFill>
          <a:blip r:embed="rId3">
            <a:alphaModFix/>
          </a:blip>
          <a:stretch>
            <a:fillRect/>
          </a:stretch>
        </p:blipFill>
        <p:spPr>
          <a:xfrm>
            <a:off x="542925" y="342900"/>
            <a:ext cx="8058150" cy="44577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50"/>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84% of accuracy</a:t>
            </a:r>
            <a:endParaRPr/>
          </a:p>
        </p:txBody>
      </p:sp>
      <p:sp>
        <p:nvSpPr>
          <p:cNvPr id="427" name="Google Shape;427;p50"/>
          <p:cNvSpPr txBox="1"/>
          <p:nvPr>
            <p:ph idx="1" type="body"/>
          </p:nvPr>
        </p:nvSpPr>
        <p:spPr>
          <a:xfrm>
            <a:off x="311700" y="1391378"/>
            <a:ext cx="2808000" cy="3179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s" sz="2000"/>
              <a:t>With a accuracy of 84% in the predictions we see that the models have a tendency to label correctly a correct landing, but it lack in accuracy when the outcome is negative</a:t>
            </a:r>
            <a:endParaRPr sz="2500"/>
          </a:p>
        </p:txBody>
      </p:sp>
      <p:pic>
        <p:nvPicPr>
          <p:cNvPr id="428" name="Google Shape;428;p50"/>
          <p:cNvPicPr preferRelativeResize="0"/>
          <p:nvPr/>
        </p:nvPicPr>
        <p:blipFill>
          <a:blip r:embed="rId3">
            <a:alphaModFix/>
          </a:blip>
          <a:stretch>
            <a:fillRect/>
          </a:stretch>
        </p:blipFill>
        <p:spPr>
          <a:xfrm>
            <a:off x="3525468" y="555600"/>
            <a:ext cx="5199507" cy="401517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51"/>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OVERALL FINDINGS &amp; IMPLICATIONS</a:t>
            </a:r>
            <a:endParaRPr/>
          </a:p>
        </p:txBody>
      </p:sp>
      <p:sp>
        <p:nvSpPr>
          <p:cNvPr id="434" name="Google Shape;434;p5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2400"/>
              <a:t>With this </a:t>
            </a:r>
            <a:r>
              <a:rPr lang="es" sz="2400"/>
              <a:t>analysis, I conclude that the most successful parameters were:</a:t>
            </a:r>
            <a:endParaRPr sz="2400"/>
          </a:p>
          <a:p>
            <a:pPr indent="-381000" lvl="0" marL="457200" rtl="0" algn="l">
              <a:spcBef>
                <a:spcPts val="1200"/>
              </a:spcBef>
              <a:spcAft>
                <a:spcPts val="0"/>
              </a:spcAft>
              <a:buSzPts val="2400"/>
              <a:buChar char="●"/>
            </a:pPr>
            <a:r>
              <a:rPr lang="es" sz="2400"/>
              <a:t>Launch Site: KSC LC 39A</a:t>
            </a:r>
            <a:endParaRPr sz="2400"/>
          </a:p>
          <a:p>
            <a:pPr indent="-381000" lvl="0" marL="457200" rtl="0" algn="l">
              <a:spcBef>
                <a:spcPts val="0"/>
              </a:spcBef>
              <a:spcAft>
                <a:spcPts val="0"/>
              </a:spcAft>
              <a:buSzPts val="2400"/>
              <a:buChar char="●"/>
            </a:pPr>
            <a:r>
              <a:rPr lang="es" sz="2400"/>
              <a:t>FT Boosters</a:t>
            </a:r>
            <a:endParaRPr sz="2400"/>
          </a:p>
          <a:p>
            <a:pPr indent="-381000" lvl="0" marL="457200" rtl="0" algn="l">
              <a:spcBef>
                <a:spcPts val="0"/>
              </a:spcBef>
              <a:spcAft>
                <a:spcPts val="0"/>
              </a:spcAft>
              <a:buSzPts val="2400"/>
              <a:buChar char="●"/>
            </a:pPr>
            <a:r>
              <a:rPr lang="es" sz="2400"/>
              <a:t>Payload Mass </a:t>
            </a:r>
            <a:r>
              <a:rPr lang="es" sz="2400"/>
              <a:t>between 2000 and 5500 kg</a:t>
            </a:r>
            <a:endParaRPr sz="2400"/>
          </a:p>
          <a:p>
            <a:pPr indent="0" lvl="0" marL="0" rtl="0" algn="l">
              <a:spcBef>
                <a:spcPts val="1200"/>
              </a:spcBef>
              <a:spcAft>
                <a:spcPts val="1200"/>
              </a:spcAft>
              <a:buNone/>
            </a:pPr>
            <a:r>
              <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Introduction</a:t>
            </a:r>
            <a:endParaRPr/>
          </a:p>
        </p:txBody>
      </p:sp>
      <p:sp>
        <p:nvSpPr>
          <p:cNvPr id="82" name="Google Shape;82;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SpaceX has a notorious advantage in the commercial Space business thanks to its low prices (62 mi</a:t>
            </a:r>
            <a:r>
              <a:rPr lang="es"/>
              <a:t>llion dollars vs. more than 165 million of the other providers). That's because of the reusability of the first part of the spaceship.</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s"/>
              <a:t>Space Y wants to compete against it, so I was tasked to examine the data and presents my findings, and then create an ML model to predict the outcome of the first stage landing.</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52"/>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OVERALL FINDINGS &amp; IMPLICATIONS</a:t>
            </a:r>
            <a:endParaRPr sz="3820"/>
          </a:p>
        </p:txBody>
      </p:sp>
      <p:sp>
        <p:nvSpPr>
          <p:cNvPr id="440" name="Google Shape;440;p5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We can take advantage of the predicting model and the analysis’s insights to make more informed bids against SpaceX for a rocket launch. However, we lack in precision to predict bad outcomes in landings with the actual data, so is preferred to collect more data about bad outcomes to train the model before to implement to the decision-making</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265500" y="1107950"/>
            <a:ext cx="4045200" cy="1683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s" sz="3700"/>
              <a:t>METHODOLOGY</a:t>
            </a:r>
            <a:endParaRPr sz="3700"/>
          </a:p>
        </p:txBody>
      </p:sp>
      <p:sp>
        <p:nvSpPr>
          <p:cNvPr id="88" name="Google Shape;88;p17"/>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sz="2400"/>
          </a:p>
          <a:p>
            <a:pPr indent="0" lvl="0" marL="0" rtl="0" algn="l">
              <a:spcBef>
                <a:spcPts val="1200"/>
              </a:spcBef>
              <a:spcAft>
                <a:spcPts val="1200"/>
              </a:spcAft>
              <a:buNone/>
            </a:pPr>
            <a:r>
              <a:rPr lang="es" sz="2400"/>
              <a:t>The data was provided by the SpaceX API and enriched with tables from Wikipedia’s articles.</a:t>
            </a:r>
            <a:endParaRPr sz="2400"/>
          </a:p>
        </p:txBody>
      </p:sp>
      <p:sp>
        <p:nvSpPr>
          <p:cNvPr id="89" name="Google Shape;89;p17"/>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a:t>Origin of Data</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SpaceX API: Selecting Features</a:t>
            </a:r>
            <a:endParaRPr/>
          </a:p>
        </p:txBody>
      </p:sp>
      <p:sp>
        <p:nvSpPr>
          <p:cNvPr id="95" name="Google Shape;95;p18"/>
          <p:cNvSpPr/>
          <p:nvPr/>
        </p:nvSpPr>
        <p:spPr>
          <a:xfrm>
            <a:off x="311700" y="4403850"/>
            <a:ext cx="1845000" cy="477000"/>
          </a:xfrm>
          <a:prstGeom prst="rect">
            <a:avLst/>
          </a:prstGeom>
          <a:solidFill>
            <a:schemeClr val="dk1"/>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s"/>
              <a:t>Full Response of the request API</a:t>
            </a:r>
            <a:endParaRPr/>
          </a:p>
        </p:txBody>
      </p:sp>
      <p:sp>
        <p:nvSpPr>
          <p:cNvPr id="96" name="Google Shape;96;p18"/>
          <p:cNvSpPr/>
          <p:nvPr/>
        </p:nvSpPr>
        <p:spPr>
          <a:xfrm>
            <a:off x="3649498" y="2926350"/>
            <a:ext cx="1845000" cy="477000"/>
          </a:xfrm>
          <a:prstGeom prst="rect">
            <a:avLst/>
          </a:prstGeom>
          <a:solidFill>
            <a:schemeClr val="dk1"/>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s"/>
              <a:t>Select important Information</a:t>
            </a:r>
            <a:endParaRPr/>
          </a:p>
        </p:txBody>
      </p:sp>
      <p:sp>
        <p:nvSpPr>
          <p:cNvPr id="97" name="Google Shape;97;p18"/>
          <p:cNvSpPr txBox="1"/>
          <p:nvPr/>
        </p:nvSpPr>
        <p:spPr>
          <a:xfrm>
            <a:off x="3649498" y="3403350"/>
            <a:ext cx="1845000" cy="1477500"/>
          </a:xfrm>
          <a:prstGeom prst="rect">
            <a:avLst/>
          </a:prstGeom>
          <a:solidFill>
            <a:schemeClr val="accent6"/>
          </a:solid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s"/>
              <a:t>rocket</a:t>
            </a:r>
            <a:endParaRPr/>
          </a:p>
          <a:p>
            <a:pPr indent="-317500" lvl="0" marL="457200" rtl="0" algn="l">
              <a:spcBef>
                <a:spcPts val="0"/>
              </a:spcBef>
              <a:spcAft>
                <a:spcPts val="0"/>
              </a:spcAft>
              <a:buSzPts val="1400"/>
              <a:buChar char="●"/>
            </a:pPr>
            <a:r>
              <a:rPr lang="es"/>
              <a:t>payloads </a:t>
            </a:r>
            <a:endParaRPr/>
          </a:p>
          <a:p>
            <a:pPr indent="-317500" lvl="0" marL="457200" rtl="0" algn="l">
              <a:spcBef>
                <a:spcPts val="0"/>
              </a:spcBef>
              <a:spcAft>
                <a:spcPts val="0"/>
              </a:spcAft>
              <a:buSzPts val="1400"/>
              <a:buChar char="●"/>
            </a:pPr>
            <a:r>
              <a:rPr lang="es"/>
              <a:t>launchpad</a:t>
            </a:r>
            <a:endParaRPr/>
          </a:p>
          <a:p>
            <a:pPr indent="-317500" lvl="0" marL="457200" rtl="0" algn="l">
              <a:spcBef>
                <a:spcPts val="0"/>
              </a:spcBef>
              <a:spcAft>
                <a:spcPts val="0"/>
              </a:spcAft>
              <a:buSzPts val="1400"/>
              <a:buChar char="●"/>
            </a:pPr>
            <a:r>
              <a:rPr lang="es"/>
              <a:t>cores</a:t>
            </a:r>
            <a:endParaRPr/>
          </a:p>
          <a:p>
            <a:pPr indent="-317500" lvl="0" marL="457200" rtl="0" algn="l">
              <a:spcBef>
                <a:spcPts val="0"/>
              </a:spcBef>
              <a:spcAft>
                <a:spcPts val="0"/>
              </a:spcAft>
              <a:buSzPts val="1400"/>
              <a:buChar char="●"/>
            </a:pPr>
            <a:r>
              <a:rPr lang="es"/>
              <a:t>flight_number </a:t>
            </a:r>
            <a:endParaRPr/>
          </a:p>
          <a:p>
            <a:pPr indent="-317500" lvl="0" marL="457200" rtl="0" algn="l">
              <a:spcBef>
                <a:spcPts val="0"/>
              </a:spcBef>
              <a:spcAft>
                <a:spcPts val="0"/>
              </a:spcAft>
              <a:buSzPts val="1400"/>
              <a:buChar char="●"/>
            </a:pPr>
            <a:r>
              <a:rPr lang="es"/>
              <a:t>date_utc</a:t>
            </a:r>
            <a:endParaRPr/>
          </a:p>
        </p:txBody>
      </p:sp>
      <p:sp>
        <p:nvSpPr>
          <p:cNvPr id="98" name="Google Shape;98;p18"/>
          <p:cNvSpPr/>
          <p:nvPr/>
        </p:nvSpPr>
        <p:spPr>
          <a:xfrm>
            <a:off x="6987296" y="1017450"/>
            <a:ext cx="1845000" cy="477000"/>
          </a:xfrm>
          <a:prstGeom prst="rect">
            <a:avLst/>
          </a:prstGeom>
          <a:solidFill>
            <a:schemeClr val="dk1"/>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a:t>Divide in features</a:t>
            </a:r>
            <a:endParaRPr/>
          </a:p>
        </p:txBody>
      </p:sp>
      <p:sp>
        <p:nvSpPr>
          <p:cNvPr id="99" name="Google Shape;99;p18"/>
          <p:cNvSpPr txBox="1"/>
          <p:nvPr/>
        </p:nvSpPr>
        <p:spPr>
          <a:xfrm>
            <a:off x="6987296" y="1494450"/>
            <a:ext cx="1845000" cy="3386400"/>
          </a:xfrm>
          <a:prstGeom prst="rect">
            <a:avLst/>
          </a:prstGeom>
          <a:solidFill>
            <a:schemeClr val="accent6"/>
          </a:solidFill>
          <a:ln>
            <a:noFill/>
          </a:ln>
        </p:spPr>
        <p:txBody>
          <a:bodyPr anchorCtr="0" anchor="t" bIns="91425" lIns="91425" spcFirstLastPara="1" rIns="91425" wrap="square" tIns="91425">
            <a:spAutoFit/>
          </a:bodyPr>
          <a:lstStyle/>
          <a:p>
            <a:pPr indent="-311150" lvl="0" marL="457200" rtl="0" algn="l">
              <a:spcBef>
                <a:spcPts val="0"/>
              </a:spcBef>
              <a:spcAft>
                <a:spcPts val="0"/>
              </a:spcAft>
              <a:buSzPts val="1300"/>
              <a:buChar char="●"/>
            </a:pPr>
            <a:r>
              <a:rPr lang="es" sz="1300"/>
              <a:t>Date</a:t>
            </a:r>
            <a:endParaRPr sz="1300"/>
          </a:p>
          <a:p>
            <a:pPr indent="-311150" lvl="0" marL="457200" rtl="0" algn="l">
              <a:spcBef>
                <a:spcPts val="0"/>
              </a:spcBef>
              <a:spcAft>
                <a:spcPts val="0"/>
              </a:spcAft>
              <a:buSzPts val="1300"/>
              <a:buChar char="●"/>
            </a:pPr>
            <a:r>
              <a:rPr lang="es" sz="1300"/>
              <a:t>Booster Version</a:t>
            </a:r>
            <a:endParaRPr sz="1300"/>
          </a:p>
          <a:p>
            <a:pPr indent="-311150" lvl="0" marL="457200" rtl="0" algn="l">
              <a:spcBef>
                <a:spcPts val="0"/>
              </a:spcBef>
              <a:spcAft>
                <a:spcPts val="0"/>
              </a:spcAft>
              <a:buSzPts val="1300"/>
              <a:buChar char="●"/>
            </a:pPr>
            <a:r>
              <a:rPr lang="es" sz="1300"/>
              <a:t>Payload Mass</a:t>
            </a:r>
            <a:endParaRPr sz="1300"/>
          </a:p>
          <a:p>
            <a:pPr indent="-311150" lvl="0" marL="457200" rtl="0" algn="l">
              <a:spcBef>
                <a:spcPts val="0"/>
              </a:spcBef>
              <a:spcAft>
                <a:spcPts val="0"/>
              </a:spcAft>
              <a:buSzPts val="1300"/>
              <a:buChar char="●"/>
            </a:pPr>
            <a:r>
              <a:rPr lang="es" sz="1300"/>
              <a:t>Orbit</a:t>
            </a:r>
            <a:endParaRPr sz="1300"/>
          </a:p>
          <a:p>
            <a:pPr indent="-311150" lvl="0" marL="457200" rtl="0" algn="l">
              <a:spcBef>
                <a:spcPts val="0"/>
              </a:spcBef>
              <a:spcAft>
                <a:spcPts val="0"/>
              </a:spcAft>
              <a:buSzPts val="1300"/>
              <a:buChar char="●"/>
            </a:pPr>
            <a:r>
              <a:rPr lang="es" sz="1300"/>
              <a:t>Launch Site</a:t>
            </a:r>
            <a:endParaRPr sz="1300"/>
          </a:p>
          <a:p>
            <a:pPr indent="-311150" lvl="0" marL="457200" rtl="0" algn="l">
              <a:spcBef>
                <a:spcPts val="0"/>
              </a:spcBef>
              <a:spcAft>
                <a:spcPts val="0"/>
              </a:spcAft>
              <a:buSzPts val="1300"/>
              <a:buChar char="●"/>
            </a:pPr>
            <a:r>
              <a:rPr lang="es" sz="1300"/>
              <a:t>Outcome</a:t>
            </a:r>
            <a:endParaRPr sz="1300"/>
          </a:p>
          <a:p>
            <a:pPr indent="-311150" lvl="0" marL="457200" rtl="0" algn="l">
              <a:spcBef>
                <a:spcPts val="0"/>
              </a:spcBef>
              <a:spcAft>
                <a:spcPts val="0"/>
              </a:spcAft>
              <a:buSzPts val="1300"/>
              <a:buChar char="●"/>
            </a:pPr>
            <a:r>
              <a:rPr lang="es" sz="1300"/>
              <a:t>Flights</a:t>
            </a:r>
            <a:endParaRPr sz="1300"/>
          </a:p>
          <a:p>
            <a:pPr indent="-311150" lvl="0" marL="457200" rtl="0" algn="l">
              <a:spcBef>
                <a:spcPts val="0"/>
              </a:spcBef>
              <a:spcAft>
                <a:spcPts val="0"/>
              </a:spcAft>
              <a:buSzPts val="1300"/>
              <a:buChar char="●"/>
            </a:pPr>
            <a:r>
              <a:rPr lang="es" sz="1300"/>
              <a:t>Grid Fins</a:t>
            </a:r>
            <a:endParaRPr sz="1300"/>
          </a:p>
          <a:p>
            <a:pPr indent="-311150" lvl="0" marL="457200" rtl="0" algn="l">
              <a:spcBef>
                <a:spcPts val="0"/>
              </a:spcBef>
              <a:spcAft>
                <a:spcPts val="0"/>
              </a:spcAft>
              <a:buSzPts val="1300"/>
              <a:buChar char="●"/>
            </a:pPr>
            <a:r>
              <a:rPr lang="es" sz="1300"/>
              <a:t>Reused</a:t>
            </a:r>
            <a:endParaRPr sz="1300"/>
          </a:p>
          <a:p>
            <a:pPr indent="-311150" lvl="0" marL="457200" rtl="0" algn="l">
              <a:spcBef>
                <a:spcPts val="0"/>
              </a:spcBef>
              <a:spcAft>
                <a:spcPts val="0"/>
              </a:spcAft>
              <a:buSzPts val="1300"/>
              <a:buChar char="●"/>
            </a:pPr>
            <a:r>
              <a:rPr lang="es" sz="1300"/>
              <a:t>Legs</a:t>
            </a:r>
            <a:endParaRPr sz="1300"/>
          </a:p>
          <a:p>
            <a:pPr indent="-311150" lvl="0" marL="457200" rtl="0" algn="l">
              <a:spcBef>
                <a:spcPts val="0"/>
              </a:spcBef>
              <a:spcAft>
                <a:spcPts val="0"/>
              </a:spcAft>
              <a:buSzPts val="1300"/>
              <a:buChar char="●"/>
            </a:pPr>
            <a:r>
              <a:rPr lang="es" sz="1300"/>
              <a:t>Landing Pad</a:t>
            </a:r>
            <a:endParaRPr sz="1300"/>
          </a:p>
          <a:p>
            <a:pPr indent="-311150" lvl="0" marL="457200" rtl="0" algn="l">
              <a:spcBef>
                <a:spcPts val="0"/>
              </a:spcBef>
              <a:spcAft>
                <a:spcPts val="0"/>
              </a:spcAft>
              <a:buSzPts val="1300"/>
              <a:buChar char="●"/>
            </a:pPr>
            <a:r>
              <a:rPr lang="es" sz="1300"/>
              <a:t>Block</a:t>
            </a:r>
            <a:endParaRPr sz="1300"/>
          </a:p>
          <a:p>
            <a:pPr indent="-311150" lvl="0" marL="457200" rtl="0" algn="l">
              <a:spcBef>
                <a:spcPts val="0"/>
              </a:spcBef>
              <a:spcAft>
                <a:spcPts val="0"/>
              </a:spcAft>
              <a:buSzPts val="1300"/>
              <a:buChar char="●"/>
            </a:pPr>
            <a:r>
              <a:rPr lang="es" sz="1300"/>
              <a:t>Reused Count</a:t>
            </a:r>
            <a:endParaRPr sz="1300"/>
          </a:p>
          <a:p>
            <a:pPr indent="-311150" lvl="0" marL="457200" rtl="0" algn="l">
              <a:spcBef>
                <a:spcPts val="0"/>
              </a:spcBef>
              <a:spcAft>
                <a:spcPts val="0"/>
              </a:spcAft>
              <a:buSzPts val="1300"/>
              <a:buChar char="●"/>
            </a:pPr>
            <a:r>
              <a:rPr lang="es" sz="1300"/>
              <a:t>Serial</a:t>
            </a:r>
            <a:endParaRPr sz="1300"/>
          </a:p>
          <a:p>
            <a:pPr indent="-311150" lvl="0" marL="457200" rtl="0" algn="l">
              <a:spcBef>
                <a:spcPts val="0"/>
              </a:spcBef>
              <a:spcAft>
                <a:spcPts val="0"/>
              </a:spcAft>
              <a:buSzPts val="1300"/>
              <a:buChar char="●"/>
            </a:pPr>
            <a:r>
              <a:rPr lang="es" sz="1300"/>
              <a:t>Longitude</a:t>
            </a:r>
            <a:endParaRPr sz="1300"/>
          </a:p>
          <a:p>
            <a:pPr indent="-311150" lvl="0" marL="457200" rtl="0" algn="l">
              <a:spcBef>
                <a:spcPts val="0"/>
              </a:spcBef>
              <a:spcAft>
                <a:spcPts val="0"/>
              </a:spcAft>
              <a:buSzPts val="1300"/>
              <a:buChar char="●"/>
            </a:pPr>
            <a:r>
              <a:rPr lang="es" sz="1300"/>
              <a:t>Latitude</a:t>
            </a:r>
            <a:endParaRPr sz="1300"/>
          </a:p>
        </p:txBody>
      </p:sp>
      <p:cxnSp>
        <p:nvCxnSpPr>
          <p:cNvPr id="100" name="Google Shape;100;p18"/>
          <p:cNvCxnSpPr>
            <a:stCxn id="95" idx="3"/>
            <a:endCxn id="96" idx="1"/>
          </p:cNvCxnSpPr>
          <p:nvPr/>
        </p:nvCxnSpPr>
        <p:spPr>
          <a:xfrm flipH="1" rot="10800000">
            <a:off x="2156700" y="3164850"/>
            <a:ext cx="1492800" cy="1477500"/>
          </a:xfrm>
          <a:prstGeom prst="bentConnector3">
            <a:avLst>
              <a:gd fmla="val 50000" name="adj1"/>
            </a:avLst>
          </a:prstGeom>
          <a:noFill/>
          <a:ln cap="flat" cmpd="sng" w="76200">
            <a:solidFill>
              <a:schemeClr val="accent5"/>
            </a:solidFill>
            <a:prstDash val="solid"/>
            <a:round/>
            <a:headEnd len="med" w="med" type="none"/>
            <a:tailEnd len="med" w="med" type="stealth"/>
          </a:ln>
        </p:spPr>
      </p:cxnSp>
      <p:cxnSp>
        <p:nvCxnSpPr>
          <p:cNvPr id="101" name="Google Shape;101;p18"/>
          <p:cNvCxnSpPr>
            <a:stCxn id="96" idx="3"/>
            <a:endCxn id="98" idx="1"/>
          </p:cNvCxnSpPr>
          <p:nvPr/>
        </p:nvCxnSpPr>
        <p:spPr>
          <a:xfrm flipH="1" rot="10800000">
            <a:off x="5494498" y="1255950"/>
            <a:ext cx="1492800" cy="1908900"/>
          </a:xfrm>
          <a:prstGeom prst="bentConnector3">
            <a:avLst>
              <a:gd fmla="val 50000" name="adj1"/>
            </a:avLst>
          </a:prstGeom>
          <a:noFill/>
          <a:ln cap="flat" cmpd="sng" w="76200">
            <a:solidFill>
              <a:schemeClr val="accent5"/>
            </a:solidFill>
            <a:prstDash val="solid"/>
            <a:round/>
            <a:headEnd len="med" w="med" type="none"/>
            <a:tailEnd len="med" w="med" type="stealth"/>
          </a:ln>
        </p:spPr>
      </p:cxnSp>
      <p:sp>
        <p:nvSpPr>
          <p:cNvPr id="102" name="Google Shape;102;p18"/>
          <p:cNvSpPr txBox="1"/>
          <p:nvPr/>
        </p:nvSpPr>
        <p:spPr>
          <a:xfrm>
            <a:off x="0" y="0"/>
            <a:ext cx="914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t>https://github.com/gabriel-jap/Data-Science/blob/main/jupyter-labs-spacex-data-collection-api.ipynb</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9"/>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SpaceX API: Wrangling Information</a:t>
            </a:r>
            <a:endParaRPr/>
          </a:p>
        </p:txBody>
      </p:sp>
      <p:sp>
        <p:nvSpPr>
          <p:cNvPr id="108" name="Google Shape;108;p19"/>
          <p:cNvSpPr/>
          <p:nvPr/>
        </p:nvSpPr>
        <p:spPr>
          <a:xfrm>
            <a:off x="311700" y="1017450"/>
            <a:ext cx="1845000" cy="477000"/>
          </a:xfrm>
          <a:prstGeom prst="rect">
            <a:avLst/>
          </a:prstGeom>
          <a:solidFill>
            <a:schemeClr val="dk1"/>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a:t>Dataset</a:t>
            </a:r>
            <a:endParaRPr/>
          </a:p>
        </p:txBody>
      </p:sp>
      <p:sp>
        <p:nvSpPr>
          <p:cNvPr id="109" name="Google Shape;109;p19"/>
          <p:cNvSpPr/>
          <p:nvPr/>
        </p:nvSpPr>
        <p:spPr>
          <a:xfrm>
            <a:off x="3570800" y="1494450"/>
            <a:ext cx="4924200" cy="417300"/>
          </a:xfrm>
          <a:prstGeom prst="rect">
            <a:avLst/>
          </a:prstGeom>
          <a:solidFill>
            <a:schemeClr val="dk1"/>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a:t>Booster Version</a:t>
            </a:r>
            <a:endParaRPr/>
          </a:p>
        </p:txBody>
      </p:sp>
      <p:sp>
        <p:nvSpPr>
          <p:cNvPr id="110" name="Google Shape;110;p19"/>
          <p:cNvSpPr/>
          <p:nvPr/>
        </p:nvSpPr>
        <p:spPr>
          <a:xfrm>
            <a:off x="3570800" y="2901936"/>
            <a:ext cx="4924200" cy="417300"/>
          </a:xfrm>
          <a:prstGeom prst="rect">
            <a:avLst/>
          </a:prstGeom>
          <a:solidFill>
            <a:schemeClr val="dk1"/>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a:t>Payload Mass</a:t>
            </a:r>
            <a:endParaRPr/>
          </a:p>
        </p:txBody>
      </p:sp>
      <p:sp>
        <p:nvSpPr>
          <p:cNvPr id="111" name="Google Shape;111;p19"/>
          <p:cNvSpPr txBox="1"/>
          <p:nvPr/>
        </p:nvSpPr>
        <p:spPr>
          <a:xfrm>
            <a:off x="3570806" y="1911606"/>
            <a:ext cx="4924200" cy="400200"/>
          </a:xfrm>
          <a:prstGeom prst="rect">
            <a:avLst/>
          </a:prstGeom>
          <a:solidFill>
            <a:schemeClr val="accent6"/>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t>Keep records of Falcon 9 Only</a:t>
            </a:r>
            <a:endParaRPr/>
          </a:p>
        </p:txBody>
      </p:sp>
      <p:sp>
        <p:nvSpPr>
          <p:cNvPr id="112" name="Google Shape;112;p19"/>
          <p:cNvSpPr txBox="1"/>
          <p:nvPr/>
        </p:nvSpPr>
        <p:spPr>
          <a:xfrm>
            <a:off x="3570806" y="3319092"/>
            <a:ext cx="4924200" cy="400200"/>
          </a:xfrm>
          <a:prstGeom prst="rect">
            <a:avLst/>
          </a:prstGeom>
          <a:solidFill>
            <a:schemeClr val="accent6"/>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t>Deal with missing data by filling them with the mean</a:t>
            </a:r>
            <a:endParaRPr/>
          </a:p>
        </p:txBody>
      </p:sp>
      <p:cxnSp>
        <p:nvCxnSpPr>
          <p:cNvPr id="113" name="Google Shape;113;p19"/>
          <p:cNvCxnSpPr>
            <a:endCxn id="109" idx="1"/>
          </p:cNvCxnSpPr>
          <p:nvPr/>
        </p:nvCxnSpPr>
        <p:spPr>
          <a:xfrm flipH="1" rot="10800000">
            <a:off x="1972400" y="1703100"/>
            <a:ext cx="1598400" cy="217500"/>
          </a:xfrm>
          <a:prstGeom prst="straightConnector1">
            <a:avLst/>
          </a:prstGeom>
          <a:noFill/>
          <a:ln cap="flat" cmpd="sng" w="76200">
            <a:solidFill>
              <a:schemeClr val="accent5"/>
            </a:solidFill>
            <a:prstDash val="solid"/>
            <a:round/>
            <a:headEnd len="med" w="med" type="none"/>
            <a:tailEnd len="med" w="med" type="stealth"/>
          </a:ln>
        </p:spPr>
      </p:cxnSp>
      <p:cxnSp>
        <p:nvCxnSpPr>
          <p:cNvPr id="114" name="Google Shape;114;p19"/>
          <p:cNvCxnSpPr>
            <a:endCxn id="110" idx="1"/>
          </p:cNvCxnSpPr>
          <p:nvPr/>
        </p:nvCxnSpPr>
        <p:spPr>
          <a:xfrm>
            <a:off x="2088200" y="2023986"/>
            <a:ext cx="1482600" cy="1086600"/>
          </a:xfrm>
          <a:prstGeom prst="straightConnector1">
            <a:avLst/>
          </a:prstGeom>
          <a:noFill/>
          <a:ln cap="flat" cmpd="sng" w="76200">
            <a:solidFill>
              <a:schemeClr val="accent5"/>
            </a:solidFill>
            <a:prstDash val="solid"/>
            <a:round/>
            <a:headEnd len="med" w="med" type="none"/>
            <a:tailEnd len="med" w="med" type="stealth"/>
          </a:ln>
        </p:spPr>
      </p:cxnSp>
      <p:sp>
        <p:nvSpPr>
          <p:cNvPr id="115" name="Google Shape;115;p19"/>
          <p:cNvSpPr txBox="1"/>
          <p:nvPr/>
        </p:nvSpPr>
        <p:spPr>
          <a:xfrm>
            <a:off x="311696" y="1494450"/>
            <a:ext cx="1845000" cy="3386400"/>
          </a:xfrm>
          <a:prstGeom prst="rect">
            <a:avLst/>
          </a:prstGeom>
          <a:solidFill>
            <a:schemeClr val="accent6"/>
          </a:solidFill>
          <a:ln>
            <a:noFill/>
          </a:ln>
        </p:spPr>
        <p:txBody>
          <a:bodyPr anchorCtr="0" anchor="t" bIns="91425" lIns="91425" spcFirstLastPara="1" rIns="91425" wrap="square" tIns="91425">
            <a:spAutoFit/>
          </a:bodyPr>
          <a:lstStyle/>
          <a:p>
            <a:pPr indent="-311150" lvl="0" marL="457200" rtl="0" algn="l">
              <a:spcBef>
                <a:spcPts val="0"/>
              </a:spcBef>
              <a:spcAft>
                <a:spcPts val="0"/>
              </a:spcAft>
              <a:buSzPts val="1300"/>
              <a:buChar char="●"/>
            </a:pPr>
            <a:r>
              <a:rPr lang="es" sz="1300"/>
              <a:t>Date</a:t>
            </a:r>
            <a:endParaRPr sz="1300"/>
          </a:p>
          <a:p>
            <a:pPr indent="-311150" lvl="0" marL="457200" rtl="0" algn="l">
              <a:spcBef>
                <a:spcPts val="0"/>
              </a:spcBef>
              <a:spcAft>
                <a:spcPts val="0"/>
              </a:spcAft>
              <a:buSzPts val="1300"/>
              <a:buChar char="●"/>
            </a:pPr>
            <a:r>
              <a:rPr lang="es" sz="1300"/>
              <a:t>Booster Version</a:t>
            </a:r>
            <a:endParaRPr sz="1300"/>
          </a:p>
          <a:p>
            <a:pPr indent="-311150" lvl="0" marL="457200" rtl="0" algn="l">
              <a:spcBef>
                <a:spcPts val="0"/>
              </a:spcBef>
              <a:spcAft>
                <a:spcPts val="0"/>
              </a:spcAft>
              <a:buSzPts val="1300"/>
              <a:buChar char="●"/>
            </a:pPr>
            <a:r>
              <a:rPr lang="es" sz="1300"/>
              <a:t>Payload Mass</a:t>
            </a:r>
            <a:endParaRPr sz="1300"/>
          </a:p>
          <a:p>
            <a:pPr indent="-311150" lvl="0" marL="457200" rtl="0" algn="l">
              <a:spcBef>
                <a:spcPts val="0"/>
              </a:spcBef>
              <a:spcAft>
                <a:spcPts val="0"/>
              </a:spcAft>
              <a:buSzPts val="1300"/>
              <a:buChar char="●"/>
            </a:pPr>
            <a:r>
              <a:rPr lang="es" sz="1300"/>
              <a:t>Orbit</a:t>
            </a:r>
            <a:endParaRPr sz="1300"/>
          </a:p>
          <a:p>
            <a:pPr indent="-311150" lvl="0" marL="457200" rtl="0" algn="l">
              <a:spcBef>
                <a:spcPts val="0"/>
              </a:spcBef>
              <a:spcAft>
                <a:spcPts val="0"/>
              </a:spcAft>
              <a:buSzPts val="1300"/>
              <a:buChar char="●"/>
            </a:pPr>
            <a:r>
              <a:rPr lang="es" sz="1300"/>
              <a:t>Launch Site</a:t>
            </a:r>
            <a:endParaRPr sz="1300"/>
          </a:p>
          <a:p>
            <a:pPr indent="-311150" lvl="0" marL="457200" rtl="0" algn="l">
              <a:spcBef>
                <a:spcPts val="0"/>
              </a:spcBef>
              <a:spcAft>
                <a:spcPts val="0"/>
              </a:spcAft>
              <a:buSzPts val="1300"/>
              <a:buChar char="●"/>
            </a:pPr>
            <a:r>
              <a:rPr lang="es" sz="1300"/>
              <a:t>Outcome</a:t>
            </a:r>
            <a:endParaRPr sz="1300"/>
          </a:p>
          <a:p>
            <a:pPr indent="-311150" lvl="0" marL="457200" rtl="0" algn="l">
              <a:spcBef>
                <a:spcPts val="0"/>
              </a:spcBef>
              <a:spcAft>
                <a:spcPts val="0"/>
              </a:spcAft>
              <a:buSzPts val="1300"/>
              <a:buChar char="●"/>
            </a:pPr>
            <a:r>
              <a:rPr lang="es" sz="1300"/>
              <a:t>Flights</a:t>
            </a:r>
            <a:endParaRPr sz="1300"/>
          </a:p>
          <a:p>
            <a:pPr indent="-311150" lvl="0" marL="457200" rtl="0" algn="l">
              <a:spcBef>
                <a:spcPts val="0"/>
              </a:spcBef>
              <a:spcAft>
                <a:spcPts val="0"/>
              </a:spcAft>
              <a:buSzPts val="1300"/>
              <a:buChar char="●"/>
            </a:pPr>
            <a:r>
              <a:rPr lang="es" sz="1300"/>
              <a:t>Grid Fins</a:t>
            </a:r>
            <a:endParaRPr sz="1300"/>
          </a:p>
          <a:p>
            <a:pPr indent="-311150" lvl="0" marL="457200" rtl="0" algn="l">
              <a:spcBef>
                <a:spcPts val="0"/>
              </a:spcBef>
              <a:spcAft>
                <a:spcPts val="0"/>
              </a:spcAft>
              <a:buSzPts val="1300"/>
              <a:buChar char="●"/>
            </a:pPr>
            <a:r>
              <a:rPr lang="es" sz="1300"/>
              <a:t>Reused</a:t>
            </a:r>
            <a:endParaRPr sz="1300"/>
          </a:p>
          <a:p>
            <a:pPr indent="-311150" lvl="0" marL="457200" rtl="0" algn="l">
              <a:spcBef>
                <a:spcPts val="0"/>
              </a:spcBef>
              <a:spcAft>
                <a:spcPts val="0"/>
              </a:spcAft>
              <a:buSzPts val="1300"/>
              <a:buChar char="●"/>
            </a:pPr>
            <a:r>
              <a:rPr lang="es" sz="1300"/>
              <a:t>Legs</a:t>
            </a:r>
            <a:endParaRPr sz="1300"/>
          </a:p>
          <a:p>
            <a:pPr indent="-311150" lvl="0" marL="457200" rtl="0" algn="l">
              <a:spcBef>
                <a:spcPts val="0"/>
              </a:spcBef>
              <a:spcAft>
                <a:spcPts val="0"/>
              </a:spcAft>
              <a:buSzPts val="1300"/>
              <a:buChar char="●"/>
            </a:pPr>
            <a:r>
              <a:rPr lang="es" sz="1300"/>
              <a:t>Landing Pad</a:t>
            </a:r>
            <a:endParaRPr sz="1300"/>
          </a:p>
          <a:p>
            <a:pPr indent="-311150" lvl="0" marL="457200" rtl="0" algn="l">
              <a:spcBef>
                <a:spcPts val="0"/>
              </a:spcBef>
              <a:spcAft>
                <a:spcPts val="0"/>
              </a:spcAft>
              <a:buSzPts val="1300"/>
              <a:buChar char="●"/>
            </a:pPr>
            <a:r>
              <a:rPr lang="es" sz="1300"/>
              <a:t>Block</a:t>
            </a:r>
            <a:endParaRPr sz="1300"/>
          </a:p>
          <a:p>
            <a:pPr indent="-311150" lvl="0" marL="457200" rtl="0" algn="l">
              <a:spcBef>
                <a:spcPts val="0"/>
              </a:spcBef>
              <a:spcAft>
                <a:spcPts val="0"/>
              </a:spcAft>
              <a:buSzPts val="1300"/>
              <a:buChar char="●"/>
            </a:pPr>
            <a:r>
              <a:rPr lang="es" sz="1300"/>
              <a:t>Reused Count</a:t>
            </a:r>
            <a:endParaRPr sz="1300"/>
          </a:p>
          <a:p>
            <a:pPr indent="-311150" lvl="0" marL="457200" rtl="0" algn="l">
              <a:spcBef>
                <a:spcPts val="0"/>
              </a:spcBef>
              <a:spcAft>
                <a:spcPts val="0"/>
              </a:spcAft>
              <a:buSzPts val="1300"/>
              <a:buChar char="●"/>
            </a:pPr>
            <a:r>
              <a:rPr lang="es" sz="1300"/>
              <a:t>Serial</a:t>
            </a:r>
            <a:endParaRPr sz="1300"/>
          </a:p>
          <a:p>
            <a:pPr indent="-311150" lvl="0" marL="457200" rtl="0" algn="l">
              <a:spcBef>
                <a:spcPts val="0"/>
              </a:spcBef>
              <a:spcAft>
                <a:spcPts val="0"/>
              </a:spcAft>
              <a:buSzPts val="1300"/>
              <a:buChar char="●"/>
            </a:pPr>
            <a:r>
              <a:rPr lang="es" sz="1300"/>
              <a:t>Longitude</a:t>
            </a:r>
            <a:endParaRPr sz="1300"/>
          </a:p>
          <a:p>
            <a:pPr indent="-311150" lvl="0" marL="457200" rtl="0" algn="l">
              <a:spcBef>
                <a:spcPts val="0"/>
              </a:spcBef>
              <a:spcAft>
                <a:spcPts val="0"/>
              </a:spcAft>
              <a:buSzPts val="1300"/>
              <a:buChar char="●"/>
            </a:pPr>
            <a:r>
              <a:rPr lang="es" sz="1300"/>
              <a:t>Latitude</a:t>
            </a:r>
            <a:endParaRPr sz="1300"/>
          </a:p>
        </p:txBody>
      </p:sp>
      <p:sp>
        <p:nvSpPr>
          <p:cNvPr id="116" name="Google Shape;116;p19"/>
          <p:cNvSpPr txBox="1"/>
          <p:nvPr/>
        </p:nvSpPr>
        <p:spPr>
          <a:xfrm>
            <a:off x="0" y="0"/>
            <a:ext cx="914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t>https://github.com/gabriel-jap/Data-Science/blob/main/jupyter-labs-spacex-data-collection-api.ipynb</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0"/>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Wikipedia: </a:t>
            </a:r>
            <a:r>
              <a:rPr lang="es"/>
              <a:t>Web scraping</a:t>
            </a:r>
            <a:endParaRPr/>
          </a:p>
        </p:txBody>
      </p:sp>
      <p:sp>
        <p:nvSpPr>
          <p:cNvPr id="122" name="Google Shape;122;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2400"/>
              <a:t>From </a:t>
            </a:r>
            <a:endParaRPr sz="2400"/>
          </a:p>
          <a:p>
            <a:pPr indent="0" lvl="0" marL="0" rtl="0" algn="l">
              <a:spcBef>
                <a:spcPts val="1200"/>
              </a:spcBef>
              <a:spcAft>
                <a:spcPts val="1200"/>
              </a:spcAft>
              <a:buNone/>
            </a:pPr>
            <a:r>
              <a:rPr lang="es" sz="2400"/>
              <a:t>We took the tables</a:t>
            </a:r>
            <a:endParaRPr sz="2400"/>
          </a:p>
        </p:txBody>
      </p:sp>
      <p:sp>
        <p:nvSpPr>
          <p:cNvPr id="123" name="Google Shape;123;p20"/>
          <p:cNvSpPr txBox="1"/>
          <p:nvPr/>
        </p:nvSpPr>
        <p:spPr>
          <a:xfrm>
            <a:off x="1431000" y="1152475"/>
            <a:ext cx="7401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t>https://en.wikipedia.org/w/index.php?title=List_of_Falcon_9_and_Falcon_Heavy_launches&amp;oldid=1027686922</a:t>
            </a:r>
            <a:endParaRPr/>
          </a:p>
        </p:txBody>
      </p:sp>
      <p:pic>
        <p:nvPicPr>
          <p:cNvPr id="124" name="Google Shape;124;p20"/>
          <p:cNvPicPr preferRelativeResize="0"/>
          <p:nvPr/>
        </p:nvPicPr>
        <p:blipFill>
          <a:blip r:embed="rId3">
            <a:alphaModFix/>
          </a:blip>
          <a:stretch>
            <a:fillRect/>
          </a:stretch>
        </p:blipFill>
        <p:spPr>
          <a:xfrm>
            <a:off x="2748850" y="2243025"/>
            <a:ext cx="6083451" cy="2573750"/>
          </a:xfrm>
          <a:prstGeom prst="rect">
            <a:avLst/>
          </a:prstGeom>
          <a:noFill/>
          <a:ln>
            <a:noFill/>
          </a:ln>
        </p:spPr>
      </p:pic>
      <p:sp>
        <p:nvSpPr>
          <p:cNvPr id="125" name="Google Shape;125;p20"/>
          <p:cNvSpPr txBox="1"/>
          <p:nvPr/>
        </p:nvSpPr>
        <p:spPr>
          <a:xfrm>
            <a:off x="0" y="0"/>
            <a:ext cx="914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t>https://github.com/gabriel-jap/Data-Science/blob/main/jupyter-labs-webscraping.ipynb</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pic>
        <p:nvPicPr>
          <p:cNvPr id="130" name="Google Shape;130;p21"/>
          <p:cNvPicPr preferRelativeResize="0"/>
          <p:nvPr/>
        </p:nvPicPr>
        <p:blipFill rotWithShape="1">
          <a:blip r:embed="rId3">
            <a:alphaModFix/>
          </a:blip>
          <a:srcRect b="73454" l="0" r="0" t="0"/>
          <a:stretch/>
        </p:blipFill>
        <p:spPr>
          <a:xfrm>
            <a:off x="311700" y="1152475"/>
            <a:ext cx="8520600" cy="956938"/>
          </a:xfrm>
          <a:prstGeom prst="rect">
            <a:avLst/>
          </a:prstGeom>
          <a:noFill/>
          <a:ln>
            <a:noFill/>
          </a:ln>
        </p:spPr>
      </p:pic>
      <p:sp>
        <p:nvSpPr>
          <p:cNvPr id="131" name="Google Shape;131;p21"/>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Wikipedia: Web scraping</a:t>
            </a:r>
            <a:endParaRPr/>
          </a:p>
        </p:txBody>
      </p:sp>
      <p:sp>
        <p:nvSpPr>
          <p:cNvPr id="132" name="Google Shape;132;p21"/>
          <p:cNvSpPr txBox="1"/>
          <p:nvPr>
            <p:ph idx="1" type="body"/>
          </p:nvPr>
        </p:nvSpPr>
        <p:spPr>
          <a:xfrm>
            <a:off x="234375" y="2244450"/>
            <a:ext cx="5576700" cy="2459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2400"/>
              <a:t>First, the column’s titles are scraped</a:t>
            </a:r>
            <a:endParaRPr sz="2400"/>
          </a:p>
          <a:p>
            <a:pPr indent="0" lvl="0" marL="0" rtl="0" algn="l">
              <a:spcBef>
                <a:spcPts val="1200"/>
              </a:spcBef>
              <a:spcAft>
                <a:spcPts val="1200"/>
              </a:spcAft>
              <a:buNone/>
            </a:pPr>
            <a:r>
              <a:rPr lang="es" sz="2400"/>
              <a:t>Then, the information in each cell is extracted and assigned to the correspondent list.</a:t>
            </a:r>
            <a:endParaRPr sz="2400"/>
          </a:p>
        </p:txBody>
      </p:sp>
      <p:sp>
        <p:nvSpPr>
          <p:cNvPr id="133" name="Google Shape;133;p21"/>
          <p:cNvSpPr txBox="1"/>
          <p:nvPr/>
        </p:nvSpPr>
        <p:spPr>
          <a:xfrm>
            <a:off x="0" y="0"/>
            <a:ext cx="914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t>https://github.com/gabriel-jap/Data-Science/blob/main/jupyter-labs-webscraping.ipynb</a:t>
            </a:r>
            <a:endParaRPr/>
          </a:p>
        </p:txBody>
      </p:sp>
      <p:cxnSp>
        <p:nvCxnSpPr>
          <p:cNvPr id="134" name="Google Shape;134;p21"/>
          <p:cNvCxnSpPr/>
          <p:nvPr/>
        </p:nvCxnSpPr>
        <p:spPr>
          <a:xfrm>
            <a:off x="528525" y="1379325"/>
            <a:ext cx="8134200" cy="0"/>
          </a:xfrm>
          <a:prstGeom prst="straightConnector1">
            <a:avLst/>
          </a:prstGeom>
          <a:noFill/>
          <a:ln cap="flat" cmpd="sng" w="114300">
            <a:solidFill>
              <a:srgbClr val="FF0000"/>
            </a:solidFill>
            <a:prstDash val="solid"/>
            <a:round/>
            <a:headEnd len="med" w="med" type="none"/>
            <a:tailEnd len="med" w="med" type="none"/>
          </a:ln>
        </p:spPr>
      </p:cxnSp>
      <p:cxnSp>
        <p:nvCxnSpPr>
          <p:cNvPr id="135" name="Google Shape;135;p21"/>
          <p:cNvCxnSpPr/>
          <p:nvPr/>
        </p:nvCxnSpPr>
        <p:spPr>
          <a:xfrm flipH="1" rot="10800000">
            <a:off x="812125" y="1907850"/>
            <a:ext cx="7876500" cy="25800"/>
          </a:xfrm>
          <a:prstGeom prst="straightConnector1">
            <a:avLst/>
          </a:prstGeom>
          <a:noFill/>
          <a:ln cap="flat" cmpd="sng" w="114300">
            <a:solidFill>
              <a:srgbClr val="FF0000"/>
            </a:solidFill>
            <a:prstDash val="solid"/>
            <a:round/>
            <a:headEnd len="med" w="med" type="none"/>
            <a:tailEnd len="med" w="med" type="none"/>
          </a:ln>
        </p:spPr>
      </p:cxnSp>
      <p:sp>
        <p:nvSpPr>
          <p:cNvPr id="136" name="Google Shape;136;p21"/>
          <p:cNvSpPr/>
          <p:nvPr/>
        </p:nvSpPr>
        <p:spPr>
          <a:xfrm>
            <a:off x="686450" y="1553375"/>
            <a:ext cx="854100" cy="251400"/>
          </a:xfrm>
          <a:prstGeom prst="rect">
            <a:avLst/>
          </a:prstGeom>
          <a:noFill/>
          <a:ln cap="flat" cmpd="sng" w="28575">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1"/>
          <p:cNvSpPr/>
          <p:nvPr/>
        </p:nvSpPr>
        <p:spPr>
          <a:xfrm>
            <a:off x="1540550" y="1553375"/>
            <a:ext cx="660600" cy="251400"/>
          </a:xfrm>
          <a:prstGeom prst="rect">
            <a:avLst/>
          </a:prstGeom>
          <a:noFill/>
          <a:ln cap="flat" cmpd="sng" w="28575">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1"/>
          <p:cNvSpPr/>
          <p:nvPr/>
        </p:nvSpPr>
        <p:spPr>
          <a:xfrm>
            <a:off x="2201150" y="1553375"/>
            <a:ext cx="789600" cy="251400"/>
          </a:xfrm>
          <a:prstGeom prst="rect">
            <a:avLst/>
          </a:prstGeom>
          <a:noFill/>
          <a:ln cap="flat" cmpd="sng" w="28575">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1"/>
          <p:cNvSpPr/>
          <p:nvPr/>
        </p:nvSpPr>
        <p:spPr>
          <a:xfrm>
            <a:off x="2990750" y="1553375"/>
            <a:ext cx="1501800" cy="251400"/>
          </a:xfrm>
          <a:prstGeom prst="rect">
            <a:avLst/>
          </a:prstGeom>
          <a:noFill/>
          <a:ln cap="flat" cmpd="sng" w="28575">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1"/>
          <p:cNvSpPr/>
          <p:nvPr/>
        </p:nvSpPr>
        <p:spPr>
          <a:xfrm>
            <a:off x="4492550" y="1553375"/>
            <a:ext cx="924900" cy="251400"/>
          </a:xfrm>
          <a:prstGeom prst="rect">
            <a:avLst/>
          </a:prstGeom>
          <a:noFill/>
          <a:ln cap="flat" cmpd="sng" w="28575">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1"/>
          <p:cNvSpPr/>
          <p:nvPr/>
        </p:nvSpPr>
        <p:spPr>
          <a:xfrm>
            <a:off x="5417450" y="1553375"/>
            <a:ext cx="924900" cy="251400"/>
          </a:xfrm>
          <a:prstGeom prst="rect">
            <a:avLst/>
          </a:prstGeom>
          <a:noFill/>
          <a:ln cap="flat" cmpd="sng" w="28575">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1"/>
          <p:cNvSpPr/>
          <p:nvPr/>
        </p:nvSpPr>
        <p:spPr>
          <a:xfrm>
            <a:off x="6342350" y="1553375"/>
            <a:ext cx="986100" cy="251400"/>
          </a:xfrm>
          <a:prstGeom prst="rect">
            <a:avLst/>
          </a:prstGeom>
          <a:noFill/>
          <a:ln cap="flat" cmpd="sng" w="28575">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1"/>
          <p:cNvSpPr/>
          <p:nvPr/>
        </p:nvSpPr>
        <p:spPr>
          <a:xfrm>
            <a:off x="7328450" y="1553375"/>
            <a:ext cx="628500" cy="251400"/>
          </a:xfrm>
          <a:prstGeom prst="rect">
            <a:avLst/>
          </a:prstGeom>
          <a:noFill/>
          <a:ln cap="flat" cmpd="sng" w="28575">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1"/>
          <p:cNvSpPr/>
          <p:nvPr/>
        </p:nvSpPr>
        <p:spPr>
          <a:xfrm>
            <a:off x="7956950" y="1553375"/>
            <a:ext cx="854100" cy="251400"/>
          </a:xfrm>
          <a:prstGeom prst="rect">
            <a:avLst/>
          </a:prstGeom>
          <a:noFill/>
          <a:ln cap="flat" cmpd="sng" w="28575">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1"/>
          <p:cNvSpPr txBox="1"/>
          <p:nvPr/>
        </p:nvSpPr>
        <p:spPr>
          <a:xfrm>
            <a:off x="6494275" y="2340700"/>
            <a:ext cx="1755900" cy="2555100"/>
          </a:xfrm>
          <a:prstGeom prst="rect">
            <a:avLst/>
          </a:prstGeom>
          <a:solidFill>
            <a:schemeClr val="accent6"/>
          </a:solid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s"/>
              <a:t>14</a:t>
            </a:r>
            <a:endParaRPr b="1"/>
          </a:p>
          <a:p>
            <a:pPr indent="0" lvl="0" marL="0" rtl="0" algn="l">
              <a:spcBef>
                <a:spcPts val="0"/>
              </a:spcBef>
              <a:spcAft>
                <a:spcPts val="0"/>
              </a:spcAft>
              <a:buNone/>
            </a:pPr>
            <a:r>
              <a:rPr b="1" lang="es"/>
              <a:t>10 January 2015</a:t>
            </a:r>
            <a:endParaRPr b="1"/>
          </a:p>
          <a:p>
            <a:pPr indent="0" lvl="0" marL="0" rtl="0" algn="l">
              <a:spcBef>
                <a:spcPts val="0"/>
              </a:spcBef>
              <a:spcAft>
                <a:spcPts val="0"/>
              </a:spcAft>
              <a:buNone/>
            </a:pPr>
            <a:r>
              <a:rPr b="1" lang="es"/>
              <a:t>09:47</a:t>
            </a:r>
            <a:endParaRPr b="1"/>
          </a:p>
          <a:p>
            <a:pPr indent="0" lvl="0" marL="0" rtl="0" algn="l">
              <a:spcBef>
                <a:spcPts val="0"/>
              </a:spcBef>
              <a:spcAft>
                <a:spcPts val="0"/>
              </a:spcAft>
              <a:buNone/>
            </a:pPr>
            <a:r>
              <a:rPr b="1" lang="es"/>
              <a:t>F9 v1.1</a:t>
            </a:r>
            <a:endParaRPr b="1"/>
          </a:p>
          <a:p>
            <a:pPr indent="0" lvl="0" marL="0" rtl="0" algn="l">
              <a:spcBef>
                <a:spcPts val="0"/>
              </a:spcBef>
              <a:spcAft>
                <a:spcPts val="0"/>
              </a:spcAft>
              <a:buNone/>
            </a:pPr>
            <a:r>
              <a:rPr b="1" lang="es"/>
              <a:t>Cape Canaveral</a:t>
            </a:r>
            <a:endParaRPr b="1"/>
          </a:p>
          <a:p>
            <a:pPr indent="0" lvl="0" marL="0" rtl="0" algn="l">
              <a:spcBef>
                <a:spcPts val="0"/>
              </a:spcBef>
              <a:spcAft>
                <a:spcPts val="0"/>
              </a:spcAft>
              <a:buNone/>
            </a:pPr>
            <a:r>
              <a:rPr b="1" lang="es"/>
              <a:t>SpaceX CRS-5</a:t>
            </a:r>
            <a:endParaRPr b="1"/>
          </a:p>
          <a:p>
            <a:pPr indent="0" lvl="0" marL="0" rtl="0" algn="l">
              <a:spcBef>
                <a:spcPts val="0"/>
              </a:spcBef>
              <a:spcAft>
                <a:spcPts val="0"/>
              </a:spcAft>
              <a:buNone/>
            </a:pPr>
            <a:r>
              <a:rPr b="1" lang="es"/>
              <a:t>2,395 kg</a:t>
            </a:r>
            <a:endParaRPr b="1"/>
          </a:p>
          <a:p>
            <a:pPr indent="0" lvl="0" marL="0" rtl="0" algn="l">
              <a:spcBef>
                <a:spcPts val="0"/>
              </a:spcBef>
              <a:spcAft>
                <a:spcPts val="0"/>
              </a:spcAft>
              <a:buNone/>
            </a:pPr>
            <a:r>
              <a:rPr b="1" lang="es"/>
              <a:t>LEO</a:t>
            </a:r>
            <a:endParaRPr b="1"/>
          </a:p>
          <a:p>
            <a:pPr indent="0" lvl="0" marL="0" rtl="0" algn="l">
              <a:spcBef>
                <a:spcPts val="0"/>
              </a:spcBef>
              <a:spcAft>
                <a:spcPts val="0"/>
              </a:spcAft>
              <a:buNone/>
            </a:pPr>
            <a:r>
              <a:rPr b="1" lang="es"/>
              <a:t>NASA</a:t>
            </a:r>
            <a:endParaRPr b="1"/>
          </a:p>
          <a:p>
            <a:pPr indent="0" lvl="0" marL="0" rtl="0" algn="l">
              <a:spcBef>
                <a:spcPts val="0"/>
              </a:spcBef>
              <a:spcAft>
                <a:spcPts val="0"/>
              </a:spcAft>
              <a:buNone/>
            </a:pPr>
            <a:r>
              <a:rPr b="1" lang="es"/>
              <a:t>Success</a:t>
            </a:r>
            <a:endParaRPr b="1"/>
          </a:p>
          <a:p>
            <a:pPr indent="0" lvl="0" marL="0" rtl="0" algn="l">
              <a:spcBef>
                <a:spcPts val="0"/>
              </a:spcBef>
              <a:spcAft>
                <a:spcPts val="0"/>
              </a:spcAft>
              <a:buNone/>
            </a:pPr>
            <a:r>
              <a:rPr b="1" lang="es"/>
              <a:t>Failure</a:t>
            </a:r>
            <a:endParaRPr b="1"/>
          </a:p>
        </p:txBody>
      </p:sp>
      <p:cxnSp>
        <p:nvCxnSpPr>
          <p:cNvPr id="146" name="Google Shape;146;p21"/>
          <p:cNvCxnSpPr>
            <a:endCxn id="145" idx="1"/>
          </p:cNvCxnSpPr>
          <p:nvPr/>
        </p:nvCxnSpPr>
        <p:spPr>
          <a:xfrm flipH="1" rot="-5400000">
            <a:off x="5414875" y="2538850"/>
            <a:ext cx="1517100" cy="641700"/>
          </a:xfrm>
          <a:prstGeom prst="bentConnector2">
            <a:avLst/>
          </a:prstGeom>
          <a:noFill/>
          <a:ln cap="flat" cmpd="sng" w="76200">
            <a:solidFill>
              <a:schemeClr val="accent5"/>
            </a:solidFill>
            <a:prstDash val="solid"/>
            <a:round/>
            <a:headEnd len="med" w="med" type="none"/>
            <a:tailEnd len="med" w="med" type="stealth"/>
          </a:ln>
        </p:spPr>
      </p:cxn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