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Nunito"/>
      <p:regular r:id="rId41"/>
      <p:bold r:id="rId42"/>
      <p:italic r:id="rId43"/>
      <p:boldItalic r:id="rId44"/>
    </p:embeddedFont>
    <p:embeddedFont>
      <p:font typeface="Lato"/>
      <p:regular r:id="rId45"/>
      <p:bold r:id="rId46"/>
      <p:italic r:id="rId47"/>
      <p:boldItalic r:id="rId48"/>
    </p:embeddedFont>
    <p:embeddedFont>
      <p:font typeface="Maven Pro"/>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Nunito-bold.fntdata"/><Relationship Id="rId41" Type="http://schemas.openxmlformats.org/officeDocument/2006/relationships/font" Target="fonts/Nunito-regular.fntdata"/><Relationship Id="rId44" Type="http://schemas.openxmlformats.org/officeDocument/2006/relationships/font" Target="fonts/Nunito-boldItalic.fntdata"/><Relationship Id="rId43" Type="http://schemas.openxmlformats.org/officeDocument/2006/relationships/font" Target="fonts/Nunito-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520c4ecc5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520c4ecc5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522f60e0c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522f60e0c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522f60e0c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522f60e0c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59440132c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59440132c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59440132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59440132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59440132c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59440132c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59440132c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59440132c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59440132c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59440132c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59440132c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59440132c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59440132c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59440132c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486e58a93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486e58a93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59440132c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59440132c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59440132c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59440132c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59440132c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59440132c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59440132c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59440132c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59440132c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59440132c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59440132c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59440132c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59440132c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59440132c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408fa583a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408fa583a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408fa583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408fa583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408fa583a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408fa583a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486e58a93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486e58a93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408fa583a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408fa583a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408fa583a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408fa583a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408fa583a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408fa583a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59440132c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59440132c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408fa583a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408fa583a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408fa583a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408fa583a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486e58a93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486e58a93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59440132c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59440132c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486e58a93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486e58a93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520c4ecc5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520c4ecc5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20c4ecc5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20c4ecc5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591a17bcac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591a17bcac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Applied Data Analyst Capstone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Gabriel Valverde</a:t>
            </a:r>
            <a:endParaRPr/>
          </a:p>
          <a:p>
            <a:pPr indent="0" lvl="0" marL="0" rtl="0" algn="l">
              <a:spcBef>
                <a:spcPts val="0"/>
              </a:spcBef>
              <a:spcAft>
                <a:spcPts val="0"/>
              </a:spcAft>
              <a:buNone/>
            </a:pPr>
            <a:r>
              <a:rPr lang="es"/>
              <a:t>24/09/2022</a:t>
            </a:r>
            <a:endParaRPr/>
          </a:p>
        </p:txBody>
      </p:sp>
      <p:sp>
        <p:nvSpPr>
          <p:cNvPr id="279" name="Google Shape;279;p13"/>
          <p:cNvSpPr txBox="1"/>
          <p:nvPr/>
        </p:nvSpPr>
        <p:spPr>
          <a:xfrm>
            <a:off x="5392800" y="4743300"/>
            <a:ext cx="37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https://github.com/gabriel-jap/Data_Analysis</a:t>
            </a:r>
            <a:endParaRPr>
              <a:latin typeface="Lato"/>
              <a:ea typeface="Lato"/>
              <a:cs typeface="Lato"/>
              <a:sym typeface="Lato"/>
            </a:endParaRPr>
          </a:p>
        </p:txBody>
      </p:sp>
      <p:pic>
        <p:nvPicPr>
          <p:cNvPr id="280" name="Google Shape;280;p13"/>
          <p:cNvPicPr preferRelativeResize="0"/>
          <p:nvPr/>
        </p:nvPicPr>
        <p:blipFill rotWithShape="1">
          <a:blip r:embed="rId3">
            <a:alphaModFix/>
          </a:blip>
          <a:srcRect b="0" l="0" r="0" t="0"/>
          <a:stretch/>
        </p:blipFill>
        <p:spPr>
          <a:xfrm>
            <a:off x="7554100" y="3424125"/>
            <a:ext cx="1319174" cy="1319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2"/>
          <p:cNvSpPr/>
          <p:nvPr/>
        </p:nvSpPr>
        <p:spPr>
          <a:xfrm>
            <a:off x="1059625" y="2030250"/>
            <a:ext cx="2810100" cy="54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s" sz="1600">
                <a:solidFill>
                  <a:schemeClr val="dk2"/>
                </a:solidFill>
                <a:latin typeface="Nunito"/>
                <a:ea typeface="Nunito"/>
                <a:cs typeface="Nunito"/>
                <a:sym typeface="Nunito"/>
              </a:rPr>
              <a:t>154 </a:t>
            </a:r>
            <a:r>
              <a:rPr lang="es" sz="1600">
                <a:solidFill>
                  <a:schemeClr val="dk2"/>
                </a:solidFill>
                <a:latin typeface="Nunito"/>
                <a:ea typeface="Nunito"/>
                <a:cs typeface="Nunito"/>
                <a:sym typeface="Nunito"/>
              </a:rPr>
              <a:t>Duplicates were erased</a:t>
            </a:r>
            <a:endParaRPr sz="1700"/>
          </a:p>
        </p:txBody>
      </p:sp>
      <p:sp>
        <p:nvSpPr>
          <p:cNvPr id="358" name="Google Shape;358;p22"/>
          <p:cNvSpPr/>
          <p:nvPr/>
        </p:nvSpPr>
        <p:spPr>
          <a:xfrm>
            <a:off x="903900" y="3272975"/>
            <a:ext cx="3668100" cy="890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s" sz="1500">
                <a:solidFill>
                  <a:schemeClr val="dk2"/>
                </a:solidFill>
                <a:latin typeface="Nunito"/>
                <a:ea typeface="Nunito"/>
                <a:cs typeface="Nunito"/>
                <a:sym typeface="Nunito"/>
              </a:rPr>
              <a:t>32 missing values</a:t>
            </a:r>
            <a:r>
              <a:rPr lang="es" sz="1500">
                <a:solidFill>
                  <a:schemeClr val="dk2"/>
                </a:solidFill>
                <a:latin typeface="Nunito"/>
                <a:ea typeface="Nunito"/>
                <a:cs typeface="Nunito"/>
                <a:sym typeface="Nunito"/>
              </a:rPr>
              <a:t> in the column “WorkLoc” </a:t>
            </a:r>
            <a:r>
              <a:rPr b="1" lang="es" sz="1500">
                <a:solidFill>
                  <a:schemeClr val="dk2"/>
                </a:solidFill>
                <a:latin typeface="Nunito"/>
                <a:ea typeface="Nunito"/>
                <a:cs typeface="Nunito"/>
                <a:sym typeface="Nunito"/>
              </a:rPr>
              <a:t>filled with</a:t>
            </a:r>
            <a:r>
              <a:rPr lang="es" sz="1500">
                <a:solidFill>
                  <a:schemeClr val="dk2"/>
                </a:solidFill>
                <a:latin typeface="Nunito"/>
                <a:ea typeface="Nunito"/>
                <a:cs typeface="Nunito"/>
                <a:sym typeface="Nunito"/>
              </a:rPr>
              <a:t> the most common value </a:t>
            </a:r>
            <a:r>
              <a:rPr b="1" lang="es" sz="1500">
                <a:solidFill>
                  <a:schemeClr val="dk2"/>
                </a:solidFill>
                <a:latin typeface="Nunito"/>
                <a:ea typeface="Nunito"/>
                <a:cs typeface="Nunito"/>
                <a:sym typeface="Nunito"/>
              </a:rPr>
              <a:t>“Office”</a:t>
            </a:r>
            <a:endParaRPr b="1" sz="1600"/>
          </a:p>
        </p:txBody>
      </p:sp>
      <p:sp>
        <p:nvSpPr>
          <p:cNvPr id="359" name="Google Shape;359;p22"/>
          <p:cNvSpPr/>
          <p:nvPr/>
        </p:nvSpPr>
        <p:spPr>
          <a:xfrm>
            <a:off x="4364600" y="1611900"/>
            <a:ext cx="4213500" cy="2011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s" sz="1800">
                <a:solidFill>
                  <a:schemeClr val="lt1"/>
                </a:solidFill>
                <a:latin typeface="Nunito"/>
                <a:ea typeface="Nunito"/>
                <a:cs typeface="Nunito"/>
                <a:sym typeface="Nunito"/>
              </a:rPr>
              <a:t>Create a column “NormalizedAnnualCompensation” by multiplying the monthly and weekly salary in order to get an annual Compensation to all the records</a:t>
            </a:r>
            <a:endParaRPr>
              <a:solidFill>
                <a:schemeClr val="lt1"/>
              </a:solidFill>
            </a:endParaRPr>
          </a:p>
        </p:txBody>
      </p:sp>
      <p:sp>
        <p:nvSpPr>
          <p:cNvPr id="360" name="Google Shape;36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Survey</a:t>
            </a:r>
            <a:r>
              <a:rPr lang="es"/>
              <a:t>: Wrangling Information</a:t>
            </a:r>
            <a:endParaRPr/>
          </a:p>
        </p:txBody>
      </p:sp>
      <p:sp>
        <p:nvSpPr>
          <p:cNvPr id="361" name="Google Shape;361;p22"/>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https://github.com/gabriel-jap/Data_Analysis/blob/main/Semana%202/M2DataWrangling-lab.ipynb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METHODOLOGY: Analytics</a:t>
            </a:r>
            <a:endParaRPr/>
          </a:p>
        </p:txBody>
      </p:sp>
      <p:sp>
        <p:nvSpPr>
          <p:cNvPr id="367" name="Google Shape;367;p23"/>
          <p:cNvSpPr txBox="1"/>
          <p:nvPr>
            <p:ph idx="1" type="body"/>
          </p:nvPr>
        </p:nvSpPr>
        <p:spPr>
          <a:xfrm>
            <a:off x="1303800" y="1761450"/>
            <a:ext cx="3430500" cy="25416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sz="1800"/>
              <a:t>It was used Python to realize some basic EDA such as:</a:t>
            </a:r>
            <a:endParaRPr sz="1800"/>
          </a:p>
          <a:p>
            <a:pPr indent="0" lvl="0" marL="0" marR="0" rtl="0" algn="l">
              <a:lnSpc>
                <a:spcPct val="115000"/>
              </a:lnSpc>
              <a:spcBef>
                <a:spcPts val="1200"/>
              </a:spcBef>
              <a:spcAft>
                <a:spcPts val="1200"/>
              </a:spcAft>
              <a:buNone/>
            </a:pPr>
            <a:r>
              <a:rPr lang="es" sz="1800"/>
              <a:t>Distribution of payment</a:t>
            </a:r>
            <a:br>
              <a:rPr lang="es" sz="1800"/>
            </a:br>
            <a:r>
              <a:rPr lang="es" sz="1800"/>
              <a:t>Median of payment</a:t>
            </a:r>
            <a:br>
              <a:rPr lang="es" sz="1800"/>
            </a:br>
            <a:r>
              <a:rPr lang="es" sz="1800"/>
              <a:t>Information about Age</a:t>
            </a:r>
            <a:br>
              <a:rPr lang="es" sz="1800"/>
            </a:br>
            <a:r>
              <a:rPr lang="es" sz="1800"/>
              <a:t>Information about payment (prior to eliminate out layer)</a:t>
            </a:r>
            <a:endParaRPr/>
          </a:p>
        </p:txBody>
      </p:sp>
      <p:sp>
        <p:nvSpPr>
          <p:cNvPr id="368" name="Google Shape;368;p23"/>
          <p:cNvSpPr txBox="1"/>
          <p:nvPr>
            <p:ph idx="2" type="body"/>
          </p:nvPr>
        </p:nvSpPr>
        <p:spPr>
          <a:xfrm>
            <a:off x="4903650" y="17614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800"/>
              <a:t>Then, with Python and SQL, graphics were made to show the characteristics and trends among the records</a:t>
            </a:r>
            <a:endParaRPr/>
          </a:p>
        </p:txBody>
      </p:sp>
      <p:sp>
        <p:nvSpPr>
          <p:cNvPr id="369" name="Google Shape;369;p23"/>
          <p:cNvSpPr txBox="1"/>
          <p:nvPr/>
        </p:nvSpPr>
        <p:spPr>
          <a:xfrm>
            <a:off x="144125" y="4201650"/>
            <a:ext cx="2485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https://github.com/gabriel-jap/Data_Analysis/blob/main/Semana%203/M3ExploratoryDataAnalysis-lab.ipynb</a:t>
            </a:r>
            <a:endParaRPr/>
          </a:p>
        </p:txBody>
      </p:sp>
      <p:sp>
        <p:nvSpPr>
          <p:cNvPr id="370" name="Google Shape;370;p23"/>
          <p:cNvSpPr txBox="1"/>
          <p:nvPr/>
        </p:nvSpPr>
        <p:spPr>
          <a:xfrm>
            <a:off x="6495350" y="4008275"/>
            <a:ext cx="2592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https://github.com/gabriel-jap/Data_Analysis/blob/main/Semana%204/M4DataVisualization-lab.ipynb</a:t>
            </a:r>
            <a:endParaRPr/>
          </a:p>
        </p:txBody>
      </p:sp>
      <p:pic>
        <p:nvPicPr>
          <p:cNvPr id="371" name="Google Shape;371;p23"/>
          <p:cNvPicPr preferRelativeResize="0"/>
          <p:nvPr/>
        </p:nvPicPr>
        <p:blipFill>
          <a:blip r:embed="rId3">
            <a:alphaModFix/>
          </a:blip>
          <a:stretch>
            <a:fillRect/>
          </a:stretch>
        </p:blipFill>
        <p:spPr>
          <a:xfrm>
            <a:off x="6239200" y="162350"/>
            <a:ext cx="1046702" cy="1046702"/>
          </a:xfrm>
          <a:prstGeom prst="rect">
            <a:avLst/>
          </a:prstGeom>
          <a:noFill/>
          <a:ln>
            <a:noFill/>
          </a:ln>
        </p:spPr>
      </p:pic>
      <p:pic>
        <p:nvPicPr>
          <p:cNvPr id="372" name="Google Shape;372;p23"/>
          <p:cNvPicPr preferRelativeResize="0"/>
          <p:nvPr/>
        </p:nvPicPr>
        <p:blipFill>
          <a:blip r:embed="rId4">
            <a:alphaModFix/>
          </a:blip>
          <a:stretch>
            <a:fillRect/>
          </a:stretch>
        </p:blipFill>
        <p:spPr>
          <a:xfrm>
            <a:off x="7350375" y="847999"/>
            <a:ext cx="1606876" cy="74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700"/>
              <a:t>METHODOLOGY: Dashboard</a:t>
            </a:r>
            <a:endParaRPr/>
          </a:p>
        </p:txBody>
      </p:sp>
      <p:sp>
        <p:nvSpPr>
          <p:cNvPr id="378" name="Google Shape;378;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s" sz="1600"/>
              <a:t>In Order to create </a:t>
            </a:r>
            <a:r>
              <a:rPr lang="es" sz="1600"/>
              <a:t>an</a:t>
            </a:r>
            <a:r>
              <a:rPr lang="es" sz="1600"/>
              <a:t> interactive Dashboard I use IBM’s Cognos to see:</a:t>
            </a:r>
            <a:endParaRPr sz="1600"/>
          </a:p>
          <a:p>
            <a:pPr indent="-330200" lvl="0" marL="457200" rtl="0" algn="l">
              <a:lnSpc>
                <a:spcPct val="95000"/>
              </a:lnSpc>
              <a:spcBef>
                <a:spcPts val="1200"/>
              </a:spcBef>
              <a:spcAft>
                <a:spcPts val="0"/>
              </a:spcAft>
              <a:buSzPts val="1600"/>
              <a:buChar char="-"/>
            </a:pPr>
            <a:r>
              <a:rPr lang="es" sz="1600"/>
              <a:t>The most used and most looking for:</a:t>
            </a:r>
            <a:endParaRPr sz="1600"/>
          </a:p>
          <a:p>
            <a:pPr indent="-317500" lvl="1" marL="914400" rtl="0" algn="l">
              <a:lnSpc>
                <a:spcPct val="95000"/>
              </a:lnSpc>
              <a:spcBef>
                <a:spcPts val="0"/>
              </a:spcBef>
              <a:spcAft>
                <a:spcPts val="0"/>
              </a:spcAft>
              <a:buSzPts val="1400"/>
              <a:buChar char="-"/>
            </a:pPr>
            <a:r>
              <a:rPr lang="es" sz="1400"/>
              <a:t>Language</a:t>
            </a:r>
            <a:endParaRPr sz="1400"/>
          </a:p>
          <a:p>
            <a:pPr indent="-317500" lvl="1" marL="914400" rtl="0" algn="l">
              <a:lnSpc>
                <a:spcPct val="95000"/>
              </a:lnSpc>
              <a:spcBef>
                <a:spcPts val="0"/>
              </a:spcBef>
              <a:spcAft>
                <a:spcPts val="0"/>
              </a:spcAft>
              <a:buSzPts val="1400"/>
              <a:buChar char="-"/>
            </a:pPr>
            <a:r>
              <a:rPr lang="es" sz="1400"/>
              <a:t>Platform</a:t>
            </a:r>
            <a:endParaRPr sz="1400"/>
          </a:p>
          <a:p>
            <a:pPr indent="-317500" lvl="1" marL="914400" rtl="0" algn="l">
              <a:lnSpc>
                <a:spcPct val="95000"/>
              </a:lnSpc>
              <a:spcBef>
                <a:spcPts val="0"/>
              </a:spcBef>
              <a:spcAft>
                <a:spcPts val="0"/>
              </a:spcAft>
              <a:buSzPts val="1400"/>
              <a:buChar char="-"/>
            </a:pPr>
            <a:r>
              <a:rPr lang="es" sz="1400"/>
              <a:t>Database</a:t>
            </a:r>
            <a:endParaRPr sz="1400"/>
          </a:p>
          <a:p>
            <a:pPr indent="-317500" lvl="1" marL="914400" rtl="0" algn="l">
              <a:lnSpc>
                <a:spcPct val="95000"/>
              </a:lnSpc>
              <a:spcBef>
                <a:spcPts val="0"/>
              </a:spcBef>
              <a:spcAft>
                <a:spcPts val="0"/>
              </a:spcAft>
              <a:buSzPts val="1400"/>
              <a:buChar char="-"/>
            </a:pPr>
            <a:r>
              <a:rPr lang="es" sz="1400"/>
              <a:t>Web frame</a:t>
            </a:r>
            <a:endParaRPr sz="1400"/>
          </a:p>
          <a:p>
            <a:pPr indent="-330200" lvl="0" marL="457200" rtl="0" algn="l">
              <a:lnSpc>
                <a:spcPct val="95000"/>
              </a:lnSpc>
              <a:spcBef>
                <a:spcPts val="0"/>
              </a:spcBef>
              <a:spcAft>
                <a:spcPts val="0"/>
              </a:spcAft>
              <a:buSzPts val="1600"/>
              <a:buChar char="-"/>
            </a:pPr>
            <a:r>
              <a:rPr lang="es" sz="1600"/>
              <a:t>The respondent by:</a:t>
            </a:r>
            <a:endParaRPr sz="1600"/>
          </a:p>
          <a:p>
            <a:pPr indent="-317500" lvl="1" marL="914400" rtl="0" algn="l">
              <a:lnSpc>
                <a:spcPct val="95000"/>
              </a:lnSpc>
              <a:spcBef>
                <a:spcPts val="0"/>
              </a:spcBef>
              <a:spcAft>
                <a:spcPts val="0"/>
              </a:spcAft>
              <a:buSzPts val="1400"/>
              <a:buChar char="-"/>
            </a:pPr>
            <a:r>
              <a:rPr lang="es" sz="1400"/>
              <a:t>Gender</a:t>
            </a:r>
            <a:endParaRPr sz="1400"/>
          </a:p>
          <a:p>
            <a:pPr indent="-317500" lvl="1" marL="914400" rtl="0" algn="l">
              <a:lnSpc>
                <a:spcPct val="95000"/>
              </a:lnSpc>
              <a:spcBef>
                <a:spcPts val="0"/>
              </a:spcBef>
              <a:spcAft>
                <a:spcPts val="0"/>
              </a:spcAft>
              <a:buSzPts val="1400"/>
              <a:buChar char="-"/>
            </a:pPr>
            <a:r>
              <a:rPr lang="es" sz="1400"/>
              <a:t>Country</a:t>
            </a:r>
            <a:endParaRPr sz="1400"/>
          </a:p>
          <a:p>
            <a:pPr indent="-317500" lvl="1" marL="914400" rtl="0" algn="l">
              <a:lnSpc>
                <a:spcPct val="95000"/>
              </a:lnSpc>
              <a:spcBef>
                <a:spcPts val="0"/>
              </a:spcBef>
              <a:spcAft>
                <a:spcPts val="0"/>
              </a:spcAft>
              <a:buSzPts val="1400"/>
              <a:buChar char="-"/>
            </a:pPr>
            <a:r>
              <a:rPr lang="es" sz="1400"/>
              <a:t>Age</a:t>
            </a:r>
            <a:endParaRPr sz="1400"/>
          </a:p>
          <a:p>
            <a:pPr indent="-317500" lvl="1" marL="914400" rtl="0" algn="l">
              <a:lnSpc>
                <a:spcPct val="95000"/>
              </a:lnSpc>
              <a:spcBef>
                <a:spcPts val="0"/>
              </a:spcBef>
              <a:spcAft>
                <a:spcPts val="0"/>
              </a:spcAft>
              <a:buSzPts val="1400"/>
              <a:buChar char="-"/>
            </a:pPr>
            <a:r>
              <a:rPr lang="es" sz="1400"/>
              <a:t>Formal Education</a:t>
            </a:r>
            <a:endParaRPr sz="1400"/>
          </a:p>
        </p:txBody>
      </p:sp>
      <p:sp>
        <p:nvSpPr>
          <p:cNvPr id="379" name="Google Shape;379;p24"/>
          <p:cNvSpPr txBox="1"/>
          <p:nvPr/>
        </p:nvSpPr>
        <p:spPr>
          <a:xfrm>
            <a:off x="0" y="0"/>
            <a:ext cx="91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https://dataplatform.cloud.ibm.com/dashboards/ca7c92b1-ce19-4d07-aa6c-df96a3a5a1bb/view/710aa00513eb0ac05fe6f2e4079c2f0f28612308b0bb820a80877b490a607397a83b1b96c82a4a5cd9195131f5ee47519d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Analytics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6"/>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EDA</a:t>
            </a:r>
            <a:endParaRPr/>
          </a:p>
        </p:txBody>
      </p:sp>
      <p:sp>
        <p:nvSpPr>
          <p:cNvPr id="390" name="Google Shape;390;p26"/>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Here we see the Density of the Compensation. We see an almost homogeneous low level, with little spikes.</a:t>
            </a:r>
            <a:endParaRPr sz="1600"/>
          </a:p>
          <a:p>
            <a:pPr indent="0" lvl="0" marL="0" rtl="0" algn="l">
              <a:spcBef>
                <a:spcPts val="1200"/>
              </a:spcBef>
              <a:spcAft>
                <a:spcPts val="1200"/>
              </a:spcAft>
              <a:buNone/>
            </a:pPr>
            <a:r>
              <a:rPr lang="es" sz="1600"/>
              <a:t>The </a:t>
            </a:r>
            <a:r>
              <a:rPr lang="es" sz="1600"/>
              <a:t>respondents</a:t>
            </a:r>
            <a:r>
              <a:rPr lang="es" sz="1600"/>
              <a:t> come from similar positions or payment levels.</a:t>
            </a:r>
            <a:endParaRPr sz="1600"/>
          </a:p>
        </p:txBody>
      </p:sp>
      <p:pic>
        <p:nvPicPr>
          <p:cNvPr id="391" name="Google Shape;391;p26"/>
          <p:cNvPicPr preferRelativeResize="0"/>
          <p:nvPr/>
        </p:nvPicPr>
        <p:blipFill>
          <a:blip r:embed="rId3">
            <a:alphaModFix/>
          </a:blip>
          <a:stretch>
            <a:fillRect/>
          </a:stretch>
        </p:blipFill>
        <p:spPr>
          <a:xfrm>
            <a:off x="5819525" y="311213"/>
            <a:ext cx="2885125" cy="2322675"/>
          </a:xfrm>
          <a:prstGeom prst="rect">
            <a:avLst/>
          </a:prstGeom>
          <a:noFill/>
          <a:ln>
            <a:noFill/>
          </a:ln>
        </p:spPr>
      </p:pic>
      <p:pic>
        <p:nvPicPr>
          <p:cNvPr id="392" name="Google Shape;392;p26"/>
          <p:cNvPicPr preferRelativeResize="0"/>
          <p:nvPr/>
        </p:nvPicPr>
        <p:blipFill>
          <a:blip r:embed="rId4">
            <a:alphaModFix/>
          </a:blip>
          <a:stretch>
            <a:fillRect/>
          </a:stretch>
        </p:blipFill>
        <p:spPr>
          <a:xfrm>
            <a:off x="5895725" y="2650725"/>
            <a:ext cx="2885125" cy="2181560"/>
          </a:xfrm>
          <a:prstGeom prst="rect">
            <a:avLst/>
          </a:prstGeom>
          <a:noFill/>
          <a:ln>
            <a:noFill/>
          </a:ln>
        </p:spPr>
      </p:pic>
      <p:sp>
        <p:nvSpPr>
          <p:cNvPr id="393" name="Google Shape;393;p26"/>
          <p:cNvSpPr/>
          <p:nvPr/>
        </p:nvSpPr>
        <p:spPr>
          <a:xfrm rot="3340784">
            <a:off x="6368205" y="593018"/>
            <a:ext cx="347984" cy="347984"/>
          </a:xfrm>
          <a:prstGeom prst="upArrow">
            <a:avLst>
              <a:gd fmla="val 50000" name="adj1"/>
              <a:gd fmla="val 50000" name="adj2"/>
            </a:avLst>
          </a:prstGeom>
          <a:solidFill>
            <a:schemeClr val="accent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27"/>
          <p:cNvPicPr preferRelativeResize="0"/>
          <p:nvPr/>
        </p:nvPicPr>
        <p:blipFill>
          <a:blip r:embed="rId3">
            <a:alphaModFix/>
          </a:blip>
          <a:stretch>
            <a:fillRect/>
          </a:stretch>
        </p:blipFill>
        <p:spPr>
          <a:xfrm>
            <a:off x="4768200" y="1017150"/>
            <a:ext cx="4223400" cy="3109205"/>
          </a:xfrm>
          <a:prstGeom prst="rect">
            <a:avLst/>
          </a:prstGeom>
          <a:noFill/>
          <a:ln>
            <a:noFill/>
          </a:ln>
        </p:spPr>
      </p:pic>
      <p:sp>
        <p:nvSpPr>
          <p:cNvPr id="399" name="Google Shape;399;p2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100"/>
              <a:t>This is the density of </a:t>
            </a:r>
            <a:r>
              <a:rPr lang="es" sz="2100"/>
              <a:t>respondents</a:t>
            </a:r>
            <a:r>
              <a:rPr lang="es" sz="2100"/>
              <a:t> by Age</a:t>
            </a:r>
            <a:r>
              <a:rPr lang="es" sz="2100"/>
              <a:t>, and</a:t>
            </a:r>
            <a:r>
              <a:rPr lang="es" sz="2100"/>
              <a:t> we see a how the ages are mostly spread between 20 and 40</a:t>
            </a:r>
            <a:endParaRPr sz="2100"/>
          </a:p>
        </p:txBody>
      </p:sp>
      <p:sp>
        <p:nvSpPr>
          <p:cNvPr id="400" name="Google Shape;400;p27"/>
          <p:cNvSpPr/>
          <p:nvPr/>
        </p:nvSpPr>
        <p:spPr>
          <a:xfrm>
            <a:off x="5543125" y="1109775"/>
            <a:ext cx="786300" cy="2681400"/>
          </a:xfrm>
          <a:prstGeom prst="rect">
            <a:avLst/>
          </a:prstGeom>
          <a:solidFill>
            <a:schemeClr val="lt2"/>
          </a:solidFill>
          <a:ln cap="flat" cmpd="sng" w="19050">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1" name="Google Shape;401;p27"/>
          <p:cNvPicPr preferRelativeResize="0"/>
          <p:nvPr/>
        </p:nvPicPr>
        <p:blipFill>
          <a:blip r:embed="rId3">
            <a:alphaModFix amt="60000"/>
          </a:blip>
          <a:stretch>
            <a:fillRect/>
          </a:stretch>
        </p:blipFill>
        <p:spPr>
          <a:xfrm>
            <a:off x="4768200" y="1017150"/>
            <a:ext cx="4223400" cy="3109205"/>
          </a:xfrm>
          <a:prstGeom prst="rect">
            <a:avLst/>
          </a:prstGeom>
          <a:noFill/>
          <a:ln>
            <a:noFill/>
          </a:ln>
        </p:spPr>
      </p:pic>
      <p:sp>
        <p:nvSpPr>
          <p:cNvPr id="402" name="Google Shape;402;p2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EDA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8"/>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s" sz="2100"/>
              <a:t>About Annual compensation we confirm how similar the payments of the majority are, and a widespread group but small group with above salary</a:t>
            </a:r>
            <a:endParaRPr sz="2100"/>
          </a:p>
        </p:txBody>
      </p:sp>
      <p:pic>
        <p:nvPicPr>
          <p:cNvPr id="408" name="Google Shape;408;p28"/>
          <p:cNvPicPr preferRelativeResize="0"/>
          <p:nvPr/>
        </p:nvPicPr>
        <p:blipFill>
          <a:blip r:embed="rId3">
            <a:alphaModFix/>
          </a:blip>
          <a:stretch>
            <a:fillRect/>
          </a:stretch>
        </p:blipFill>
        <p:spPr>
          <a:xfrm>
            <a:off x="4768200" y="685800"/>
            <a:ext cx="4223400" cy="3251106"/>
          </a:xfrm>
          <a:prstGeom prst="rect">
            <a:avLst/>
          </a:prstGeom>
          <a:noFill/>
          <a:ln>
            <a:noFill/>
          </a:ln>
        </p:spPr>
      </p:pic>
      <p:sp>
        <p:nvSpPr>
          <p:cNvPr id="409" name="Google Shape;409;p28"/>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EDA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9"/>
          <p:cNvSpPr/>
          <p:nvPr/>
        </p:nvSpPr>
        <p:spPr>
          <a:xfrm>
            <a:off x="5091925" y="438300"/>
            <a:ext cx="3789900" cy="4292700"/>
          </a:xfrm>
          <a:prstGeom prst="round2DiagRect">
            <a:avLst>
              <a:gd fmla="val 16667" name="adj1"/>
              <a:gd fmla="val 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100"/>
              <a:t>About the correlation between Age and salary, we see a positive correlation, but not a strong one.</a:t>
            </a:r>
            <a:endParaRPr sz="2100"/>
          </a:p>
        </p:txBody>
      </p:sp>
      <p:grpSp>
        <p:nvGrpSpPr>
          <p:cNvPr id="416" name="Google Shape;416;p29"/>
          <p:cNvGrpSpPr/>
          <p:nvPr/>
        </p:nvGrpSpPr>
        <p:grpSpPr>
          <a:xfrm>
            <a:off x="5360388" y="740088"/>
            <a:ext cx="3252975" cy="3689125"/>
            <a:chOff x="5322525" y="727188"/>
            <a:chExt cx="3252975" cy="3689125"/>
          </a:xfrm>
        </p:grpSpPr>
        <p:pic>
          <p:nvPicPr>
            <p:cNvPr id="417" name="Google Shape;417;p29"/>
            <p:cNvPicPr preferRelativeResize="0"/>
            <p:nvPr/>
          </p:nvPicPr>
          <p:blipFill>
            <a:blip r:embed="rId3">
              <a:alphaModFix/>
            </a:blip>
            <a:stretch>
              <a:fillRect/>
            </a:stretch>
          </p:blipFill>
          <p:spPr>
            <a:xfrm>
              <a:off x="5322525" y="727188"/>
              <a:ext cx="3252775" cy="3689125"/>
            </a:xfrm>
            <a:prstGeom prst="rect">
              <a:avLst/>
            </a:prstGeom>
            <a:noFill/>
            <a:ln>
              <a:noFill/>
            </a:ln>
          </p:spPr>
        </p:pic>
        <p:sp>
          <p:nvSpPr>
            <p:cNvPr id="418" name="Google Shape;418;p29"/>
            <p:cNvSpPr/>
            <p:nvPr/>
          </p:nvSpPr>
          <p:spPr>
            <a:xfrm>
              <a:off x="5322600" y="2243025"/>
              <a:ext cx="3252900" cy="5415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2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EDA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0"/>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SQL EDA</a:t>
            </a:r>
            <a:endParaRPr/>
          </a:p>
        </p:txBody>
      </p:sp>
      <p:sp>
        <p:nvSpPr>
          <p:cNvPr id="425" name="Google Shape;425;p30"/>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300"/>
              <a:t>With </a:t>
            </a:r>
            <a:r>
              <a:rPr lang="es" sz="2300"/>
              <a:t>SQL,</a:t>
            </a:r>
            <a:r>
              <a:rPr lang="es" sz="2300"/>
              <a:t> we how the </a:t>
            </a:r>
            <a:r>
              <a:rPr lang="es" sz="2300"/>
              <a:t>respondents</a:t>
            </a:r>
            <a:r>
              <a:rPr lang="es" sz="2300"/>
              <a:t> come mostly from low level developers with ages from under 20 to 50.</a:t>
            </a:r>
            <a:endParaRPr sz="2300"/>
          </a:p>
        </p:txBody>
      </p:sp>
      <p:pic>
        <p:nvPicPr>
          <p:cNvPr id="426" name="Google Shape;426;p30"/>
          <p:cNvPicPr preferRelativeResize="0"/>
          <p:nvPr/>
        </p:nvPicPr>
        <p:blipFill>
          <a:blip r:embed="rId3">
            <a:alphaModFix/>
          </a:blip>
          <a:stretch>
            <a:fillRect/>
          </a:stretch>
        </p:blipFill>
        <p:spPr>
          <a:xfrm>
            <a:off x="4768200" y="152400"/>
            <a:ext cx="2966375" cy="2347075"/>
          </a:xfrm>
          <a:prstGeom prst="rect">
            <a:avLst/>
          </a:prstGeom>
          <a:noFill/>
          <a:ln>
            <a:noFill/>
          </a:ln>
        </p:spPr>
      </p:pic>
      <p:pic>
        <p:nvPicPr>
          <p:cNvPr id="427" name="Google Shape;427;p30"/>
          <p:cNvPicPr preferRelativeResize="0"/>
          <p:nvPr/>
        </p:nvPicPr>
        <p:blipFill>
          <a:blip r:embed="rId4">
            <a:alphaModFix/>
          </a:blip>
          <a:stretch>
            <a:fillRect/>
          </a:stretch>
        </p:blipFill>
        <p:spPr>
          <a:xfrm>
            <a:off x="5530200" y="2571750"/>
            <a:ext cx="2969579" cy="2221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1"/>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SQL EDA</a:t>
            </a:r>
            <a:endParaRPr/>
          </a:p>
        </p:txBody>
      </p:sp>
      <p:sp>
        <p:nvSpPr>
          <p:cNvPr id="433" name="Google Shape;433;p31"/>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2400"/>
              <a:t>We see that the group from ages </a:t>
            </a:r>
            <a:r>
              <a:rPr lang="es" sz="2400"/>
              <a:t>between 20 and 50</a:t>
            </a:r>
            <a:r>
              <a:rPr lang="es" sz="2400"/>
              <a:t> works around 35-50 hours a week.</a:t>
            </a:r>
            <a:endParaRPr sz="2400"/>
          </a:p>
        </p:txBody>
      </p:sp>
      <p:pic>
        <p:nvPicPr>
          <p:cNvPr id="434" name="Google Shape;434;p31"/>
          <p:cNvPicPr preferRelativeResize="0"/>
          <p:nvPr/>
        </p:nvPicPr>
        <p:blipFill>
          <a:blip r:embed="rId3">
            <a:alphaModFix/>
          </a:blip>
          <a:stretch>
            <a:fillRect/>
          </a:stretch>
        </p:blipFill>
        <p:spPr>
          <a:xfrm>
            <a:off x="4768200" y="152400"/>
            <a:ext cx="4223400" cy="33600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Index</a:t>
            </a:r>
            <a:endParaRPr/>
          </a:p>
        </p:txBody>
      </p:sp>
      <p:sp>
        <p:nvSpPr>
          <p:cNvPr id="286" name="Google Shape;286;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SzPts val="1300"/>
              <a:buChar char="●"/>
            </a:pPr>
            <a:r>
              <a:rPr lang="es"/>
              <a:t>Executive Summary</a:t>
            </a:r>
            <a:endParaRPr/>
          </a:p>
          <a:p>
            <a:pPr indent="-311150" lvl="0" marL="457200" marR="0" rtl="0" algn="l">
              <a:lnSpc>
                <a:spcPct val="115000"/>
              </a:lnSpc>
              <a:spcBef>
                <a:spcPts val="0"/>
              </a:spcBef>
              <a:spcAft>
                <a:spcPts val="0"/>
              </a:spcAft>
              <a:buSzPts val="1300"/>
              <a:buChar char="●"/>
            </a:pPr>
            <a:r>
              <a:rPr lang="es"/>
              <a:t>Introduction</a:t>
            </a:r>
            <a:endParaRPr/>
          </a:p>
          <a:p>
            <a:pPr indent="-311150" lvl="0" marL="457200" marR="0" rtl="0" algn="l">
              <a:lnSpc>
                <a:spcPct val="115000"/>
              </a:lnSpc>
              <a:spcBef>
                <a:spcPts val="0"/>
              </a:spcBef>
              <a:spcAft>
                <a:spcPts val="0"/>
              </a:spcAft>
              <a:buSzPts val="1300"/>
              <a:buChar char="●"/>
            </a:pPr>
            <a:r>
              <a:rPr lang="es"/>
              <a:t>Methodology</a:t>
            </a:r>
            <a:endParaRPr/>
          </a:p>
          <a:p>
            <a:pPr indent="-311150" lvl="0" marL="457200" marR="0" rtl="0" algn="l">
              <a:lnSpc>
                <a:spcPct val="115000"/>
              </a:lnSpc>
              <a:spcBef>
                <a:spcPts val="0"/>
              </a:spcBef>
              <a:spcAft>
                <a:spcPts val="0"/>
              </a:spcAft>
              <a:buSzPts val="1300"/>
              <a:buChar char="●"/>
            </a:pPr>
            <a:r>
              <a:rPr lang="es"/>
              <a:t>Analysis</a:t>
            </a:r>
            <a:endParaRPr sz="1800"/>
          </a:p>
          <a:p>
            <a:pPr indent="-311150" lvl="0" marL="457200" marR="0" rtl="0" algn="l">
              <a:lnSpc>
                <a:spcPct val="115000"/>
              </a:lnSpc>
              <a:spcBef>
                <a:spcPts val="0"/>
              </a:spcBef>
              <a:spcAft>
                <a:spcPts val="0"/>
              </a:spcAft>
              <a:buSzPts val="1300"/>
              <a:buChar char="●"/>
            </a:pPr>
            <a:r>
              <a:rPr lang="es"/>
              <a:t>Conclusion</a:t>
            </a:r>
            <a:endParaRPr/>
          </a:p>
          <a:p>
            <a:pPr indent="-311150" lvl="0" marL="457200" marR="0" rtl="0" algn="l">
              <a:lnSpc>
                <a:spcPct val="115000"/>
              </a:lnSpc>
              <a:spcBef>
                <a:spcPts val="0"/>
              </a:spcBef>
              <a:spcAft>
                <a:spcPts val="0"/>
              </a:spcAft>
              <a:buSzPts val="1300"/>
              <a:buChar char="●"/>
            </a:pPr>
            <a:r>
              <a:rPr lang="es"/>
              <a:t>Appendix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2"/>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SQL EDA</a:t>
            </a:r>
            <a:endParaRPr/>
          </a:p>
        </p:txBody>
      </p:sp>
      <p:sp>
        <p:nvSpPr>
          <p:cNvPr id="440" name="Google Shape;440;p32"/>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s" sz="2400"/>
              <a:t>We see that mainly the group from ages </a:t>
            </a:r>
            <a:r>
              <a:rPr lang="es" sz="2400"/>
              <a:t>between 35 and 45</a:t>
            </a:r>
            <a:r>
              <a:rPr lang="es" sz="2400"/>
              <a:t> do monthly Code </a:t>
            </a:r>
            <a:r>
              <a:rPr lang="es" sz="2400"/>
              <a:t>Review,</a:t>
            </a:r>
            <a:r>
              <a:rPr lang="es" sz="2400"/>
              <a:t> spending from 3 to 6 hours doing it.</a:t>
            </a:r>
            <a:endParaRPr sz="2400"/>
          </a:p>
        </p:txBody>
      </p:sp>
      <p:pic>
        <p:nvPicPr>
          <p:cNvPr id="441" name="Google Shape;441;p32"/>
          <p:cNvPicPr preferRelativeResize="0"/>
          <p:nvPr/>
        </p:nvPicPr>
        <p:blipFill>
          <a:blip r:embed="rId3">
            <a:alphaModFix/>
          </a:blip>
          <a:stretch>
            <a:fillRect/>
          </a:stretch>
        </p:blipFill>
        <p:spPr>
          <a:xfrm>
            <a:off x="4768200" y="152400"/>
            <a:ext cx="4223400" cy="32933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3"/>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SQL EDA</a:t>
            </a:r>
            <a:endParaRPr/>
          </a:p>
        </p:txBody>
      </p:sp>
      <p:sp>
        <p:nvSpPr>
          <p:cNvPr id="447" name="Google Shape;447;p33"/>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s" sz="2400"/>
              <a:t>From the survey, we see how evenly the top 5 most desired to learn Databases are with just a 6% of difference between PostgreSQL and MySQL</a:t>
            </a:r>
            <a:endParaRPr sz="2400"/>
          </a:p>
        </p:txBody>
      </p:sp>
      <p:pic>
        <p:nvPicPr>
          <p:cNvPr id="448" name="Google Shape;448;p33"/>
          <p:cNvPicPr preferRelativeResize="0"/>
          <p:nvPr/>
        </p:nvPicPr>
        <p:blipFill>
          <a:blip r:embed="rId3">
            <a:alphaModFix/>
          </a:blip>
          <a:stretch>
            <a:fillRect/>
          </a:stretch>
        </p:blipFill>
        <p:spPr>
          <a:xfrm>
            <a:off x="4768200" y="152400"/>
            <a:ext cx="4223400" cy="355606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4"/>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SQL EDA</a:t>
            </a:r>
            <a:endParaRPr/>
          </a:p>
        </p:txBody>
      </p:sp>
      <p:sp>
        <p:nvSpPr>
          <p:cNvPr id="454" name="Google Shape;454;p34"/>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400"/>
              <a:t>Even the group who does code review, it's not a huge part of its workload</a:t>
            </a:r>
            <a:endParaRPr sz="2400"/>
          </a:p>
        </p:txBody>
      </p:sp>
      <p:pic>
        <p:nvPicPr>
          <p:cNvPr id="455" name="Google Shape;455;p34"/>
          <p:cNvPicPr preferRelativeResize="0"/>
          <p:nvPr/>
        </p:nvPicPr>
        <p:blipFill>
          <a:blip r:embed="rId3">
            <a:alphaModFix/>
          </a:blip>
          <a:stretch>
            <a:fillRect/>
          </a:stretch>
        </p:blipFill>
        <p:spPr>
          <a:xfrm>
            <a:off x="4768200" y="152400"/>
            <a:ext cx="4223400" cy="34922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5"/>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SQL EDA</a:t>
            </a:r>
            <a:endParaRPr/>
          </a:p>
        </p:txBody>
      </p:sp>
      <p:sp>
        <p:nvSpPr>
          <p:cNvPr id="461" name="Google Shape;461;p35"/>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400"/>
              <a:t>Here we see the drop of Annual compensation as Age goes on</a:t>
            </a:r>
            <a:endParaRPr sz="2400"/>
          </a:p>
        </p:txBody>
      </p:sp>
      <p:pic>
        <p:nvPicPr>
          <p:cNvPr id="462" name="Google Shape;462;p35"/>
          <p:cNvPicPr preferRelativeResize="0"/>
          <p:nvPr/>
        </p:nvPicPr>
        <p:blipFill>
          <a:blip r:embed="rId3">
            <a:alphaModFix/>
          </a:blip>
          <a:stretch>
            <a:fillRect/>
          </a:stretch>
        </p:blipFill>
        <p:spPr>
          <a:xfrm>
            <a:off x="4768200" y="152400"/>
            <a:ext cx="4223400" cy="315658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36"/>
          <p:cNvPicPr preferRelativeResize="0"/>
          <p:nvPr/>
        </p:nvPicPr>
        <p:blipFill>
          <a:blip r:embed="rId3">
            <a:alphaModFix/>
          </a:blip>
          <a:stretch>
            <a:fillRect/>
          </a:stretch>
        </p:blipFill>
        <p:spPr>
          <a:xfrm>
            <a:off x="3665225" y="389975"/>
            <a:ext cx="5390850" cy="2562050"/>
          </a:xfrm>
          <a:prstGeom prst="rect">
            <a:avLst/>
          </a:prstGeom>
          <a:noFill/>
          <a:ln>
            <a:noFill/>
          </a:ln>
        </p:spPr>
      </p:pic>
      <p:sp>
        <p:nvSpPr>
          <p:cNvPr id="468" name="Google Shape;468;p36"/>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SQL EDA</a:t>
            </a:r>
            <a:endParaRPr/>
          </a:p>
        </p:txBody>
      </p:sp>
      <p:sp>
        <p:nvSpPr>
          <p:cNvPr id="469" name="Google Shape;469;p36"/>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400"/>
              <a:t>We can see the majority of the respondents come from developers</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Analytics: Cognos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8"/>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Cognos</a:t>
            </a:r>
            <a:endParaRPr/>
          </a:p>
          <a:p>
            <a:pPr indent="0" lvl="0" marL="0" rtl="0" algn="l">
              <a:spcBef>
                <a:spcPts val="0"/>
              </a:spcBef>
              <a:spcAft>
                <a:spcPts val="0"/>
              </a:spcAft>
              <a:buNone/>
            </a:pPr>
            <a:r>
              <a:rPr lang="es"/>
              <a:t>Actual Fields</a:t>
            </a:r>
            <a:endParaRPr/>
          </a:p>
        </p:txBody>
      </p:sp>
      <p:sp>
        <p:nvSpPr>
          <p:cNvPr id="480" name="Google Shape;480;p38"/>
          <p:cNvSpPr txBox="1"/>
          <p:nvPr>
            <p:ph idx="1" type="body"/>
          </p:nvPr>
        </p:nvSpPr>
        <p:spPr>
          <a:xfrm>
            <a:off x="4572000" y="349950"/>
            <a:ext cx="39531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400"/>
              <a:t>we can see haw the actual field is predominantly of Web Languages, and a big popularity of M</a:t>
            </a:r>
            <a:r>
              <a:rPr lang="es" sz="2400"/>
              <a:t>ySQL</a:t>
            </a:r>
            <a:endParaRPr sz="2400"/>
          </a:p>
        </p:txBody>
      </p:sp>
      <p:pic>
        <p:nvPicPr>
          <p:cNvPr id="481" name="Google Shape;481;p38"/>
          <p:cNvPicPr preferRelativeResize="0"/>
          <p:nvPr/>
        </p:nvPicPr>
        <p:blipFill>
          <a:blip r:embed="rId3">
            <a:alphaModFix/>
          </a:blip>
          <a:stretch>
            <a:fillRect/>
          </a:stretch>
        </p:blipFill>
        <p:spPr>
          <a:xfrm>
            <a:off x="426785" y="2725826"/>
            <a:ext cx="8290439" cy="2221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Cognos</a:t>
            </a:r>
            <a:endParaRPr/>
          </a:p>
          <a:p>
            <a:pPr indent="0" lvl="0" marL="0" rtl="0" algn="l">
              <a:spcBef>
                <a:spcPts val="0"/>
              </a:spcBef>
              <a:spcAft>
                <a:spcPts val="0"/>
              </a:spcAft>
              <a:buNone/>
            </a:pPr>
            <a:r>
              <a:rPr lang="es"/>
              <a:t>Actual Fields</a:t>
            </a:r>
            <a:endParaRPr/>
          </a:p>
        </p:txBody>
      </p:sp>
      <p:sp>
        <p:nvSpPr>
          <p:cNvPr id="487" name="Google Shape;487;p39"/>
          <p:cNvSpPr txBox="1"/>
          <p:nvPr>
            <p:ph idx="1" type="body"/>
          </p:nvPr>
        </p:nvSpPr>
        <p:spPr>
          <a:xfrm>
            <a:off x="4572000" y="349950"/>
            <a:ext cx="39531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400"/>
              <a:t>we can see haw the actual field is predominantly of Web Languages, and a big popularity of MySQL</a:t>
            </a:r>
            <a:endParaRPr sz="2400"/>
          </a:p>
        </p:txBody>
      </p:sp>
      <p:pic>
        <p:nvPicPr>
          <p:cNvPr id="488" name="Google Shape;488;p39"/>
          <p:cNvPicPr preferRelativeResize="0"/>
          <p:nvPr/>
        </p:nvPicPr>
        <p:blipFill>
          <a:blip r:embed="rId3">
            <a:alphaModFix/>
          </a:blip>
          <a:stretch>
            <a:fillRect/>
          </a:stretch>
        </p:blipFill>
        <p:spPr>
          <a:xfrm>
            <a:off x="426785" y="2725826"/>
            <a:ext cx="8290439" cy="2221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0"/>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Cognos</a:t>
            </a:r>
            <a:endParaRPr/>
          </a:p>
          <a:p>
            <a:pPr indent="0" lvl="0" marL="0" rtl="0" algn="l">
              <a:spcBef>
                <a:spcPts val="0"/>
              </a:spcBef>
              <a:spcAft>
                <a:spcPts val="0"/>
              </a:spcAft>
              <a:buNone/>
            </a:pPr>
            <a:r>
              <a:rPr lang="es"/>
              <a:t>Fields of interest</a:t>
            </a:r>
            <a:endParaRPr/>
          </a:p>
        </p:txBody>
      </p:sp>
      <p:sp>
        <p:nvSpPr>
          <p:cNvPr id="494" name="Google Shape;494;p40"/>
          <p:cNvSpPr txBox="1"/>
          <p:nvPr>
            <p:ph idx="1" type="body"/>
          </p:nvPr>
        </p:nvSpPr>
        <p:spPr>
          <a:xfrm>
            <a:off x="4572000" y="349950"/>
            <a:ext cx="39531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400"/>
              <a:t>However, we can see a shift with an upcoming of python and PostgreSQL as well as other CB</a:t>
            </a:r>
            <a:endParaRPr sz="2400"/>
          </a:p>
        </p:txBody>
      </p:sp>
      <p:pic>
        <p:nvPicPr>
          <p:cNvPr id="495" name="Google Shape;495;p40"/>
          <p:cNvPicPr preferRelativeResize="0"/>
          <p:nvPr/>
        </p:nvPicPr>
        <p:blipFill>
          <a:blip r:embed="rId3">
            <a:alphaModFix/>
          </a:blip>
          <a:stretch>
            <a:fillRect/>
          </a:stretch>
        </p:blipFill>
        <p:spPr>
          <a:xfrm>
            <a:off x="332142" y="2500876"/>
            <a:ext cx="8479721" cy="2221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1"/>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Cognos</a:t>
            </a:r>
            <a:endParaRPr/>
          </a:p>
          <a:p>
            <a:pPr indent="0" lvl="0" marL="0" rtl="0" algn="l">
              <a:spcBef>
                <a:spcPts val="0"/>
              </a:spcBef>
              <a:spcAft>
                <a:spcPts val="0"/>
              </a:spcAft>
              <a:buNone/>
            </a:pPr>
            <a:r>
              <a:rPr lang="es"/>
              <a:t>Actual Tools</a:t>
            </a:r>
            <a:endParaRPr/>
          </a:p>
        </p:txBody>
      </p:sp>
      <p:sp>
        <p:nvSpPr>
          <p:cNvPr id="501" name="Google Shape;501;p41"/>
          <p:cNvSpPr txBox="1"/>
          <p:nvPr>
            <p:ph idx="1" type="body"/>
          </p:nvPr>
        </p:nvSpPr>
        <p:spPr>
          <a:xfrm>
            <a:off x="4572000" y="349950"/>
            <a:ext cx="3953100" cy="2221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s" sz="2400"/>
              <a:t>Nowadays, windows has a strong presence in the technology field, only competing with Linux. </a:t>
            </a:r>
            <a:endParaRPr sz="2400"/>
          </a:p>
          <a:p>
            <a:pPr indent="0" lvl="0" marL="0" rtl="0" algn="l">
              <a:spcBef>
                <a:spcPts val="1200"/>
              </a:spcBef>
              <a:spcAft>
                <a:spcPts val="1200"/>
              </a:spcAft>
              <a:buNone/>
            </a:pPr>
            <a:r>
              <a:rPr lang="es" sz="2400"/>
              <a:t>Different with JQuery who compete closely with Angular, React and ASP.NET.</a:t>
            </a:r>
            <a:endParaRPr sz="2400"/>
          </a:p>
        </p:txBody>
      </p:sp>
      <p:pic>
        <p:nvPicPr>
          <p:cNvPr id="502" name="Google Shape;502;p41"/>
          <p:cNvPicPr preferRelativeResize="0"/>
          <p:nvPr/>
        </p:nvPicPr>
        <p:blipFill>
          <a:blip r:embed="rId3">
            <a:alphaModFix/>
          </a:blip>
          <a:stretch>
            <a:fillRect/>
          </a:stretch>
        </p:blipFill>
        <p:spPr>
          <a:xfrm>
            <a:off x="542225" y="2698375"/>
            <a:ext cx="8059554" cy="226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15"/>
          <p:cNvPicPr preferRelativeResize="0"/>
          <p:nvPr/>
        </p:nvPicPr>
        <p:blipFill>
          <a:blip r:embed="rId3">
            <a:alphaModFix amt="30000"/>
          </a:blip>
          <a:stretch>
            <a:fillRect/>
          </a:stretch>
        </p:blipFill>
        <p:spPr>
          <a:xfrm>
            <a:off x="2049680" y="353079"/>
            <a:ext cx="6780656" cy="4520428"/>
          </a:xfrm>
          <a:prstGeom prst="rect">
            <a:avLst/>
          </a:prstGeom>
          <a:noFill/>
          <a:ln>
            <a:noFill/>
          </a:ln>
        </p:spPr>
      </p:pic>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EXECUTIVE SUMMARY</a:t>
            </a:r>
            <a:endParaRPr/>
          </a:p>
        </p:txBody>
      </p:sp>
      <p:sp>
        <p:nvSpPr>
          <p:cNvPr id="293" name="Google Shape;293;p1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 order to finish the course of Data Science by Coursera. I had to examine information about the changes in the IT field and share my Insights.</a:t>
            </a:r>
            <a:endParaRPr/>
          </a:p>
          <a:p>
            <a:pPr indent="0" lvl="0" marL="0" rtl="0" algn="l">
              <a:spcBef>
                <a:spcPts val="1200"/>
              </a:spcBef>
              <a:spcAft>
                <a:spcPts val="1200"/>
              </a:spcAft>
              <a:buNone/>
            </a:pPr>
            <a:r>
              <a:rPr lang="es"/>
              <a:t>The Data was collected by looking at Job Postings, training portals and surveys and enriched with Web Scrapping to have a better comprehension of the situation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2"/>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Cognos</a:t>
            </a:r>
            <a:endParaRPr/>
          </a:p>
          <a:p>
            <a:pPr indent="0" lvl="0" marL="0" rtl="0" algn="l">
              <a:spcBef>
                <a:spcPts val="0"/>
              </a:spcBef>
              <a:spcAft>
                <a:spcPts val="0"/>
              </a:spcAft>
              <a:buNone/>
            </a:pPr>
            <a:r>
              <a:rPr lang="es"/>
              <a:t>Tools of interest</a:t>
            </a:r>
            <a:endParaRPr/>
          </a:p>
        </p:txBody>
      </p:sp>
      <p:sp>
        <p:nvSpPr>
          <p:cNvPr id="508" name="Google Shape;508;p42"/>
          <p:cNvSpPr txBox="1"/>
          <p:nvPr>
            <p:ph idx="1" type="body"/>
          </p:nvPr>
        </p:nvSpPr>
        <p:spPr>
          <a:xfrm>
            <a:off x="4572000" y="349950"/>
            <a:ext cx="3953100" cy="2221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sz="2400"/>
              <a:t>Then Again, the respondent shows a shift in the field since the future in the rivalry in Platforms seems to be towards Python. </a:t>
            </a:r>
            <a:endParaRPr sz="2400"/>
          </a:p>
          <a:p>
            <a:pPr indent="0" lvl="0" marL="0" rtl="0" algn="l">
              <a:spcBef>
                <a:spcPts val="1200"/>
              </a:spcBef>
              <a:spcAft>
                <a:spcPts val="1200"/>
              </a:spcAft>
              <a:buNone/>
            </a:pPr>
            <a:r>
              <a:rPr lang="es" sz="2400"/>
              <a:t>The same happens with the WebFrames, Angular seems to be a brighter future than his rivals</a:t>
            </a:r>
            <a:endParaRPr sz="2400"/>
          </a:p>
        </p:txBody>
      </p:sp>
      <p:pic>
        <p:nvPicPr>
          <p:cNvPr id="509" name="Google Shape;509;p42"/>
          <p:cNvPicPr preferRelativeResize="0"/>
          <p:nvPr/>
        </p:nvPicPr>
        <p:blipFill>
          <a:blip r:embed="rId3">
            <a:alphaModFix/>
          </a:blip>
          <a:stretch>
            <a:fillRect/>
          </a:stretch>
        </p:blipFill>
        <p:spPr>
          <a:xfrm>
            <a:off x="411600" y="2571750"/>
            <a:ext cx="8320809" cy="2266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3"/>
          <p:cNvSpPr txBox="1"/>
          <p:nvPr>
            <p:ph type="title"/>
          </p:nvPr>
        </p:nvSpPr>
        <p:spPr>
          <a:xfrm>
            <a:off x="1303800" y="598575"/>
            <a:ext cx="3312000" cy="159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Cognos</a:t>
            </a:r>
            <a:endParaRPr/>
          </a:p>
          <a:p>
            <a:pPr indent="0" lvl="0" marL="0" rtl="0" algn="l">
              <a:spcBef>
                <a:spcPts val="0"/>
              </a:spcBef>
              <a:spcAft>
                <a:spcPts val="0"/>
              </a:spcAft>
              <a:buNone/>
            </a:pPr>
            <a:r>
              <a:rPr lang="es"/>
              <a:t>About the </a:t>
            </a:r>
            <a:r>
              <a:rPr lang="es"/>
              <a:t>respondents</a:t>
            </a:r>
            <a:endParaRPr/>
          </a:p>
        </p:txBody>
      </p:sp>
      <p:sp>
        <p:nvSpPr>
          <p:cNvPr id="515" name="Google Shape;515;p43"/>
          <p:cNvSpPr txBox="1"/>
          <p:nvPr>
            <p:ph idx="1" type="body"/>
          </p:nvPr>
        </p:nvSpPr>
        <p:spPr>
          <a:xfrm>
            <a:off x="4572000" y="349950"/>
            <a:ext cx="3953100" cy="2221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s" sz="2400"/>
              <a:t>About the respondents, we see a majority of males of English-Speaking countries plus, some big countries like India, Russia, and Brazil</a:t>
            </a:r>
            <a:endParaRPr sz="2400"/>
          </a:p>
        </p:txBody>
      </p:sp>
      <p:pic>
        <p:nvPicPr>
          <p:cNvPr id="516" name="Google Shape;516;p43"/>
          <p:cNvPicPr preferRelativeResize="0"/>
          <p:nvPr/>
        </p:nvPicPr>
        <p:blipFill>
          <a:blip r:embed="rId3">
            <a:alphaModFix/>
          </a:blip>
          <a:stretch>
            <a:fillRect/>
          </a:stretch>
        </p:blipFill>
        <p:spPr>
          <a:xfrm>
            <a:off x="511175" y="2762825"/>
            <a:ext cx="8121650" cy="2266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4"/>
          <p:cNvSpPr txBox="1"/>
          <p:nvPr>
            <p:ph type="title"/>
          </p:nvPr>
        </p:nvSpPr>
        <p:spPr>
          <a:xfrm>
            <a:off x="1303800" y="598575"/>
            <a:ext cx="3312000" cy="159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Analytics:</a:t>
            </a:r>
            <a:endParaRPr/>
          </a:p>
          <a:p>
            <a:pPr indent="0" lvl="0" marL="0" rtl="0" algn="l">
              <a:spcBef>
                <a:spcPts val="0"/>
              </a:spcBef>
              <a:spcAft>
                <a:spcPts val="0"/>
              </a:spcAft>
              <a:buNone/>
            </a:pPr>
            <a:r>
              <a:rPr lang="es"/>
              <a:t>Cognos</a:t>
            </a:r>
            <a:endParaRPr/>
          </a:p>
          <a:p>
            <a:pPr indent="0" lvl="0" marL="0" rtl="0" algn="l">
              <a:spcBef>
                <a:spcPts val="0"/>
              </a:spcBef>
              <a:spcAft>
                <a:spcPts val="0"/>
              </a:spcAft>
              <a:buNone/>
            </a:pPr>
            <a:r>
              <a:rPr lang="es"/>
              <a:t>About the respondents</a:t>
            </a:r>
            <a:endParaRPr/>
          </a:p>
        </p:txBody>
      </p:sp>
      <p:sp>
        <p:nvSpPr>
          <p:cNvPr id="522" name="Google Shape;522;p44"/>
          <p:cNvSpPr txBox="1"/>
          <p:nvPr>
            <p:ph idx="1" type="body"/>
          </p:nvPr>
        </p:nvSpPr>
        <p:spPr>
          <a:xfrm>
            <a:off x="4572000" y="349950"/>
            <a:ext cx="39531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400"/>
              <a:t>T</a:t>
            </a:r>
            <a:r>
              <a:rPr lang="es" sz="2400"/>
              <a:t>he respondents, seems to be 24-32 years old with a </a:t>
            </a:r>
            <a:r>
              <a:rPr lang="es" sz="2400"/>
              <a:t>bachelor</a:t>
            </a:r>
            <a:r>
              <a:rPr lang="es" sz="2400"/>
              <a:t> or some with masters in the field</a:t>
            </a:r>
            <a:endParaRPr sz="2400"/>
          </a:p>
        </p:txBody>
      </p:sp>
      <p:pic>
        <p:nvPicPr>
          <p:cNvPr id="523" name="Google Shape;523;p44"/>
          <p:cNvPicPr preferRelativeResize="0"/>
          <p:nvPr/>
        </p:nvPicPr>
        <p:blipFill>
          <a:blip r:embed="rId3">
            <a:alphaModFix/>
          </a:blip>
          <a:stretch>
            <a:fillRect/>
          </a:stretch>
        </p:blipFill>
        <p:spPr>
          <a:xfrm>
            <a:off x="256725" y="2571750"/>
            <a:ext cx="8630552" cy="22669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Discussion</a:t>
            </a:r>
            <a:endParaRPr/>
          </a:p>
        </p:txBody>
      </p:sp>
      <p:sp>
        <p:nvSpPr>
          <p:cNvPr id="529" name="Google Shape;529;p4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 conclude that the current IT </a:t>
            </a:r>
            <a:r>
              <a:rPr lang="es"/>
              <a:t>environment</a:t>
            </a:r>
            <a:r>
              <a:rPr lang="es"/>
              <a:t> is really </a:t>
            </a:r>
            <a:r>
              <a:rPr lang="es"/>
              <a:t>homogeneous,</a:t>
            </a:r>
            <a:r>
              <a:rPr lang="es"/>
              <a:t> with people almost exclusively under 40 years, with same payment across the </a:t>
            </a:r>
            <a:r>
              <a:rPr lang="es"/>
              <a:t>different</a:t>
            </a:r>
            <a:r>
              <a:rPr lang="es"/>
              <a:t> places. </a:t>
            </a:r>
            <a:endParaRPr/>
          </a:p>
          <a:p>
            <a:pPr indent="0" lvl="0" marL="0" rtl="0" algn="l">
              <a:spcBef>
                <a:spcPts val="1200"/>
              </a:spcBef>
              <a:spcAft>
                <a:spcPts val="0"/>
              </a:spcAft>
              <a:buNone/>
            </a:pPr>
            <a:r>
              <a:rPr lang="es"/>
              <a:t>Then we see </a:t>
            </a:r>
            <a:r>
              <a:rPr lang="es"/>
              <a:t>there</a:t>
            </a:r>
            <a:r>
              <a:rPr lang="es"/>
              <a:t> is a Majority of young male population just with a </a:t>
            </a:r>
            <a:r>
              <a:rPr lang="es"/>
              <a:t>Bachelor</a:t>
            </a:r>
            <a:r>
              <a:rPr lang="es"/>
              <a:t> Degree </a:t>
            </a:r>
            <a:endParaRPr/>
          </a:p>
          <a:p>
            <a:pPr indent="0" lvl="0" marL="0" rtl="0" algn="l">
              <a:spcBef>
                <a:spcPts val="1200"/>
              </a:spcBef>
              <a:spcAft>
                <a:spcPts val="0"/>
              </a:spcAft>
              <a:buNone/>
            </a:pPr>
            <a:r>
              <a:rPr lang="es"/>
              <a:t>At last, we can expect a </a:t>
            </a:r>
            <a:r>
              <a:rPr lang="es"/>
              <a:t>steady</a:t>
            </a:r>
            <a:r>
              <a:rPr lang="es"/>
              <a:t> use of Javascript, a more popular Python and Linux, contrasting with a more diverse DataBase and Webframe </a:t>
            </a:r>
            <a:r>
              <a:rPr lang="es"/>
              <a:t>environment</a:t>
            </a:r>
            <a:r>
              <a:rPr lang="es"/>
              <a:t>.</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a:t>
            </a:r>
            <a:endParaRPr/>
          </a:p>
        </p:txBody>
      </p:sp>
      <p:sp>
        <p:nvSpPr>
          <p:cNvPr id="535" name="Google Shape;535;p4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s" sz="1700"/>
              <a:t>Male from -40 and with a </a:t>
            </a:r>
            <a:r>
              <a:rPr b="1" lang="es" sz="1700"/>
              <a:t>Bachelor</a:t>
            </a:r>
            <a:r>
              <a:rPr b="1" lang="es" sz="1700"/>
              <a:t> were the most engaged with the survey</a:t>
            </a:r>
            <a:endParaRPr b="1" sz="1700"/>
          </a:p>
          <a:p>
            <a:pPr indent="-336550" lvl="0" marL="457200" rtl="0" algn="l">
              <a:spcBef>
                <a:spcPts val="0"/>
              </a:spcBef>
              <a:spcAft>
                <a:spcPts val="0"/>
              </a:spcAft>
              <a:buSzPts val="1700"/>
              <a:buChar char="●"/>
            </a:pPr>
            <a:r>
              <a:rPr b="1" lang="es" sz="1700"/>
              <a:t>There is a close </a:t>
            </a:r>
            <a:r>
              <a:rPr b="1" lang="es" sz="1700"/>
              <a:t>difference</a:t>
            </a:r>
            <a:r>
              <a:rPr b="1" lang="es" sz="1700"/>
              <a:t> between the salary of the registered</a:t>
            </a:r>
            <a:endParaRPr b="1" sz="1700"/>
          </a:p>
          <a:p>
            <a:pPr indent="-336550" lvl="0" marL="457200" rtl="0" algn="l">
              <a:spcBef>
                <a:spcPts val="0"/>
              </a:spcBef>
              <a:spcAft>
                <a:spcPts val="0"/>
              </a:spcAft>
              <a:buSzPts val="1700"/>
              <a:buChar char="●"/>
            </a:pPr>
            <a:r>
              <a:rPr b="1" lang="es" sz="1700"/>
              <a:t>Javascript seems to keep the position as the </a:t>
            </a:r>
            <a:r>
              <a:rPr b="1" lang="es" sz="1700"/>
              <a:t>most</a:t>
            </a:r>
            <a:r>
              <a:rPr b="1" lang="es" sz="1700"/>
              <a:t> common language</a:t>
            </a:r>
            <a:endParaRPr b="1" sz="1700"/>
          </a:p>
          <a:p>
            <a:pPr indent="-336550" lvl="0" marL="457200" rtl="0" algn="l">
              <a:spcBef>
                <a:spcPts val="0"/>
              </a:spcBef>
              <a:spcAft>
                <a:spcPts val="0"/>
              </a:spcAft>
              <a:buSzPts val="1700"/>
              <a:buChar char="●"/>
            </a:pPr>
            <a:r>
              <a:rPr b="1" lang="es" sz="1700"/>
              <a:t>The Database, WebFrame, and Plataform </a:t>
            </a:r>
            <a:r>
              <a:rPr b="1" lang="es" sz="1700"/>
              <a:t>environment</a:t>
            </a:r>
            <a:r>
              <a:rPr b="1" lang="es" sz="1700"/>
              <a:t> tends to be more diverse</a:t>
            </a:r>
            <a:endParaRPr b="1" sz="1700"/>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Appendix</a:t>
            </a:r>
            <a:endParaRPr/>
          </a:p>
        </p:txBody>
      </p:sp>
      <p:sp>
        <p:nvSpPr>
          <p:cNvPr id="541" name="Google Shape;541;p47"/>
          <p:cNvSpPr txBox="1"/>
          <p:nvPr>
            <p:ph idx="1" type="body"/>
          </p:nvPr>
        </p:nvSpPr>
        <p:spPr>
          <a:xfrm>
            <a:off x="1303800" y="1990050"/>
            <a:ext cx="3268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900"/>
              <a:t>Something to take </a:t>
            </a:r>
            <a:r>
              <a:rPr lang="es" sz="1900"/>
              <a:t>account</a:t>
            </a:r>
            <a:r>
              <a:rPr lang="es" sz="1900"/>
              <a:t> is that the </a:t>
            </a:r>
            <a:r>
              <a:rPr lang="es" sz="1900"/>
              <a:t>main interest</a:t>
            </a:r>
            <a:r>
              <a:rPr lang="es" sz="1900"/>
              <a:t> of those who use the popular </a:t>
            </a:r>
            <a:r>
              <a:rPr lang="es" sz="1900"/>
              <a:t>languages</a:t>
            </a:r>
            <a:r>
              <a:rPr lang="es" sz="1900"/>
              <a:t> is to learn other popular languages, being SQL and Python the most strong relationship</a:t>
            </a:r>
            <a:endParaRPr sz="1900"/>
          </a:p>
        </p:txBody>
      </p:sp>
      <p:pic>
        <p:nvPicPr>
          <p:cNvPr id="542" name="Google Shape;542;p47"/>
          <p:cNvPicPr preferRelativeResize="0"/>
          <p:nvPr/>
        </p:nvPicPr>
        <p:blipFill>
          <a:blip r:embed="rId3">
            <a:alphaModFix/>
          </a:blip>
          <a:stretch>
            <a:fillRect/>
          </a:stretch>
        </p:blipFill>
        <p:spPr>
          <a:xfrm>
            <a:off x="5030238" y="186350"/>
            <a:ext cx="3724275" cy="335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Introduction</a:t>
            </a:r>
            <a:endParaRPr/>
          </a:p>
        </p:txBody>
      </p:sp>
      <p:sp>
        <p:nvSpPr>
          <p:cNvPr id="299" name="Google Shape;299;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700"/>
              <a:t>A</a:t>
            </a:r>
            <a:r>
              <a:rPr lang="es" sz="1700"/>
              <a:t> global IT and business consulting services firm that is known for their expertise in IT solutions and their team of highly experienced IT consultants, in order to keep pace with changing technologies and remain competitive, tasked me to analyzes data to help identify future skill requirements. </a:t>
            </a:r>
            <a:endParaRPr sz="1700"/>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Methodology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idx="1" type="body"/>
          </p:nvPr>
        </p:nvSpPr>
        <p:spPr>
          <a:xfrm>
            <a:off x="1303800" y="1990050"/>
            <a:ext cx="35562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sz="2400"/>
              <a:t>The data was provided by the GitHub API and backed up with tables from Wikipedia’s articles and a Dataset from Kaggle.</a:t>
            </a:r>
            <a:endParaRPr sz="2400"/>
          </a:p>
        </p:txBody>
      </p:sp>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700"/>
              <a:t>METHODOLOGY: Data</a:t>
            </a:r>
            <a:endParaRPr sz="3700"/>
          </a:p>
        </p:txBody>
      </p:sp>
      <p:pic>
        <p:nvPicPr>
          <p:cNvPr id="311" name="Google Shape;311;p18"/>
          <p:cNvPicPr preferRelativeResize="0"/>
          <p:nvPr/>
        </p:nvPicPr>
        <p:blipFill>
          <a:blip r:embed="rId3">
            <a:alphaModFix/>
          </a:blip>
          <a:stretch>
            <a:fillRect/>
          </a:stretch>
        </p:blipFill>
        <p:spPr>
          <a:xfrm>
            <a:off x="5435525" y="1372325"/>
            <a:ext cx="1630700" cy="1630700"/>
          </a:xfrm>
          <a:prstGeom prst="rect">
            <a:avLst/>
          </a:prstGeom>
          <a:noFill/>
          <a:ln>
            <a:noFill/>
          </a:ln>
        </p:spPr>
      </p:pic>
      <p:pic>
        <p:nvPicPr>
          <p:cNvPr id="312" name="Google Shape;312;p18"/>
          <p:cNvPicPr preferRelativeResize="0"/>
          <p:nvPr/>
        </p:nvPicPr>
        <p:blipFill>
          <a:blip r:embed="rId4">
            <a:alphaModFix/>
          </a:blip>
          <a:stretch>
            <a:fillRect/>
          </a:stretch>
        </p:blipFill>
        <p:spPr>
          <a:xfrm>
            <a:off x="5048800" y="3592475"/>
            <a:ext cx="3556200" cy="1373502"/>
          </a:xfrm>
          <a:prstGeom prst="rect">
            <a:avLst/>
          </a:prstGeom>
          <a:noFill/>
          <a:ln>
            <a:noFill/>
          </a:ln>
        </p:spPr>
      </p:pic>
      <p:pic>
        <p:nvPicPr>
          <p:cNvPr id="313" name="Google Shape;313;p18"/>
          <p:cNvPicPr preferRelativeResize="0"/>
          <p:nvPr/>
        </p:nvPicPr>
        <p:blipFill>
          <a:blip r:embed="rId5">
            <a:alphaModFix/>
          </a:blip>
          <a:stretch>
            <a:fillRect/>
          </a:stretch>
        </p:blipFill>
        <p:spPr>
          <a:xfrm>
            <a:off x="7296301" y="457650"/>
            <a:ext cx="1144501" cy="1313900"/>
          </a:xfrm>
          <a:prstGeom prst="rect">
            <a:avLst/>
          </a:prstGeom>
          <a:noFill/>
          <a:ln>
            <a:noFill/>
          </a:ln>
        </p:spPr>
      </p:pic>
      <p:pic>
        <p:nvPicPr>
          <p:cNvPr id="314" name="Google Shape;314;p18"/>
          <p:cNvPicPr preferRelativeResize="0"/>
          <p:nvPr/>
        </p:nvPicPr>
        <p:blipFill>
          <a:blip r:embed="rId6">
            <a:alphaModFix/>
          </a:blip>
          <a:stretch>
            <a:fillRect/>
          </a:stretch>
        </p:blipFill>
        <p:spPr>
          <a:xfrm>
            <a:off x="6149000" y="3099875"/>
            <a:ext cx="2638326" cy="395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GitHub API: Selecting Features</a:t>
            </a:r>
            <a:endParaRPr/>
          </a:p>
        </p:txBody>
      </p:sp>
      <p:sp>
        <p:nvSpPr>
          <p:cNvPr id="320" name="Google Shape;320;p19"/>
          <p:cNvSpPr/>
          <p:nvPr/>
        </p:nvSpPr>
        <p:spPr>
          <a:xfrm flipH="1">
            <a:off x="3671500" y="1938050"/>
            <a:ext cx="1845000" cy="477000"/>
          </a:xfrm>
          <a:prstGeom prst="rect">
            <a:avLst/>
          </a:prstGeom>
          <a:solidFill>
            <a:schemeClr val="accent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a:solidFill>
                  <a:schemeClr val="lt1"/>
                </a:solidFill>
              </a:rPr>
              <a:t>Full Response of the request API</a:t>
            </a:r>
            <a:endParaRPr>
              <a:solidFill>
                <a:schemeClr val="lt1"/>
              </a:solidFill>
            </a:endParaRPr>
          </a:p>
        </p:txBody>
      </p:sp>
      <p:sp>
        <p:nvSpPr>
          <p:cNvPr id="321" name="Google Shape;321;p19"/>
          <p:cNvSpPr/>
          <p:nvPr/>
        </p:nvSpPr>
        <p:spPr>
          <a:xfrm flipH="1">
            <a:off x="536125" y="1938050"/>
            <a:ext cx="2202900" cy="477000"/>
          </a:xfrm>
          <a:prstGeom prst="rect">
            <a:avLst/>
          </a:prstGeom>
          <a:solidFill>
            <a:schemeClr val="accent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a:solidFill>
                  <a:schemeClr val="lt1"/>
                </a:solidFill>
              </a:rPr>
              <a:t>See listings of jobs by location</a:t>
            </a:r>
            <a:endParaRPr>
              <a:solidFill>
                <a:schemeClr val="lt1"/>
              </a:solidFill>
            </a:endParaRPr>
          </a:p>
        </p:txBody>
      </p:sp>
      <p:sp>
        <p:nvSpPr>
          <p:cNvPr id="322" name="Google Shape;322;p19"/>
          <p:cNvSpPr txBox="1"/>
          <p:nvPr/>
        </p:nvSpPr>
        <p:spPr>
          <a:xfrm flipH="1">
            <a:off x="536125" y="2415050"/>
            <a:ext cx="2202900" cy="1887000"/>
          </a:xfrm>
          <a:prstGeom prst="rect">
            <a:avLst/>
          </a:prstGeom>
          <a:solidFill>
            <a:schemeClr val="accent4"/>
          </a:solid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2"/>
              </a:buClr>
              <a:buSzPts val="1100"/>
              <a:buChar char="●"/>
            </a:pPr>
            <a:r>
              <a:rPr lang="es">
                <a:solidFill>
                  <a:schemeClr val="dk2"/>
                </a:solidFill>
              </a:rPr>
              <a:t>Los Angeles</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New York</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San Francisco</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Washington DC</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Seattle</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Austin</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Detroit</a:t>
            </a:r>
            <a:endParaRPr>
              <a:solidFill>
                <a:schemeClr val="dk2"/>
              </a:solidFill>
            </a:endParaRPr>
          </a:p>
        </p:txBody>
      </p:sp>
      <p:cxnSp>
        <p:nvCxnSpPr>
          <p:cNvPr id="323" name="Google Shape;323;p19"/>
          <p:cNvCxnSpPr>
            <a:stCxn id="320" idx="3"/>
            <a:endCxn id="321" idx="1"/>
          </p:cNvCxnSpPr>
          <p:nvPr/>
        </p:nvCxnSpPr>
        <p:spPr>
          <a:xfrm flipH="1">
            <a:off x="2739100" y="2176550"/>
            <a:ext cx="932400" cy="600"/>
          </a:xfrm>
          <a:prstGeom prst="bentConnector3">
            <a:avLst>
              <a:gd fmla="val 50004" name="adj1"/>
            </a:avLst>
          </a:prstGeom>
          <a:noFill/>
          <a:ln cap="flat" cmpd="sng" w="76200">
            <a:solidFill>
              <a:schemeClr val="accent6"/>
            </a:solidFill>
            <a:prstDash val="solid"/>
            <a:round/>
            <a:headEnd len="med" w="med" type="none"/>
            <a:tailEnd len="med" w="med" type="stealth"/>
          </a:ln>
        </p:spPr>
      </p:cxnSp>
      <p:sp>
        <p:nvSpPr>
          <p:cNvPr id="324" name="Google Shape;324;p19"/>
          <p:cNvSpPr txBox="1"/>
          <p:nvPr/>
        </p:nvSpPr>
        <p:spPr>
          <a:xfrm>
            <a:off x="0" y="0"/>
            <a:ext cx="91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https://github.com/gabriel-jap/Data_Analysis/blob/main/Semana%201/Collecting_Jobs_data_Using_API-Questions.ipynb</a:t>
            </a:r>
            <a:endParaRPr/>
          </a:p>
        </p:txBody>
      </p:sp>
      <p:sp>
        <p:nvSpPr>
          <p:cNvPr id="325" name="Google Shape;325;p19"/>
          <p:cNvSpPr/>
          <p:nvPr/>
        </p:nvSpPr>
        <p:spPr>
          <a:xfrm>
            <a:off x="6614350" y="1383725"/>
            <a:ext cx="2202900" cy="477000"/>
          </a:xfrm>
          <a:prstGeom prst="rect">
            <a:avLst/>
          </a:prstGeom>
          <a:solidFill>
            <a:schemeClr val="accent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a:solidFill>
                  <a:schemeClr val="lt1"/>
                </a:solidFill>
              </a:rPr>
              <a:t>See listings of jobs by Language</a:t>
            </a:r>
            <a:endParaRPr>
              <a:solidFill>
                <a:schemeClr val="lt1"/>
              </a:solidFill>
            </a:endParaRPr>
          </a:p>
        </p:txBody>
      </p:sp>
      <p:sp>
        <p:nvSpPr>
          <p:cNvPr id="326" name="Google Shape;326;p19"/>
          <p:cNvSpPr txBox="1"/>
          <p:nvPr/>
        </p:nvSpPr>
        <p:spPr>
          <a:xfrm>
            <a:off x="6614400" y="1860725"/>
            <a:ext cx="2202900" cy="3126300"/>
          </a:xfrm>
          <a:prstGeom prst="rect">
            <a:avLst/>
          </a:prstGeom>
          <a:solidFill>
            <a:schemeClr val="accent4"/>
          </a:solid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2"/>
              </a:buClr>
              <a:buSzPts val="1100"/>
              <a:buChar char="●"/>
            </a:pPr>
            <a:r>
              <a:rPr lang="es">
                <a:solidFill>
                  <a:schemeClr val="dk2"/>
                </a:solidFill>
              </a:rPr>
              <a:t>C</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C#</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C++</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Java</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JavaScript</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Python</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Scala</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Oracle</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SQL Server</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MySQL Server</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PostgreSQL</a:t>
            </a:r>
            <a:endParaRPr>
              <a:solidFill>
                <a:schemeClr val="dk2"/>
              </a:solidFill>
            </a:endParaRPr>
          </a:p>
          <a:p>
            <a:pPr indent="-298450" lvl="0" marL="457200" rtl="0" algn="l">
              <a:lnSpc>
                <a:spcPct val="115000"/>
              </a:lnSpc>
              <a:spcBef>
                <a:spcPts val="0"/>
              </a:spcBef>
              <a:spcAft>
                <a:spcPts val="0"/>
              </a:spcAft>
              <a:buClr>
                <a:schemeClr val="dk2"/>
              </a:buClr>
              <a:buSzPts val="1100"/>
              <a:buChar char="●"/>
            </a:pPr>
            <a:r>
              <a:rPr lang="es">
                <a:solidFill>
                  <a:schemeClr val="dk2"/>
                </a:solidFill>
              </a:rPr>
              <a:t>MongoDB</a:t>
            </a:r>
            <a:endParaRPr>
              <a:solidFill>
                <a:schemeClr val="dk2"/>
              </a:solidFill>
            </a:endParaRPr>
          </a:p>
        </p:txBody>
      </p:sp>
      <p:cxnSp>
        <p:nvCxnSpPr>
          <p:cNvPr id="327" name="Google Shape;327;p19"/>
          <p:cNvCxnSpPr>
            <a:stCxn id="320" idx="1"/>
            <a:endCxn id="325" idx="1"/>
          </p:cNvCxnSpPr>
          <p:nvPr/>
        </p:nvCxnSpPr>
        <p:spPr>
          <a:xfrm flipH="1" rot="10800000">
            <a:off x="5516500" y="1622150"/>
            <a:ext cx="1097700" cy="554400"/>
          </a:xfrm>
          <a:prstGeom prst="bentConnector3">
            <a:avLst>
              <a:gd fmla="val 50007" name="adj1"/>
            </a:avLst>
          </a:prstGeom>
          <a:noFill/>
          <a:ln cap="flat" cmpd="sng" w="76200">
            <a:solidFill>
              <a:schemeClr val="accent6"/>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p:nvPr/>
        </p:nvSpPr>
        <p:spPr>
          <a:xfrm>
            <a:off x="592975" y="1804725"/>
            <a:ext cx="4241100" cy="1882200"/>
          </a:xfrm>
          <a:prstGeom prst="snip1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Wikipedia: </a:t>
            </a:r>
            <a:r>
              <a:rPr lang="es"/>
              <a:t>Web scraping</a:t>
            </a:r>
            <a:endParaRPr/>
          </a:p>
        </p:txBody>
      </p:sp>
      <p:sp>
        <p:nvSpPr>
          <p:cNvPr id="334" name="Google Shape;334;p20"/>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https://github.com/gabriel-jap/Data_Analysis/blob/main/Semana%201/Web-Scraping-Lab.ipynb</a:t>
            </a:r>
            <a:endParaRPr/>
          </a:p>
        </p:txBody>
      </p:sp>
      <p:sp>
        <p:nvSpPr>
          <p:cNvPr id="335" name="Google Shape;335;p20"/>
          <p:cNvSpPr txBox="1"/>
          <p:nvPr>
            <p:ph idx="1" type="body"/>
          </p:nvPr>
        </p:nvSpPr>
        <p:spPr>
          <a:xfrm>
            <a:off x="5324375" y="1320325"/>
            <a:ext cx="33120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From:</a:t>
            </a:r>
            <a:br>
              <a:rPr lang="es"/>
            </a:br>
            <a:r>
              <a:rPr lang="es"/>
              <a:t>https://cf-courses-data.s3.us.cloud-object-storage.appdomain.cloud/IBM-DA0321EN-SkillsNetwork/labs/datasets/Programming_Languages.html</a:t>
            </a:r>
            <a:endParaRPr/>
          </a:p>
        </p:txBody>
      </p:sp>
      <p:pic>
        <p:nvPicPr>
          <p:cNvPr id="336" name="Google Shape;336;p20"/>
          <p:cNvPicPr preferRelativeResize="0"/>
          <p:nvPr/>
        </p:nvPicPr>
        <p:blipFill rotWithShape="1">
          <a:blip r:embed="rId3">
            <a:alphaModFix/>
          </a:blip>
          <a:srcRect b="80896" l="0" r="0" t="10185"/>
          <a:stretch/>
        </p:blipFill>
        <p:spPr>
          <a:xfrm>
            <a:off x="3233775" y="4009100"/>
            <a:ext cx="5853775" cy="206250"/>
          </a:xfrm>
          <a:prstGeom prst="rect">
            <a:avLst/>
          </a:prstGeom>
          <a:noFill/>
          <a:ln>
            <a:noFill/>
          </a:ln>
        </p:spPr>
      </p:pic>
      <p:pic>
        <p:nvPicPr>
          <p:cNvPr id="337" name="Google Shape;337;p20"/>
          <p:cNvPicPr preferRelativeResize="0"/>
          <p:nvPr/>
        </p:nvPicPr>
        <p:blipFill rotWithShape="1">
          <a:blip r:embed="rId3">
            <a:alphaModFix/>
          </a:blip>
          <a:srcRect b="0" l="0" r="0" t="0"/>
          <a:stretch/>
        </p:blipFill>
        <p:spPr>
          <a:xfrm>
            <a:off x="667142" y="1952125"/>
            <a:ext cx="4024583" cy="1590000"/>
          </a:xfrm>
          <a:prstGeom prst="rect">
            <a:avLst/>
          </a:prstGeom>
          <a:noFill/>
          <a:ln>
            <a:noFill/>
          </a:ln>
        </p:spPr>
      </p:pic>
      <p:cxnSp>
        <p:nvCxnSpPr>
          <p:cNvPr id="338" name="Google Shape;338;p20"/>
          <p:cNvCxnSpPr>
            <a:stCxn id="337" idx="2"/>
            <a:endCxn id="336" idx="1"/>
          </p:cNvCxnSpPr>
          <p:nvPr/>
        </p:nvCxnSpPr>
        <p:spPr>
          <a:xfrm>
            <a:off x="2679433" y="3542125"/>
            <a:ext cx="554400" cy="570000"/>
          </a:xfrm>
          <a:prstGeom prst="straightConnector1">
            <a:avLst/>
          </a:prstGeom>
          <a:noFill/>
          <a:ln cap="flat" cmpd="sng" w="38100">
            <a:solidFill>
              <a:schemeClr val="accent1"/>
            </a:solidFill>
            <a:prstDash val="solid"/>
            <a:round/>
            <a:headEnd len="med" w="med" type="none"/>
            <a:tailEnd len="med" w="med" type="triangle"/>
          </a:ln>
        </p:spPr>
      </p:cxnSp>
      <p:sp>
        <p:nvSpPr>
          <p:cNvPr id="339" name="Google Shape;339;p20"/>
          <p:cNvSpPr/>
          <p:nvPr/>
        </p:nvSpPr>
        <p:spPr>
          <a:xfrm>
            <a:off x="4176675" y="4041275"/>
            <a:ext cx="2372100" cy="1419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7991250" y="4041275"/>
            <a:ext cx="981000" cy="1419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1" name="Google Shape;341;p20"/>
          <p:cNvPicPr preferRelativeResize="0"/>
          <p:nvPr/>
        </p:nvPicPr>
        <p:blipFill>
          <a:blip r:embed="rId4">
            <a:alphaModFix/>
          </a:blip>
          <a:stretch>
            <a:fillRect/>
          </a:stretch>
        </p:blipFill>
        <p:spPr>
          <a:xfrm>
            <a:off x="831575" y="4215350"/>
            <a:ext cx="1847850" cy="495300"/>
          </a:xfrm>
          <a:prstGeom prst="rect">
            <a:avLst/>
          </a:prstGeom>
          <a:noFill/>
          <a:ln>
            <a:noFill/>
          </a:ln>
        </p:spPr>
      </p:pic>
      <p:sp>
        <p:nvSpPr>
          <p:cNvPr id="342" name="Google Shape;342;p20"/>
          <p:cNvSpPr/>
          <p:nvPr/>
        </p:nvSpPr>
        <p:spPr>
          <a:xfrm>
            <a:off x="3297800" y="4041275"/>
            <a:ext cx="195600" cy="1419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3" name="Google Shape;343;p20"/>
          <p:cNvCxnSpPr>
            <a:stCxn id="336" idx="2"/>
            <a:endCxn id="341" idx="3"/>
          </p:cNvCxnSpPr>
          <p:nvPr/>
        </p:nvCxnSpPr>
        <p:spPr>
          <a:xfrm flipH="1">
            <a:off x="2679462" y="4215350"/>
            <a:ext cx="3481200" cy="247800"/>
          </a:xfrm>
          <a:prstGeom prst="straightConnector1">
            <a:avLst/>
          </a:prstGeom>
          <a:noFill/>
          <a:ln cap="flat" cmpd="sng" w="38100">
            <a:solidFill>
              <a:schemeClr val="accent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1"/>
          <p:cNvSpPr/>
          <p:nvPr/>
        </p:nvSpPr>
        <p:spPr>
          <a:xfrm>
            <a:off x="992600" y="3196950"/>
            <a:ext cx="7644600" cy="1946700"/>
          </a:xfrm>
          <a:prstGeom prst="round2SameRect">
            <a:avLst>
              <a:gd fmla="val 16667" name="adj1"/>
              <a:gd fmla="val 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Survey: Knowing our Data</a:t>
            </a:r>
            <a:endParaRPr/>
          </a:p>
        </p:txBody>
      </p:sp>
      <p:sp>
        <p:nvSpPr>
          <p:cNvPr id="350" name="Google Shape;350;p21"/>
          <p:cNvSpPr txBox="1"/>
          <p:nvPr>
            <p:ph idx="1" type="body"/>
          </p:nvPr>
        </p:nvSpPr>
        <p:spPr>
          <a:xfrm>
            <a:off x="1303800" y="1609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With more than 85 columns 11552 rows of information were recorded to process, from personal information to information about their actual </a:t>
            </a:r>
            <a:r>
              <a:rPr lang="es"/>
              <a:t>knowledge</a:t>
            </a:r>
            <a:r>
              <a:rPr lang="es"/>
              <a:t> and desired </a:t>
            </a:r>
            <a:r>
              <a:rPr lang="es"/>
              <a:t>knowledge</a:t>
            </a:r>
            <a:r>
              <a:rPr lang="es"/>
              <a:t>, a lot of information were recorded.</a:t>
            </a:r>
            <a:endParaRPr/>
          </a:p>
          <a:p>
            <a:pPr indent="0" lvl="0" marL="0" rtl="0" algn="l">
              <a:spcBef>
                <a:spcPts val="1200"/>
              </a:spcBef>
              <a:spcAft>
                <a:spcPts val="1200"/>
              </a:spcAft>
              <a:buNone/>
            </a:pPr>
            <a:r>
              <a:rPr lang="es"/>
              <a:t>From </a:t>
            </a:r>
            <a:r>
              <a:rPr lang="es"/>
              <a:t>which</a:t>
            </a:r>
            <a:r>
              <a:rPr lang="es"/>
              <a:t>, me will be </a:t>
            </a:r>
            <a:r>
              <a:rPr lang="es"/>
              <a:t>interested</a:t>
            </a:r>
            <a:r>
              <a:rPr lang="es"/>
              <a:t> in the annual payment and the language they use, and the desire of knowing another language</a:t>
            </a:r>
            <a:endParaRPr/>
          </a:p>
        </p:txBody>
      </p:sp>
      <p:sp>
        <p:nvSpPr>
          <p:cNvPr id="351" name="Google Shape;351;p21"/>
          <p:cNvSpPr txBox="1"/>
          <p:nvPr/>
        </p:nvSpPr>
        <p:spPr>
          <a:xfrm>
            <a:off x="0" y="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https://github.com/gabriel-jap/Data_Analysis/blob/main/Semana%201/M1ExploreDataSet-lab.ipynb</a:t>
            </a:r>
            <a:endParaRPr/>
          </a:p>
        </p:txBody>
      </p:sp>
      <p:pic>
        <p:nvPicPr>
          <p:cNvPr id="352" name="Google Shape;352;p21"/>
          <p:cNvPicPr preferRelativeResize="0"/>
          <p:nvPr/>
        </p:nvPicPr>
        <p:blipFill>
          <a:blip r:embed="rId3">
            <a:alphaModFix/>
          </a:blip>
          <a:stretch>
            <a:fillRect/>
          </a:stretch>
        </p:blipFill>
        <p:spPr>
          <a:xfrm>
            <a:off x="1299650" y="3322323"/>
            <a:ext cx="7030501" cy="16959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