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58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89" autoAdjust="0"/>
  </p:normalViewPr>
  <p:slideViewPr>
    <p:cSldViewPr snapToGrid="0">
      <p:cViewPr varScale="1">
        <p:scale>
          <a:sx n="138" d="100"/>
          <a:sy n="138" d="100"/>
        </p:scale>
        <p:origin x="2430" y="12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8B3A-CF77-40E7-25EB-EC677BE0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115E-07DB-70D5-6446-21A83798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 Approach (Kimball)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0C914-74EC-1716-CC7D-97AC8897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0D5C4-FFA5-DFC4-4C59-2B171DF1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6757"/>
            <a:ext cx="9144000" cy="40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3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3288-04F0-324E-9C13-A656258C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(Bottom-Up)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CF69-0560-27CC-BEC4-B633F012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ETL process for gathering and cleaning data is the same</a:t>
            </a:r>
          </a:p>
          <a:p>
            <a:pPr lvl="1"/>
            <a:r>
              <a:rPr lang="en-US" dirty="0"/>
              <a:t>After the staging area, data marts are created first.</a:t>
            </a:r>
          </a:p>
          <a:p>
            <a:pPr lvl="1"/>
            <a:r>
              <a:rPr lang="en-US" dirty="0"/>
              <a:t>The data marts are later integrated into a data warehouse for data mining purposes.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D0FAB-8FBE-E819-816C-16043304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0A9B-D6BE-4459-9BDC-A70C17D6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Inmon</a:t>
            </a:r>
            <a:r>
              <a:rPr lang="en-US" dirty="0"/>
              <a:t> vs Kimball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A57FA3-E0A2-D058-FABA-5B0A3073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96972"/>
              </p:ext>
            </p:extLst>
          </p:nvPr>
        </p:nvGraphicFramePr>
        <p:xfrm>
          <a:off x="379413" y="1759109"/>
          <a:ext cx="8335095" cy="4183380"/>
        </p:xfrm>
        <a:graphic>
          <a:graphicData uri="http://schemas.openxmlformats.org/drawingml/2006/table">
            <a:tbl>
              <a:tblPr/>
              <a:tblGrid>
                <a:gridCol w="2142114">
                  <a:extLst>
                    <a:ext uri="{9D8B030D-6E8A-4147-A177-3AD203B41FA5}">
                      <a16:colId xmlns:a16="http://schemas.microsoft.com/office/drawing/2014/main" val="4185366271"/>
                    </a:ext>
                  </a:extLst>
                </a:gridCol>
                <a:gridCol w="2944091">
                  <a:extLst>
                    <a:ext uri="{9D8B030D-6E8A-4147-A177-3AD203B41FA5}">
                      <a16:colId xmlns:a16="http://schemas.microsoft.com/office/drawing/2014/main" val="3937140018"/>
                    </a:ext>
                  </a:extLst>
                </a:gridCol>
                <a:gridCol w="3248890">
                  <a:extLst>
                    <a:ext uri="{9D8B030D-6E8A-4147-A177-3AD203B41FA5}">
                      <a16:colId xmlns:a16="http://schemas.microsoft.com/office/drawing/2014/main" val="3245535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250" b="0" dirty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1" dirty="0" err="1">
                          <a:effectLst/>
                        </a:rPr>
                        <a:t>Inmon</a:t>
                      </a:r>
                      <a:r>
                        <a:rPr lang="en-US" sz="1250" b="1" dirty="0">
                          <a:effectLst/>
                        </a:rPr>
                        <a:t> (Top-Down)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1" dirty="0">
                          <a:effectLst/>
                        </a:rPr>
                        <a:t>Kimball (Bottom-Up)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20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1" dirty="0">
                          <a:effectLst/>
                        </a:rPr>
                        <a:t>Data Integration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 focuses on Enterprise-wide areas.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 focuses on Individual business areas.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0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1" dirty="0">
                          <a:effectLst/>
                        </a:rPr>
                        <a:t>Building Time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 is complex and consumes a lot of time.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 is efficient and takes less time.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746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1" dirty="0">
                          <a:effectLst/>
                        </a:rPr>
                        <a:t>Cost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Initial cost is huge and the development cost is low.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 has iterative steps and is cost-effective.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39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1" dirty="0">
                          <a:effectLst/>
                        </a:rPr>
                        <a:t>Skills Required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needs specialized skills to make work.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 does not need such skills but a generic team will do the job.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09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1" dirty="0">
                          <a:effectLst/>
                        </a:rPr>
                        <a:t>Maintenance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Here maintenance is easy.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Here maintenance is difficult.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18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1" dirty="0">
                          <a:effectLst/>
                        </a:rPr>
                        <a:t>Data Model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prefers data to be in a normalized model.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 prefers data to be in the De-normalized model.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4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1" dirty="0">
                          <a:effectLst/>
                        </a:rPr>
                        <a:t>Data Store Systems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In this, source systems have a high rate of change.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In this, source systems are highly stable.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0083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3B16B-2B17-E7D0-C5C4-40CED7BB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3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B98E-6994-0AD1-0F1D-C53D8AE8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6121-69E1-7CE0-1B39-3F38624F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83649-5D3F-4F5E-D7BC-0F9B5138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DED52-6A6F-E0B5-761A-FEA1687FC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2314257"/>
            <a:ext cx="5574722" cy="39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8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2CBF-4A4F-CC6A-7D1D-7AC663F2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A254-B8C9-9C41-8ED4-C2D94221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Fact table in the center. Contains keys to each of the dimension tables</a:t>
            </a:r>
          </a:p>
          <a:p>
            <a:pPr lvl="1"/>
            <a:r>
              <a:rPr lang="en-US" dirty="0"/>
              <a:t>Each dimension has only one dimension table and each holds a set of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787C-5EB3-0DBD-0C5E-21B62114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C2CB-A56B-4011-3905-7A6B6994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6CA0-B946-C821-1A00-04CA0893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Snowflake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6E02B-0291-38BE-2D5C-35D6DDA0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6DE02-7E6E-E91B-E504-FDF380EB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54" y="2295732"/>
            <a:ext cx="5382491" cy="37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4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5B0D-DFBA-DFDF-0AB7-31776C81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413F-C3E7-BDAA-24C9-96ED70EE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Fact table in the center.</a:t>
            </a:r>
          </a:p>
          <a:p>
            <a:pPr lvl="1"/>
            <a:r>
              <a:rPr lang="en-US" dirty="0"/>
              <a:t>One or more dimension tables are normalized</a:t>
            </a:r>
          </a:p>
          <a:p>
            <a:pPr lvl="2"/>
            <a:r>
              <a:rPr lang="en-US" dirty="0"/>
              <a:t>Thus, there may be more than one dimension table for each dimension in the fact table</a:t>
            </a:r>
          </a:p>
          <a:p>
            <a:pPr lvl="1"/>
            <a:r>
              <a:rPr lang="en-US" dirty="0"/>
              <a:t>Because dimension tables are normalized, there is a reduction in data redundancy, leading to saving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4EEF6-F4DE-B430-5FC3-92AF2FDB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C08F-B16B-03B0-E8D0-738DBCE4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B4C5-3F42-C809-EE6D-ECDD85E9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  <a:p>
            <a:pPr lvl="1"/>
            <a:r>
              <a:rPr lang="en-US" dirty="0"/>
              <a:t>A centralized repository designed to store, process, and secure large amounts of structured, </a:t>
            </a:r>
            <a:r>
              <a:rPr lang="en-US" dirty="0" err="1"/>
              <a:t>semistructured</a:t>
            </a:r>
            <a:r>
              <a:rPr lang="en-US" dirty="0"/>
              <a:t>, and unstructured data</a:t>
            </a:r>
          </a:p>
          <a:p>
            <a:pPr lvl="1"/>
            <a:r>
              <a:rPr lang="en-US" dirty="0"/>
              <a:t>Can store data in its native format and process any variety of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85F1-715A-147C-8E26-EB2363E1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1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C498-B9EE-4F2B-5EB7-6E0E1704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B43-7DCA-5DA0-0762-479FB2BA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Structured</a:t>
            </a:r>
          </a:p>
          <a:p>
            <a:pPr lvl="1"/>
            <a:r>
              <a:rPr lang="en-US" dirty="0"/>
              <a:t>Known type and size</a:t>
            </a:r>
          </a:p>
          <a:p>
            <a:pPr lvl="1"/>
            <a:r>
              <a:rPr lang="en-US" dirty="0"/>
              <a:t>Data which can be stored in RDBMS</a:t>
            </a:r>
          </a:p>
          <a:p>
            <a:r>
              <a:rPr lang="en-US" dirty="0"/>
              <a:t>Semi-structured</a:t>
            </a:r>
          </a:p>
          <a:p>
            <a:pPr lvl="1"/>
            <a:r>
              <a:rPr lang="en-US" dirty="0"/>
              <a:t>Some organizational properties</a:t>
            </a:r>
          </a:p>
          <a:p>
            <a:pPr lvl="1"/>
            <a:r>
              <a:rPr lang="en-US" dirty="0"/>
              <a:t>XML, CSV</a:t>
            </a:r>
          </a:p>
          <a:p>
            <a:r>
              <a:rPr lang="en-US" dirty="0"/>
              <a:t>Unstructured</a:t>
            </a:r>
          </a:p>
          <a:p>
            <a:pPr lvl="1"/>
            <a:r>
              <a:rPr lang="en-US" dirty="0"/>
              <a:t>Not organized in a predefined manner or predefined data model</a:t>
            </a:r>
          </a:p>
          <a:p>
            <a:pPr lvl="1"/>
            <a:r>
              <a:rPr lang="en-US" dirty="0"/>
              <a:t>PDF, text file, videos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10389-CB81-9EF2-3705-3EAF6C67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4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  <a:p>
            <a:pPr lvl="1"/>
            <a:r>
              <a:rPr lang="en-US" altLang="en-US" sz="2400" dirty="0"/>
              <a:t>A subject-oriented, integrated, time-variant, non-updatable collection of data used in support of management decision-making processes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2000" b="1" i="1" dirty="0"/>
              <a:t>Subject-oriented:</a:t>
            </a:r>
            <a:r>
              <a:rPr lang="en-US" altLang="en-US" sz="2000" dirty="0"/>
              <a:t> e.g. customers, patients, students, products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2000" b="1" i="1" dirty="0"/>
              <a:t>Integrated: </a:t>
            </a:r>
            <a:r>
              <a:rPr lang="en-US" altLang="en-US" sz="2000" dirty="0"/>
              <a:t>consistent naming conventions, formats, encoding structures; from multiple data sources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2000" b="1" i="1" dirty="0"/>
              <a:t>Time-variant: </a:t>
            </a:r>
            <a:r>
              <a:rPr lang="en-US" altLang="en-US" sz="2000" dirty="0"/>
              <a:t>can study trends and changes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2000" b="1" i="1" dirty="0"/>
              <a:t>Non-updatable: </a:t>
            </a:r>
            <a:r>
              <a:rPr lang="en-US" altLang="en-US" sz="2000" dirty="0"/>
              <a:t>read-only, periodically refreshed</a:t>
            </a:r>
            <a:endParaRPr lang="en-US" alt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4933-8A3C-CACE-07A1-2C0EC231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82F7-8FD0-6035-6744-245B53E1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An ordinary Database can store MBs to GBs of data and that too for a specific purpose. For storing data of TB size, the storage shifted to Data Warehouse. Besides this, a transactional database doesn’t offer itself to analytics.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To effectively perform analytics, an organization keeps a central Data Warehouse to closely study its business by organizing, understanding, and using its historic data for taking strategic decisions and analyzing trends.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58B89-6157-709A-BEC8-1E3DBFC0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8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7419-36EC-3A0E-AF5B-07C1498D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3F14-5918-A6E1-4BB5-4623F628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fontAlgn="base"/>
            <a:r>
              <a:rPr lang="en-US" sz="4500" b="1" i="0" dirty="0">
                <a:solidFill>
                  <a:srgbClr val="273239"/>
                </a:solidFill>
                <a:effectLst/>
                <a:latin typeface="Nunito" pitchFamily="2" charset="0"/>
              </a:rPr>
              <a:t>Improved data quality: </a:t>
            </a:r>
            <a:r>
              <a:rPr lang="en-US" sz="4500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warehousing can help improve data quality by consolidating data from various sources into a single, consistent view.</a:t>
            </a:r>
          </a:p>
          <a:p>
            <a:pPr algn="l" fontAlgn="base"/>
            <a:endParaRPr lang="en-US" sz="45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sz="4500" b="1" i="0" dirty="0">
                <a:solidFill>
                  <a:srgbClr val="273239"/>
                </a:solidFill>
                <a:effectLst/>
                <a:latin typeface="Nunito" pitchFamily="2" charset="0"/>
              </a:rPr>
              <a:t>Faster access to information:</a:t>
            </a:r>
            <a:r>
              <a:rPr lang="en-US" sz="45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Data warehousing enables quick access to information, allowing businesses to make better, more informed decisions faster.</a:t>
            </a:r>
          </a:p>
          <a:p>
            <a:pPr algn="l" fontAlgn="base"/>
            <a:endParaRPr lang="en-US" sz="45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sz="4500" b="1" i="0" dirty="0">
                <a:solidFill>
                  <a:srgbClr val="273239"/>
                </a:solidFill>
                <a:effectLst/>
                <a:latin typeface="Nunito" pitchFamily="2" charset="0"/>
              </a:rPr>
              <a:t>Better decision-making:</a:t>
            </a:r>
            <a:r>
              <a:rPr lang="en-US" sz="45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With a data warehouse, businesses can analyze data and gain insights into trends and patterns that can inform better decision-making.</a:t>
            </a:r>
          </a:p>
          <a:p>
            <a:pPr algn="l" fontAlgn="base"/>
            <a:endParaRPr lang="en-US" sz="45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sz="4500" b="1" i="0" dirty="0">
                <a:solidFill>
                  <a:srgbClr val="273239"/>
                </a:solidFill>
                <a:effectLst/>
                <a:latin typeface="Nunito" pitchFamily="2" charset="0"/>
              </a:rPr>
              <a:t>Reduced data redundancy:</a:t>
            </a:r>
            <a:r>
              <a:rPr lang="en-US" sz="45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By consolidating data from various sources, data warehousing can reduce data redundancy and inconsistencies.</a:t>
            </a:r>
          </a:p>
          <a:p>
            <a:pPr algn="l" fontAlgn="base"/>
            <a:endParaRPr lang="en-US" sz="45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sz="4500" b="1" i="0" dirty="0">
                <a:solidFill>
                  <a:srgbClr val="273239"/>
                </a:solidFill>
                <a:effectLst/>
                <a:latin typeface="Nunito" pitchFamily="2" charset="0"/>
              </a:rPr>
              <a:t>Scalability: </a:t>
            </a:r>
            <a:r>
              <a:rPr lang="en-US" sz="4500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warehousing is highly scalable and can handle large amounts of data from different 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AB17-CEDF-04FB-CC90-9EA75066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1BA7-7771-9053-C81F-F5859295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3F3E-9B86-C53B-EE3F-E41B435B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Cost: 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Nunito" pitchFamily="2" charset="0"/>
              </a:rPr>
              <a:t>Building a data warehouse can be expensive, requiring significant investments in hardware, software, and personnel.</a:t>
            </a:r>
          </a:p>
          <a:p>
            <a:pPr algn="l" fontAlgn="base"/>
            <a:endParaRPr lang="en-US" sz="3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Complexity: 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warehousing can be complex, and businesses may need to hire specialized personnel to manage the system.</a:t>
            </a:r>
          </a:p>
          <a:p>
            <a:pPr algn="l" fontAlgn="base"/>
            <a:endParaRPr lang="en-US" sz="3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Time-consuming: 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Nunito" pitchFamily="2" charset="0"/>
              </a:rPr>
              <a:t>Building a data warehouse can take a significant amount of time, requiring businesses to be patient and committed to the process.</a:t>
            </a:r>
          </a:p>
          <a:p>
            <a:pPr algn="l" fontAlgn="base"/>
            <a:endParaRPr lang="en-US" sz="3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integration challenges: 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from different sources can be challenging to integrate, requiring significant effort to ensure consistency and accuracy.</a:t>
            </a:r>
          </a:p>
          <a:p>
            <a:pPr algn="l" fontAlgn="base"/>
            <a:endParaRPr lang="en-US" sz="3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security: 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warehousing can pose data security risks, and businesses must take measures to protect sensitive data from unauthorized access or breaches.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F336-9160-19D9-751E-4270828B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9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3036-5472-5AAA-395E-4CB3D2B1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5454-DB49-6407-14A4-CB4E5A81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News Cycle"/>
              </a:rPr>
              <a:t>A data mart is a scaled-down version of a data warehouse aimed at meeting the information needs of a homogeneous small group of end users such as a department or business unit.</a:t>
            </a:r>
            <a:endParaRPr lang="en-US" dirty="0">
              <a:solidFill>
                <a:srgbClr val="555555"/>
              </a:solidFill>
              <a:latin typeface="News Cycle"/>
            </a:endParaRP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News Cycle"/>
              </a:rPr>
              <a:t> It typically contains some form of aggregated data and is used as the primary source for report generation and analysis by this end user group.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6C39E-DD9B-990E-C62D-A03923C0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DE17-3164-A1FA-7153-7241D6F5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vs OLAP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CDD8-A4FB-2B4A-1108-C5D02F80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OLTP (Online Transaction Processing)</a:t>
            </a:r>
          </a:p>
          <a:p>
            <a:pPr lvl="1"/>
            <a:r>
              <a:rPr lang="en-US" dirty="0"/>
              <a:t>Captures, stores, processes data from transactions in real times</a:t>
            </a:r>
          </a:p>
          <a:p>
            <a:pPr lvl="1"/>
            <a:r>
              <a:rPr lang="en-US" dirty="0"/>
              <a:t>Used to control and run business operations</a:t>
            </a:r>
          </a:p>
          <a:p>
            <a:r>
              <a:rPr lang="en-US" dirty="0"/>
              <a:t>OLAP (Online Analytical Processing)</a:t>
            </a:r>
          </a:p>
          <a:p>
            <a:pPr lvl="1"/>
            <a:r>
              <a:rPr lang="en-US" dirty="0"/>
              <a:t>Uses complex queries to analyze aggregated historical data</a:t>
            </a:r>
          </a:p>
          <a:p>
            <a:pPr lvl="1"/>
            <a:r>
              <a:rPr lang="en-US" dirty="0"/>
              <a:t>Can use data from OLTP systems</a:t>
            </a:r>
          </a:p>
          <a:p>
            <a:pPr lvl="1"/>
            <a:r>
              <a:rPr lang="en-US" dirty="0"/>
              <a:t>Used to plan, solve problems, support decisions, discover hidden insights (Data Warehouse)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427D3-1CA9-209A-378D-6A79C426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9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D2B0-B0A1-9337-F5C5-AE34FC4A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26DD-4262-8491-2B8D-3B389E85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Approach (</a:t>
            </a:r>
            <a:r>
              <a:rPr lang="en-US" dirty="0" err="1"/>
              <a:t>Inmon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3E14E-B489-2003-A7D5-3A33AA15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76504-05E9-5333-9C29-AD6BCB7B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6446"/>
            <a:ext cx="9144000" cy="43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2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B31-44E0-6F7E-E826-6F12C816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(Top-Down)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2FE8-DEA6-6F6E-D86B-45E60D9F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Data is collected from external sources</a:t>
            </a:r>
          </a:p>
          <a:p>
            <a:pPr lvl="2"/>
            <a:r>
              <a:rPr lang="en-US" dirty="0"/>
              <a:t>RDBMS, NoSQL DBs, Files, etc.</a:t>
            </a:r>
          </a:p>
          <a:p>
            <a:pPr lvl="1"/>
            <a:r>
              <a:rPr lang="en-US" dirty="0"/>
              <a:t>The stage area is where data is validated and put into a specific format. Recommended to use ETL tools</a:t>
            </a:r>
          </a:p>
          <a:p>
            <a:pPr lvl="2"/>
            <a:r>
              <a:rPr lang="en-US" dirty="0"/>
              <a:t>Extract, Transform, Load</a:t>
            </a:r>
          </a:p>
          <a:p>
            <a:pPr lvl="1"/>
            <a:r>
              <a:rPr lang="en-US" dirty="0"/>
              <a:t>After cleansing, data is stored in the data warehouse as the central repository</a:t>
            </a:r>
          </a:p>
          <a:p>
            <a:pPr lvl="1"/>
            <a:r>
              <a:rPr lang="en-US" dirty="0"/>
              <a:t>Data marts, as a scaled down version of the data, can be used by different business departments/teams</a:t>
            </a:r>
          </a:p>
          <a:p>
            <a:pPr lvl="1"/>
            <a:r>
              <a:rPr lang="en-US" dirty="0"/>
              <a:t>Data in the data warehouse can be analyzed to find patterns using data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5859F-4917-CA3C-2295-398DD941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7207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1d1d668-1a17-41cc-8e51-02c957e8f86c">
      <UserInfo>
        <DisplayName/>
        <AccountId xsi:nil="true"/>
        <AccountType/>
      </UserInfo>
    </SharedWithUsers>
    <Details xmlns="16399201-8c70-4094-bedf-0e0052933be2" xsi:nil="true"/>
    <Modern_x0020_Experience xmlns="16399201-8c70-4094-bedf-0e0052933be2">false</Modern_x0020_Experience>
    <lcf76f155ced4ddcb4097134ff3c332f xmlns="16399201-8c70-4094-bedf-0e0052933be2">
      <Terms xmlns="http://schemas.microsoft.com/office/infopath/2007/PartnerControls"/>
    </lcf76f155ced4ddcb4097134ff3c332f>
    <Flag xmlns="16399201-8c70-4094-bedf-0e0052933be2">false</Flag>
    <BatchID xmlns="16399201-8c70-4094-bedf-0e0052933be2" xsi:nil="true"/>
    <TaxCatchAll xmlns="c1d1d668-1a17-41cc-8e51-02c957e8f86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20" ma:contentTypeDescription="Create a new document." ma:contentTypeScope="" ma:versionID="2ddd0f6064d5c3b331064b74420eac96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f0eb4d5831cc2bea9a76421d52418a3b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1D5E6-1606-46E5-A30C-B9A35AAAD8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F85951-265A-4263-AF98-E0CFC4A30A38}">
  <ds:schemaRefs>
    <ds:schemaRef ds:uri="http://schemas.microsoft.com/office/2006/metadata/properties"/>
    <ds:schemaRef ds:uri="http://schemas.microsoft.com/office/infopath/2007/PartnerControls"/>
    <ds:schemaRef ds:uri="c1d1d668-1a17-41cc-8e51-02c957e8f86c"/>
    <ds:schemaRef ds:uri="16399201-8c70-4094-bedf-0e0052933be2"/>
  </ds:schemaRefs>
</ds:datastoreItem>
</file>

<file path=customXml/itemProps3.xml><?xml version="1.0" encoding="utf-8"?>
<ds:datastoreItem xmlns:ds="http://schemas.openxmlformats.org/officeDocument/2006/customXml" ds:itemID="{C4BE7960-9D75-4610-9395-BE3C73C3C5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273</TotalTime>
  <Words>977</Words>
  <Application>Microsoft Office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News Cycle</vt:lpstr>
      <vt:lpstr>Nunito</vt:lpstr>
      <vt:lpstr>2_Custom Design</vt:lpstr>
      <vt:lpstr>Data Warehousing</vt:lpstr>
      <vt:lpstr>Data Warehouse</vt:lpstr>
      <vt:lpstr>Data Warehouse</vt:lpstr>
      <vt:lpstr>Advantages</vt:lpstr>
      <vt:lpstr>Disadvantages</vt:lpstr>
      <vt:lpstr>Data Mart</vt:lpstr>
      <vt:lpstr>OLTP vs OLAP</vt:lpstr>
      <vt:lpstr>Architecture</vt:lpstr>
      <vt:lpstr>Architecture (Top-Down)</vt:lpstr>
      <vt:lpstr>Architecture</vt:lpstr>
      <vt:lpstr>Architecture (Bottom-Up)</vt:lpstr>
      <vt:lpstr>Inmon vs Kimball</vt:lpstr>
      <vt:lpstr>Schema</vt:lpstr>
      <vt:lpstr>Star Schema</vt:lpstr>
      <vt:lpstr>Schema</vt:lpstr>
      <vt:lpstr>Snowflake Schema</vt:lpstr>
      <vt:lpstr>Data Lake</vt:lpstr>
      <vt:lpstr>Types of Data 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Revature_PowerPoint_Template.pptx</dc:title>
  <dc:creator>account 10</dc:creator>
  <cp:lastModifiedBy>Gabriel Klein</cp:lastModifiedBy>
  <cp:revision>5</cp:revision>
  <cp:lastPrinted>2016-06-20T20:58:50Z</cp:lastPrinted>
  <dcterms:created xsi:type="dcterms:W3CDTF">2016-11-09T18:19:08Z</dcterms:created>
  <dcterms:modified xsi:type="dcterms:W3CDTF">2023-05-30T18:01:27Z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Order">
    <vt:r8>9400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