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Abril Fatface"/>
      <p:regular r:id="rId11"/>
    </p:embeddedFon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D/mD79qklUAOANeC8Gjl6+u+i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AbrilFatface-regular.fntdata"/><Relationship Id="rId10" Type="http://schemas.openxmlformats.org/officeDocument/2006/relationships/slide" Target="slides/slide5.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 id="12" name="Google Shape;12;p9"/>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 name="Google Shape;13;p9"/>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9"/>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2400"/>
              <a:buNone/>
              <a:defRPr sz="2400" cap="none"/>
            </a:lvl1pPr>
            <a:lvl2pPr lvl="1" algn="ctr">
              <a:lnSpc>
                <a:spcPct val="100000"/>
              </a:lnSpc>
              <a:spcBef>
                <a:spcPts val="500"/>
              </a:spcBef>
              <a:spcAft>
                <a:spcPts val="0"/>
              </a:spcAft>
              <a:buClr>
                <a:schemeClr val="lt1"/>
              </a:buClr>
              <a:buSzPts val="2000"/>
              <a:buNone/>
              <a:defRPr sz="2000"/>
            </a:lvl2pPr>
            <a:lvl3pPr lvl="2" algn="ctr">
              <a:lnSpc>
                <a:spcPct val="100000"/>
              </a:lnSpc>
              <a:spcBef>
                <a:spcPts val="500"/>
              </a:spcBef>
              <a:spcAft>
                <a:spcPts val="0"/>
              </a:spcAft>
              <a:buClr>
                <a:schemeClr val="lt1"/>
              </a:buClr>
              <a:buSzPts val="1800"/>
              <a:buNone/>
              <a:defRPr sz="1800"/>
            </a:lvl3pPr>
            <a:lvl4pPr lvl="3" algn="ctr">
              <a:lnSpc>
                <a:spcPct val="100000"/>
              </a:lnSpc>
              <a:spcBef>
                <a:spcPts val="500"/>
              </a:spcBef>
              <a:spcAft>
                <a:spcPts val="0"/>
              </a:spcAft>
              <a:buClr>
                <a:schemeClr val="lt1"/>
              </a:buClr>
              <a:buSzPts val="1600"/>
              <a:buNone/>
              <a:defRPr sz="1600"/>
            </a:lvl4pPr>
            <a:lvl5pPr lvl="4" algn="ctr">
              <a:lnSpc>
                <a:spcPct val="10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80" name="Shape 80"/>
        <p:cNvGrpSpPr/>
        <p:nvPr/>
      </p:nvGrpSpPr>
      <p:grpSpPr>
        <a:xfrm>
          <a:off x="0" y="0"/>
          <a:ext cx="0" cy="0"/>
          <a:chOff x="0" y="0"/>
          <a:chExt cx="0" cy="0"/>
        </a:xfrm>
      </p:grpSpPr>
      <p:sp>
        <p:nvSpPr>
          <p:cNvPr descr="Mask ID=&#10;Mask position=bottom, center&#10;Mask family= brushstroke, landscape, wide" id="81" name="Google Shape;81;p17"/>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2" name="Google Shape;8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descr="Tag=AccentColor&#10;Flavor=Light&#10;Target=Fill" id="86" name="Google Shape;86;p18"/>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7" name="Google Shape;87;p18"/>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9" name="Google Shape;89;p18"/>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descr="Tag=AccentColor&#10;Flavor=Light&#10;Target=Fill" id="94" name="Google Shape;94;p19"/>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95" name="Google Shape;95;p19"/>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9"/>
          <p:cNvSpPr/>
          <p:nvPr>
            <p:ph idx="2" type="pic"/>
          </p:nvPr>
        </p:nvSpPr>
        <p:spPr>
          <a:xfrm>
            <a:off x="6711696" y="640079"/>
            <a:ext cx="4837176" cy="5568696"/>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97" name="Google Shape;97;p19"/>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descr="Tag=AccentColor&#10;Flavor=Light&#10;Target=Fill" id="19" name="Google Shape;19;p11"/>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 name="Google Shape;2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1"/>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lt1"/>
              </a:buClr>
              <a:buSzPts val="1800"/>
              <a:buChar char="•"/>
              <a:defRPr/>
            </a:lvl1pPr>
            <a:lvl2pPr indent="-342900" lvl="1" marL="914400" algn="l">
              <a:lnSpc>
                <a:spcPct val="100000"/>
              </a:lnSpc>
              <a:spcBef>
                <a:spcPts val="500"/>
              </a:spcBef>
              <a:spcAft>
                <a:spcPts val="0"/>
              </a:spcAft>
              <a:buClr>
                <a:schemeClr val="lt1"/>
              </a:buClr>
              <a:buSzPts val="1800"/>
              <a:buChar char="•"/>
              <a:defRPr/>
            </a:lvl2pPr>
            <a:lvl3pPr indent="-342900" lvl="2" marL="1371600" algn="l">
              <a:lnSpc>
                <a:spcPct val="100000"/>
              </a:lnSpc>
              <a:spcBef>
                <a:spcPts val="500"/>
              </a:spcBef>
              <a:spcAft>
                <a:spcPts val="0"/>
              </a:spcAft>
              <a:buClr>
                <a:schemeClr val="lt1"/>
              </a:buClr>
              <a:buSzPts val="1800"/>
              <a:buChar char="•"/>
              <a:defRPr/>
            </a:lvl3pPr>
            <a:lvl4pPr indent="-342900" lvl="3" marL="1828800" algn="l">
              <a:lnSpc>
                <a:spcPct val="100000"/>
              </a:lnSpc>
              <a:spcBef>
                <a:spcPts val="500"/>
              </a:spcBef>
              <a:spcAft>
                <a:spcPts val="0"/>
              </a:spcAft>
              <a:buClr>
                <a:schemeClr val="lt1"/>
              </a:buClr>
              <a:buSzPts val="1800"/>
              <a:buChar char="•"/>
              <a:defRPr/>
            </a:lvl4pPr>
            <a:lvl5pPr indent="-342900" lvl="4" marL="2286000" algn="l">
              <a:lnSpc>
                <a:spcPct val="10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descr="Tag=AccentColor&#10;Flavor=Light&#10;Target=Fill" id="32" name="Google Shape;32;p10"/>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3" name="Google Shape;3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0"/>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descr="Tag=AccentColor&#10;Flavor=Light&#10;Target=Fill" id="39" name="Google Shape;39;p8"/>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0" name="Google Shape;40;p8"/>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8"/>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descr="Tag=AccentColor&#10;Flavor=Light&#10;Target=Fill" id="46" name="Google Shape;46;p12"/>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7" name="Google Shape;47;p12"/>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descr="Tag=AccentColor&#10;Flavor=Light&#10;Target=Fill" id="53" name="Google Shape;53;p13"/>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4" name="Google Shape;5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descr="Tag=AccentColor&#10;Flavor=Light&#10;Target=Fill" id="61" name="Google Shape;61;p14"/>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2" name="Google Shape;62;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4"/>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4"/>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14"/>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descr="Tag=AccentColor&#10;Flavor=Light&#10;Target=Fill" id="71" name="Google Shape;71;p15"/>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2" name="Google Shape;72;p15"/>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76" name="Shape 76"/>
        <p:cNvGrpSpPr/>
        <p:nvPr/>
      </p:nvGrpSpPr>
      <p:grpSpPr>
        <a:xfrm>
          <a:off x="0" y="0"/>
          <a:ext cx="0" cy="0"/>
          <a:chOff x="0" y="0"/>
          <a:chExt cx="0" cy="0"/>
        </a:xfrm>
      </p:grpSpPr>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bril Fatface"/>
              <a:buNone/>
              <a:defRPr b="0" i="1" sz="4400" u="none" cap="none" strike="noStrike">
                <a:solidFill>
                  <a:schemeClr val="lt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lt1"/>
              </a:buClr>
              <a:buSzPts val="2800"/>
              <a:buFont typeface="Arial"/>
              <a:buChar char="•"/>
              <a:defRPr b="0" i="0" sz="2800" u="none" cap="none" strike="noStrike">
                <a:solidFill>
                  <a:schemeClr val="lt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lt1"/>
              </a:buClr>
              <a:buSzPts val="2400"/>
              <a:buFont typeface="Arial"/>
              <a:buChar char="•"/>
              <a:defRPr b="0" i="0" sz="2400" u="none" cap="none" strike="noStrike">
                <a:solidFill>
                  <a:schemeClr val="lt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28" name="Google Shape;2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9" name="Google Shape;2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0" name="Google Shape;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entury Gothic"/>
                <a:ea typeface="Century Gothic"/>
                <a:cs typeface="Century Gothic"/>
                <a:sym typeface="Century Gothic"/>
              </a:defRPr>
            </a:lvl1pPr>
            <a:lvl2pPr indent="0" lvl="1" marL="0" marR="0" rtl="0" algn="r">
              <a:spcBef>
                <a:spcPts val="0"/>
              </a:spcBef>
              <a:buNone/>
              <a:defRPr b="0" sz="1200" u="none">
                <a:solidFill>
                  <a:srgbClr val="888888"/>
                </a:solidFill>
                <a:latin typeface="Century Gothic"/>
                <a:ea typeface="Century Gothic"/>
                <a:cs typeface="Century Gothic"/>
                <a:sym typeface="Century Gothic"/>
              </a:defRPr>
            </a:lvl2pPr>
            <a:lvl3pPr indent="0" lvl="2" marL="0" marR="0" rtl="0" algn="r">
              <a:spcBef>
                <a:spcPts val="0"/>
              </a:spcBef>
              <a:buNone/>
              <a:defRPr b="0" sz="1200" u="none">
                <a:solidFill>
                  <a:srgbClr val="888888"/>
                </a:solidFill>
                <a:latin typeface="Century Gothic"/>
                <a:ea typeface="Century Gothic"/>
                <a:cs typeface="Century Gothic"/>
                <a:sym typeface="Century Gothic"/>
              </a:defRPr>
            </a:lvl3pPr>
            <a:lvl4pPr indent="0" lvl="3" marL="0" marR="0" rtl="0" algn="r">
              <a:spcBef>
                <a:spcPts val="0"/>
              </a:spcBef>
              <a:buNone/>
              <a:defRPr b="0" sz="1200" u="none">
                <a:solidFill>
                  <a:srgbClr val="888888"/>
                </a:solidFill>
                <a:latin typeface="Century Gothic"/>
                <a:ea typeface="Century Gothic"/>
                <a:cs typeface="Century Gothic"/>
                <a:sym typeface="Century Gothic"/>
              </a:defRPr>
            </a:lvl4pPr>
            <a:lvl5pPr indent="0" lvl="4" marL="0" marR="0" rtl="0" algn="r">
              <a:spcBef>
                <a:spcPts val="0"/>
              </a:spcBef>
              <a:buNone/>
              <a:defRPr b="0" sz="1200" u="none">
                <a:solidFill>
                  <a:srgbClr val="888888"/>
                </a:solidFill>
                <a:latin typeface="Century Gothic"/>
                <a:ea typeface="Century Gothic"/>
                <a:cs typeface="Century Gothic"/>
                <a:sym typeface="Century Gothic"/>
              </a:defRPr>
            </a:lvl5pPr>
            <a:lvl6pPr indent="0" lvl="5" marL="0" marR="0" rtl="0" algn="r">
              <a:spcBef>
                <a:spcPts val="0"/>
              </a:spcBef>
              <a:buNone/>
              <a:defRPr b="0" sz="1200" u="none">
                <a:solidFill>
                  <a:srgbClr val="888888"/>
                </a:solidFill>
                <a:latin typeface="Century Gothic"/>
                <a:ea typeface="Century Gothic"/>
                <a:cs typeface="Century Gothic"/>
                <a:sym typeface="Century Gothic"/>
              </a:defRPr>
            </a:lvl6pPr>
            <a:lvl7pPr indent="0" lvl="6" marL="0" marR="0" rtl="0" algn="r">
              <a:spcBef>
                <a:spcPts val="0"/>
              </a:spcBef>
              <a:buNone/>
              <a:defRPr b="0" sz="1200" u="none">
                <a:solidFill>
                  <a:srgbClr val="888888"/>
                </a:solidFill>
                <a:latin typeface="Century Gothic"/>
                <a:ea typeface="Century Gothic"/>
                <a:cs typeface="Century Gothic"/>
                <a:sym typeface="Century Gothic"/>
              </a:defRPr>
            </a:lvl7pPr>
            <a:lvl8pPr indent="0" lvl="7" marL="0" marR="0" rtl="0" algn="r">
              <a:spcBef>
                <a:spcPts val="0"/>
              </a:spcBef>
              <a:buNone/>
              <a:defRPr b="0" sz="1200" u="none">
                <a:solidFill>
                  <a:srgbClr val="888888"/>
                </a:solidFill>
                <a:latin typeface="Century Gothic"/>
                <a:ea typeface="Century Gothic"/>
                <a:cs typeface="Century Gothic"/>
                <a:sym typeface="Century Gothic"/>
              </a:defRPr>
            </a:lvl8pPr>
            <a:lvl9pPr indent="0" lvl="8" marL="0" marR="0" rtl="0" algn="r">
              <a:spcBef>
                <a:spcPts val="0"/>
              </a:spcBef>
              <a:buNone/>
              <a:defRPr b="0" sz="1200" u="non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Bee depositing into a honeycomb" id="118" name="Google Shape;118;p1"/>
          <p:cNvPicPr preferRelativeResize="0"/>
          <p:nvPr/>
        </p:nvPicPr>
        <p:blipFill rotWithShape="1">
          <a:blip r:embed="rId3">
            <a:alphaModFix/>
          </a:blip>
          <a:srcRect b="7809" l="0" r="0" t="7922"/>
          <a:stretch/>
        </p:blipFill>
        <p:spPr>
          <a:xfrm>
            <a:off x="20" y="10"/>
            <a:ext cx="12191980" cy="6857990"/>
          </a:xfrm>
          <a:prstGeom prst="rect">
            <a:avLst/>
          </a:prstGeom>
          <a:noFill/>
          <a:ln>
            <a:noFill/>
          </a:ln>
        </p:spPr>
      </p:pic>
      <p:sp>
        <p:nvSpPr>
          <p:cNvPr id="119" name="Google Shape;119;p1"/>
          <p:cNvSpPr/>
          <p:nvPr/>
        </p:nvSpPr>
        <p:spPr>
          <a:xfrm rot="5400000">
            <a:off x="6997530" y="1025355"/>
            <a:ext cx="3850317" cy="6538623"/>
          </a:xfrm>
          <a:custGeom>
            <a:rect b="b" l="l" r="r" t="t"/>
            <a:pathLst>
              <a:path extrusionOk="0" h="5978116" w="3850317">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0" name="Google Shape;120;p1"/>
          <p:cNvSpPr txBox="1"/>
          <p:nvPr>
            <p:ph type="ctrTitle"/>
          </p:nvPr>
        </p:nvSpPr>
        <p:spPr>
          <a:xfrm>
            <a:off x="7887695" y="2886438"/>
            <a:ext cx="3768917" cy="16061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bril Fatface"/>
              <a:buNone/>
            </a:pPr>
            <a:r>
              <a:rPr lang="en-US"/>
              <a:t>Hive</a:t>
            </a:r>
            <a:endParaRPr/>
          </a:p>
        </p:txBody>
      </p:sp>
      <p:sp>
        <p:nvSpPr>
          <p:cNvPr id="121" name="Google Shape;121;p1"/>
          <p:cNvSpPr txBox="1"/>
          <p:nvPr>
            <p:ph idx="1" type="subTitle"/>
          </p:nvPr>
        </p:nvSpPr>
        <p:spPr>
          <a:xfrm>
            <a:off x="7887696" y="4553983"/>
            <a:ext cx="3665550" cy="77549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20"/>
                                        </p:tgtEl>
                                        <p:attrNameLst>
                                          <p:attrName>style.visibility</p:attrName>
                                        </p:attrNameLst>
                                      </p:cBhvr>
                                      <p:to>
                                        <p:strVal val="visible"/>
                                      </p:to>
                                    </p:set>
                                    <p:animEffect filter="fade" transition="in">
                                      <p:cBhvr>
                                        <p:cTn dur="7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7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27" name="Google Shape;127;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8" name="Google Shape;128;p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rgbClr val="24B943">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29" name="Google Shape;129;p2"/>
          <p:cNvSpPr txBox="1"/>
          <p:nvPr>
            <p:ph type="title"/>
          </p:nvPr>
        </p:nvSpPr>
        <p:spPr>
          <a:xfrm>
            <a:off x="3496637" y="745179"/>
            <a:ext cx="5705377" cy="32675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0000"/>
              </a:buClr>
              <a:buSzPts val="2000"/>
              <a:buFont typeface="Arial"/>
              <a:buNone/>
            </a:pPr>
            <a:r>
              <a:rPr b="0" i="0" lang="en-US" sz="2000">
                <a:solidFill>
                  <a:srgbClr val="000000"/>
                </a:solidFill>
                <a:latin typeface="Arial"/>
                <a:ea typeface="Arial"/>
                <a:cs typeface="Arial"/>
                <a:sym typeface="Arial"/>
              </a:rPr>
              <a:t>Initially Hive was developed by Facebook, later the Apache Software Foundation took it up and developed it further as an open source under the name Apache Hive. It is used by different companies. For example, Amazon uses it in Amazon Elastic MapReduce.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0" i="0" lang="en-US">
                <a:latin typeface="Arial"/>
                <a:ea typeface="Arial"/>
                <a:cs typeface="Arial"/>
                <a:sym typeface="Arial"/>
              </a:rPr>
              <a:t>Features of Hive</a:t>
            </a:r>
            <a:br>
              <a:rPr b="0" i="0" lang="en-US">
                <a:latin typeface="Arial"/>
                <a:ea typeface="Arial"/>
                <a:cs typeface="Arial"/>
                <a:sym typeface="Arial"/>
              </a:rPr>
            </a:br>
            <a:endParaRPr/>
          </a:p>
        </p:txBody>
      </p:sp>
      <p:sp>
        <p:nvSpPr>
          <p:cNvPr id="135" name="Google Shape;135;p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Font typeface="Arial"/>
              <a:buChar char="•"/>
            </a:pPr>
            <a:r>
              <a:rPr b="0" i="0" lang="en-US">
                <a:latin typeface="Arial"/>
                <a:ea typeface="Arial"/>
                <a:cs typeface="Arial"/>
                <a:sym typeface="Arial"/>
              </a:rPr>
              <a:t>It stores schema in a database and processed data into HDFS.</a:t>
            </a:r>
            <a:endParaRPr/>
          </a:p>
          <a:p>
            <a:pPr indent="-228600" lvl="0" marL="228600" rtl="0" algn="l">
              <a:lnSpc>
                <a:spcPct val="100000"/>
              </a:lnSpc>
              <a:spcBef>
                <a:spcPts val="1000"/>
              </a:spcBef>
              <a:spcAft>
                <a:spcPts val="0"/>
              </a:spcAft>
              <a:buClr>
                <a:schemeClr val="dk1"/>
              </a:buClr>
              <a:buSzPts val="2800"/>
              <a:buFont typeface="Arial"/>
              <a:buChar char="•"/>
            </a:pPr>
            <a:r>
              <a:rPr b="0" i="0" lang="en-US">
                <a:latin typeface="Arial"/>
                <a:ea typeface="Arial"/>
                <a:cs typeface="Arial"/>
                <a:sym typeface="Arial"/>
              </a:rPr>
              <a:t>It is designed for OLAP.</a:t>
            </a:r>
            <a:r>
              <a:rPr b="1" i="0" lang="en-US">
                <a:solidFill>
                  <a:srgbClr val="40424E"/>
                </a:solidFill>
                <a:latin typeface="Arial"/>
                <a:ea typeface="Arial"/>
                <a:cs typeface="Arial"/>
                <a:sym typeface="Arial"/>
              </a:rPr>
              <a:t> Online Analytical Processing (OLAP)</a:t>
            </a:r>
            <a:endParaRPr b="0" i="0">
              <a:latin typeface="Arial"/>
              <a:ea typeface="Arial"/>
              <a:cs typeface="Arial"/>
              <a:sym typeface="Arial"/>
            </a:endParaRPr>
          </a:p>
          <a:p>
            <a:pPr indent="-228600" lvl="0" marL="228600" rtl="0" algn="l">
              <a:lnSpc>
                <a:spcPct val="100000"/>
              </a:lnSpc>
              <a:spcBef>
                <a:spcPts val="1000"/>
              </a:spcBef>
              <a:spcAft>
                <a:spcPts val="0"/>
              </a:spcAft>
              <a:buClr>
                <a:schemeClr val="dk1"/>
              </a:buClr>
              <a:buSzPts val="2800"/>
              <a:buFont typeface="Arial"/>
              <a:buChar char="•"/>
            </a:pPr>
            <a:r>
              <a:rPr b="0" i="0" lang="en-US">
                <a:latin typeface="Arial"/>
                <a:ea typeface="Arial"/>
                <a:cs typeface="Arial"/>
                <a:sym typeface="Arial"/>
              </a:rPr>
              <a:t>It provides SQL type language for querying called HiveQL or HQL.</a:t>
            </a:r>
            <a:endParaRPr/>
          </a:p>
          <a:p>
            <a:pPr indent="-228600" lvl="0" marL="228600" rtl="0" algn="l">
              <a:lnSpc>
                <a:spcPct val="100000"/>
              </a:lnSpc>
              <a:spcBef>
                <a:spcPts val="1000"/>
              </a:spcBef>
              <a:spcAft>
                <a:spcPts val="0"/>
              </a:spcAft>
              <a:buClr>
                <a:schemeClr val="dk1"/>
              </a:buClr>
              <a:buSzPts val="2800"/>
              <a:buFont typeface="Arial"/>
              <a:buChar char="•"/>
            </a:pPr>
            <a:r>
              <a:rPr b="0" i="0" lang="en-US">
                <a:latin typeface="Arial"/>
                <a:ea typeface="Arial"/>
                <a:cs typeface="Arial"/>
                <a:sym typeface="Arial"/>
              </a:rPr>
              <a:t>It is familiar, fast, scalable, and extensible.</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4"/>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1" name="Google Shape;141;p4"/>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Hive Architecture" id="142" name="Google Shape;142;p4"/>
          <p:cNvPicPr preferRelativeResize="0"/>
          <p:nvPr/>
        </p:nvPicPr>
        <p:blipFill rotWithShape="1">
          <a:blip r:embed="rId3">
            <a:alphaModFix/>
          </a:blip>
          <a:srcRect b="1" l="2247" r="1" t="0"/>
          <a:stretch/>
        </p:blipFill>
        <p:spPr>
          <a:xfrm>
            <a:off x="20" y="10"/>
            <a:ext cx="12188932" cy="6857990"/>
          </a:xfrm>
          <a:prstGeom prst="rect">
            <a:avLst/>
          </a:prstGeom>
          <a:noFill/>
          <a:ln>
            <a:noFill/>
          </a:ln>
        </p:spPr>
      </p:pic>
      <p:sp>
        <p:nvSpPr>
          <p:cNvPr id="143" name="Google Shape;143;p4"/>
          <p:cNvSpPr/>
          <p:nvPr/>
        </p:nvSpPr>
        <p:spPr>
          <a:xfrm>
            <a:off x="-2307" y="3666683"/>
            <a:ext cx="12188952" cy="3191317"/>
          </a:xfrm>
          <a:prstGeom prst="rect">
            <a:avLst/>
          </a:prstGeom>
          <a:gradFill>
            <a:gsLst>
              <a:gs pos="0">
                <a:srgbClr val="000000">
                  <a:alpha val="0"/>
                </a:srgbClr>
              </a:gs>
              <a:gs pos="42000">
                <a:srgbClr val="000000">
                  <a:alpha val="22745"/>
                </a:srgbClr>
              </a:gs>
              <a:gs pos="100000">
                <a:srgbClr val="000000">
                  <a:alpha val="35686"/>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4" name="Google Shape;144;p4"/>
          <p:cNvSpPr txBox="1"/>
          <p:nvPr>
            <p:ph type="title"/>
          </p:nvPr>
        </p:nvSpPr>
        <p:spPr>
          <a:xfrm>
            <a:off x="843630" y="3826292"/>
            <a:ext cx="5257800" cy="170157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2100"/>
              <a:buFont typeface="Abril Fatface"/>
              <a:buNone/>
            </a:pPr>
            <a:r>
              <a:rPr b="0" lang="en-US" sz="2100" u="none" cap="none" strike="noStrike"/>
              <a:t>Architecture of Hive</a:t>
            </a:r>
            <a:endParaRPr/>
          </a:p>
          <a:p>
            <a:pPr indent="0" lvl="0" marL="0" marR="0" rtl="0" algn="l">
              <a:lnSpc>
                <a:spcPct val="90000"/>
              </a:lnSpc>
              <a:spcBef>
                <a:spcPts val="0"/>
              </a:spcBef>
              <a:spcAft>
                <a:spcPts val="0"/>
              </a:spcAft>
              <a:buClr>
                <a:schemeClr val="lt1"/>
              </a:buClr>
              <a:buSzPts val="2100"/>
              <a:buFont typeface="Abril Fatface"/>
              <a:buNone/>
            </a:pPr>
            <a:r>
              <a:rPr b="0" lang="en-US" sz="2100" u="none" cap="none" strike="noStrike"/>
              <a:t>The following component diagram depicts the architecture of Hive:</a:t>
            </a:r>
            <a:endParaRPr/>
          </a:p>
          <a:p>
            <a:pPr indent="0" lvl="0" marL="0" marR="0" rtl="0" algn="l">
              <a:lnSpc>
                <a:spcPct val="90000"/>
              </a:lnSpc>
              <a:spcBef>
                <a:spcPts val="0"/>
              </a:spcBef>
              <a:spcAft>
                <a:spcPts val="0"/>
              </a:spcAft>
              <a:buClr>
                <a:schemeClr val="lt1"/>
              </a:buClr>
              <a:buSzPts val="2100"/>
              <a:buFont typeface="Abril Fatface"/>
              <a:buNone/>
            </a:pPr>
            <a:r>
              <a:rPr b="0" lang="en-US" sz="2100" u="none" cap="none" strike="noStrike"/>
              <a:t>           </a:t>
            </a:r>
            <a:br>
              <a:rPr b="0" lang="en-US" sz="2100" u="none" cap="none" strike="noStrike"/>
            </a:br>
            <a:endParaRPr b="0" sz="21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0" i="0" lang="en-US">
                <a:latin typeface="Arial"/>
                <a:ea typeface="Arial"/>
                <a:cs typeface="Arial"/>
                <a:sym typeface="Arial"/>
              </a:rPr>
              <a:t>Hive is not</a:t>
            </a:r>
            <a:br>
              <a:rPr b="0" i="0" lang="en-US">
                <a:latin typeface="Arial"/>
                <a:ea typeface="Arial"/>
                <a:cs typeface="Arial"/>
                <a:sym typeface="Arial"/>
              </a:rPr>
            </a:br>
            <a:endParaRPr/>
          </a:p>
        </p:txBody>
      </p:sp>
      <p:sp>
        <p:nvSpPr>
          <p:cNvPr id="150" name="Google Shape;150;p5"/>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Font typeface="Arial"/>
              <a:buChar char="•"/>
            </a:pPr>
            <a:r>
              <a:rPr b="0" i="0" lang="en-US">
                <a:latin typeface="Arial"/>
                <a:ea typeface="Arial"/>
                <a:cs typeface="Arial"/>
                <a:sym typeface="Arial"/>
              </a:rPr>
              <a:t>A relational database</a:t>
            </a:r>
            <a:endParaRPr/>
          </a:p>
          <a:p>
            <a:pPr indent="-228600" lvl="0" marL="228600" rtl="0" algn="l">
              <a:lnSpc>
                <a:spcPct val="100000"/>
              </a:lnSpc>
              <a:spcBef>
                <a:spcPts val="1000"/>
              </a:spcBef>
              <a:spcAft>
                <a:spcPts val="0"/>
              </a:spcAft>
              <a:buClr>
                <a:schemeClr val="dk1"/>
              </a:buClr>
              <a:buSzPts val="2800"/>
              <a:buFont typeface="Arial"/>
              <a:buChar char="•"/>
            </a:pPr>
            <a:r>
              <a:rPr b="0" i="0" lang="en-US">
                <a:latin typeface="Arial"/>
                <a:ea typeface="Arial"/>
                <a:cs typeface="Arial"/>
                <a:sym typeface="Arial"/>
              </a:rPr>
              <a:t>A design for Online Transaction Processing (OLTP)</a:t>
            </a:r>
            <a:endParaRPr/>
          </a:p>
          <a:p>
            <a:pPr indent="-228600" lvl="0" marL="228600" rtl="0" algn="l">
              <a:lnSpc>
                <a:spcPct val="100000"/>
              </a:lnSpc>
              <a:spcBef>
                <a:spcPts val="1000"/>
              </a:spcBef>
              <a:spcAft>
                <a:spcPts val="0"/>
              </a:spcAft>
              <a:buClr>
                <a:schemeClr val="dk1"/>
              </a:buClr>
              <a:buSzPts val="2800"/>
              <a:buFont typeface="Arial"/>
              <a:buChar char="•"/>
            </a:pPr>
            <a:r>
              <a:rPr b="0" i="0" lang="en-US">
                <a:latin typeface="Arial"/>
                <a:ea typeface="Arial"/>
                <a:cs typeface="Arial"/>
                <a:sym typeface="Arial"/>
              </a:rPr>
              <a:t>A language for real-time queries and row-level updates</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rushVTI">
  <a:themeElements>
    <a:clrScheme name="AnalogousFromDarkSeedLeftStep">
      <a:dk1>
        <a:srgbClr val="000000"/>
      </a:dk1>
      <a:lt1>
        <a:srgbClr val="FFFFFF"/>
      </a:lt1>
      <a:dk2>
        <a:srgbClr val="413424"/>
      </a:dk2>
      <a:lt2>
        <a:srgbClr val="E8E2E7"/>
      </a:lt2>
      <a:accent1>
        <a:srgbClr val="24B943"/>
      </a:accent1>
      <a:accent2>
        <a:srgbClr val="39B717"/>
      </a:accent2>
      <a:accent3>
        <a:srgbClr val="7BB123"/>
      </a:accent3>
      <a:accent4>
        <a:srgbClr val="AAA416"/>
      </a:accent4>
      <a:accent5>
        <a:srgbClr val="E38E29"/>
      </a:accent5>
      <a:accent6>
        <a:srgbClr val="D1321B"/>
      </a:accent6>
      <a:hlink>
        <a:srgbClr val="9C7E3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AnalogousFromDarkSeedLeftStep">
      <a:dk1>
        <a:srgbClr val="000000"/>
      </a:dk1>
      <a:lt1>
        <a:srgbClr val="FFFFFF"/>
      </a:lt1>
      <a:dk2>
        <a:srgbClr val="413424"/>
      </a:dk2>
      <a:lt2>
        <a:srgbClr val="E8E2E7"/>
      </a:lt2>
      <a:accent1>
        <a:srgbClr val="24B943"/>
      </a:accent1>
      <a:accent2>
        <a:srgbClr val="39B717"/>
      </a:accent2>
      <a:accent3>
        <a:srgbClr val="7BB123"/>
      </a:accent3>
      <a:accent4>
        <a:srgbClr val="AAA416"/>
      </a:accent4>
      <a:accent5>
        <a:srgbClr val="E38E29"/>
      </a:accent5>
      <a:accent6>
        <a:srgbClr val="D1321B"/>
      </a:accent6>
      <a:hlink>
        <a:srgbClr val="9C7E3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2021-05-02T17:46:10Z</dcterms:created>
  <dc:creator>Jismi Mary</dc:creator>
</cp:coreProperties>
</file>