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9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2T09:07:32.996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2248 1,'11'1,"0"0,-1 1,1 0,-1 0,14 6,11 2,584 144,-555-135,84 38,-99-36,0-2,1-2,61 12,-66-24,1-2,91-6,-31-1,485 5,-2693-1,2162 10,95 4,215-10,-256-5,-785 1,714-3,1-1,66-15,-56 8,395-53,-439 63,48 0,-56 1,0 0,0 0,0 0,0 0,0 0,0 1,0-1,0 1,0-1,0 1,0 0,0 0,0 0,-1 0,1 0,0 0,-1 0,1 1,2 2,-4-4,0 1,0 0,1-1,-1 1,0 0,0 0,0-1,0 1,0 0,0-1,0 1,0 0,-1-1,1 1,0 0,0-1,0 1,-1 0,1-1,-1 2,-18 21,-5-2,-50 32,-101 52,-61 17,-420 161,-20-50,346-127,47-10,60-15,-187 94,441-175,-7-3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2T09:07:33.402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2T09:07:38.718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2T09:09:15.534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2T09:09:15.878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2T09:09:17.737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2T09:09:18.097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7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312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29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customXml" Target="../ink/ink7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customXml" Target="../ink/ink6.xml"/><Relationship Id="rId5" Type="http://schemas.openxmlformats.org/officeDocument/2006/relationships/image" Target="../media/image6.png"/><Relationship Id="rId10" Type="http://schemas.openxmlformats.org/officeDocument/2006/relationships/customXml" Target="../ink/ink5.xml"/><Relationship Id="rId4" Type="http://schemas.openxmlformats.org/officeDocument/2006/relationships/customXml" Target="../ink/ink1.xml"/><Relationship Id="rId9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B171DFC2-F6BB-4F91-8531-C983BD1099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FAEA2E-FBCE-49B8-9681-491C33F70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BIG DATA Introduction</a:t>
            </a:r>
            <a:endParaRPr lang="en-IN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0EF82-A4D6-4713-B0A3-F2874A328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594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2155CD3-83BB-4AEA-A737-FFB45BF5B9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9481AC0-C94A-42B2-A337-8F2BD27B4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1044" y="374904"/>
            <a:ext cx="11409913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C990ECF-0B2F-4372-9715-326BA840E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736" y="539496"/>
            <a:ext cx="11082528" cy="57790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 descr="Irish Big Data Value Prop">
            <a:extLst>
              <a:ext uri="{FF2B5EF4-FFF2-40B4-BE49-F238E27FC236}">
                <a16:creationId xmlns:a16="http://schemas.microsoft.com/office/drawing/2014/main" id="{84D920A9-2F4F-42B4-B520-A3D3A15B94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72305" y="861229"/>
            <a:ext cx="6847389" cy="5135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70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op 10 Industries using Big Data and 121 companies who hire Hadoop  Developers">
            <a:extLst>
              <a:ext uri="{FF2B5EF4-FFF2-40B4-BE49-F238E27FC236}">
                <a16:creationId xmlns:a16="http://schemas.microsoft.com/office/drawing/2014/main" id="{38C07DC4-074F-4A10-AB9D-375C3E1A5B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5473" y="645106"/>
            <a:ext cx="4177675" cy="556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1973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7364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7E8036-887A-4987-9FAB-E0A65C171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7225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700" cap="all" spc="-100">
                <a:solidFill>
                  <a:schemeClr val="bg1"/>
                </a:solidFill>
              </a:rPr>
              <a:t>                               Industries using Big data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03768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0970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804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0E3FA8-3775-4D67-8020-C399EC8EB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 sz="4400">
                <a:solidFill>
                  <a:schemeClr val="tx1"/>
                </a:solidFill>
              </a:rPr>
              <a:t>Challenges of traditional decision-making </a:t>
            </a:r>
            <a:endParaRPr lang="en-IN" sz="4400">
              <a:solidFill>
                <a:schemeClr val="tx1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E0D0F04-397F-43A4-8095-16F8AE5C2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anchor="ctr">
            <a:normAutofit/>
          </a:bodyPr>
          <a:lstStyle/>
          <a:p>
            <a:r>
              <a:rPr lang="en-US" sz="2000"/>
              <a:t>Takes long time  to arrive at a decision.</a:t>
            </a:r>
          </a:p>
          <a:p>
            <a:r>
              <a:rPr lang="en-US" sz="2000"/>
              <a:t>Planning, execution and reporting is not linked</a:t>
            </a:r>
          </a:p>
          <a:p>
            <a:r>
              <a:rPr lang="en-IN" sz="2000"/>
              <a:t>Provides only birds eye view</a:t>
            </a:r>
          </a:p>
          <a:p>
            <a:r>
              <a:rPr lang="en-IN" sz="2000"/>
              <a:t>Unable to make fully informed decisions</a:t>
            </a:r>
          </a:p>
        </p:txBody>
      </p:sp>
    </p:spTree>
    <p:extLst>
      <p:ext uri="{BB962C8B-B14F-4D97-AF65-F5344CB8AC3E}">
        <p14:creationId xmlns:p14="http://schemas.microsoft.com/office/powerpoint/2010/main" val="4034229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8BACF8-7AF4-4D70-99D8-F92C7C4F1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 sz="4400">
                <a:solidFill>
                  <a:schemeClr val="tx1"/>
                </a:solidFill>
              </a:rPr>
              <a:t>Big Data Analytics as a solution</a:t>
            </a:r>
            <a:endParaRPr lang="en-IN" sz="440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21576-6F3F-46CF-911A-4C62F7F65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anchor="ctr">
            <a:normAutofit/>
          </a:bodyPr>
          <a:lstStyle/>
          <a:p>
            <a:r>
              <a:rPr lang="en-US" sz="2000"/>
              <a:t>Decision making based on analytics</a:t>
            </a:r>
          </a:p>
          <a:p>
            <a:r>
              <a:rPr lang="en-US" sz="2000"/>
              <a:t>Capable of handling all type of data</a:t>
            </a:r>
          </a:p>
          <a:p>
            <a:r>
              <a:rPr lang="en-US" sz="2000"/>
              <a:t>Faster decision making</a:t>
            </a:r>
          </a:p>
          <a:p>
            <a:r>
              <a:rPr lang="en-US" sz="2000"/>
              <a:t>Detailed view </a:t>
            </a:r>
          </a:p>
          <a:p>
            <a:r>
              <a:rPr lang="en-US" sz="2000"/>
              <a:t>Comprehensive solution gathering all the aspects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0785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8C2AFA-198C-4BAA-929D-E50CA929D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93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400" cap="all" spc="-100" dirty="0">
                <a:solidFill>
                  <a:schemeClr val="bg1"/>
                </a:solidFill>
              </a:rPr>
              <a:t>Big data Analytical Pipeline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393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Big Data Architecture: Layers, Patterns, Use Cases and Tools">
            <a:extLst>
              <a:ext uri="{FF2B5EF4-FFF2-40B4-BE49-F238E27FC236}">
                <a16:creationId xmlns:a16="http://schemas.microsoft.com/office/drawing/2014/main" id="{47559DFF-9FAF-4C2E-8E43-108AE9F1C5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46570" y="1093846"/>
            <a:ext cx="6202238" cy="4667183"/>
          </a:xfrm>
          <a:prstGeom prst="rect">
            <a:avLst/>
          </a:prstGeom>
          <a:solidFill>
            <a:srgbClr val="7376BF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DFF657A-36DC-4554-B878-4FD2F30489B1}"/>
                  </a:ext>
                </a:extLst>
              </p14:cNvPr>
              <p14:cNvContentPartPr/>
              <p14:nvPr/>
            </p14:nvContentPartPr>
            <p14:xfrm>
              <a:off x="9592170" y="5561985"/>
              <a:ext cx="1575000" cy="575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DFF657A-36DC-4554-B878-4FD2F30489B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38170" y="5453985"/>
                <a:ext cx="1682640" cy="79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DF381C1-5092-494D-80A2-220F8C692CE8}"/>
                  </a:ext>
                </a:extLst>
              </p14:cNvPr>
              <p14:cNvContentPartPr/>
              <p14:nvPr/>
            </p14:nvContentPartPr>
            <p14:xfrm>
              <a:off x="9629610" y="6133665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DF381C1-5092-494D-80A2-220F8C692CE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75610" y="6025665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FB4B546-6707-4B6C-BEDB-3EED50918F28}"/>
                  </a:ext>
                </a:extLst>
              </p14:cNvPr>
              <p14:cNvContentPartPr/>
              <p14:nvPr/>
            </p14:nvContentPartPr>
            <p14:xfrm>
              <a:off x="6543330" y="3361665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FB4B546-6707-4B6C-BEDB-3EED50918F2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89330" y="3253665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920E23F-42D8-44A7-94C3-A9479D18E092}"/>
                  </a:ext>
                </a:extLst>
              </p14:cNvPr>
              <p14:cNvContentPartPr/>
              <p14:nvPr/>
            </p14:nvContentPartPr>
            <p14:xfrm>
              <a:off x="7181610" y="6467385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920E23F-42D8-44A7-94C3-A9479D18E09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27610" y="6359385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22153F7-B63F-469F-BAFF-7F54ED35D591}"/>
                  </a:ext>
                </a:extLst>
              </p14:cNvPr>
              <p14:cNvContentPartPr/>
              <p14:nvPr/>
            </p14:nvContentPartPr>
            <p14:xfrm>
              <a:off x="7181610" y="6467385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22153F7-B63F-469F-BAFF-7F54ED35D59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27610" y="6359385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2951C27-CEA9-45EC-8991-D2DD193C37A1}"/>
                  </a:ext>
                </a:extLst>
              </p14:cNvPr>
              <p14:cNvContentPartPr/>
              <p14:nvPr/>
            </p14:nvContentPartPr>
            <p14:xfrm>
              <a:off x="6609930" y="6533625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2951C27-CEA9-45EC-8991-D2DD193C37A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55930" y="6425625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D595837-40BF-4D6B-820B-9D5FEBD394A3}"/>
                  </a:ext>
                </a:extLst>
              </p14:cNvPr>
              <p14:cNvContentPartPr/>
              <p14:nvPr/>
            </p14:nvContentPartPr>
            <p14:xfrm>
              <a:off x="6609930" y="6533625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D595837-40BF-4D6B-820B-9D5FEBD394A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55930" y="6425625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2871BA4F-18E5-4F54-86DB-7024C945BD51}"/>
              </a:ext>
            </a:extLst>
          </p:cNvPr>
          <p:cNvSpPr/>
          <p:nvPr/>
        </p:nvSpPr>
        <p:spPr>
          <a:xfrm>
            <a:off x="5346571" y="6174633"/>
            <a:ext cx="6702554" cy="445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https://www.xenonstack.com/blog/big-data-architecture/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5000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89F72E-1134-4B79-BCDD-B3F4CC0DC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 sz="4400">
                <a:solidFill>
                  <a:schemeClr val="tx1"/>
                </a:solidFill>
              </a:rPr>
              <a:t>What is Big data</a:t>
            </a:r>
            <a:endParaRPr lang="en-IN" sz="440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CF760-6ECB-4AA8-8632-A2CF56B31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anchor="ctr">
            <a:normAutofit/>
          </a:bodyPr>
          <a:lstStyle/>
          <a:p>
            <a:r>
              <a:rPr lang="en-US" sz="2000" b="1" i="0">
                <a:effectLst/>
                <a:latin typeface="Source Sans Pro" panose="020B0503030403020204" pitchFamily="34" charset="0"/>
              </a:rPr>
              <a:t>Big Data</a:t>
            </a:r>
            <a:r>
              <a:rPr lang="en-US" sz="2000" b="0" i="0">
                <a:effectLst/>
                <a:latin typeface="Source Sans Pro" panose="020B0503030403020204" pitchFamily="34" charset="0"/>
              </a:rPr>
              <a:t> is a collection of data that is huge in volume,  yet growing exponentially with time. It is a data with so large size and complexity that none of traditional data management tools can store it or process it efficiently. Big data is also a data but with huge size.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2809649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7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77" name="Rectangle 72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078" name="Rectangle 74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79" name="Rectangle 76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080" name="Group 7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81" name="Rectangle 83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2" name="Rectangle 85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83" name="Rectangle 87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4" name="Rectangle 89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085" name="Rectangle 91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655FFC-CD34-4365-968E-4086FCB48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93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800" cap="all" spc="-100">
                <a:solidFill>
                  <a:schemeClr val="bg1"/>
                </a:solidFill>
              </a:rPr>
              <a:t>Types of Data</a:t>
            </a:r>
          </a:p>
        </p:txBody>
      </p:sp>
      <p:sp>
        <p:nvSpPr>
          <p:cNvPr id="3086" name="Rectangle 93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87" name="Straight Connector 95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393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1.1 Introduction to Data and Information | Mycloudwiki">
            <a:extLst>
              <a:ext uri="{FF2B5EF4-FFF2-40B4-BE49-F238E27FC236}">
                <a16:creationId xmlns:a16="http://schemas.microsoft.com/office/drawing/2014/main" id="{5A75EDC3-B14D-4E1F-9C48-F0CFAFBCF6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46569" y="1559768"/>
            <a:ext cx="6627255" cy="376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529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BEBBBF70-6ABC-46E8-A293-73A60B8E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5388887-43DC-4FAF-9400-7925701AF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87F4DB-79D1-46C4-84C5-4AD36D089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249" y="1916670"/>
            <a:ext cx="5716338" cy="30427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5400" cap="all" spc="-100"/>
              <a:t>5 V’s of Big Data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F2FD4B7-706B-4F5C-A0C7-7D69677C7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51298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6E6DC6E-1FA3-4048-B867-BDB51763F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559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E066135-B6C1-4001-B7CC-53A443DF2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23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3AD82B4-5F4B-4968-B15E-29DCF8592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5598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Data Science: The 5 V's of Big Data | by Surya Gutta | Medium">
            <a:extLst>
              <a:ext uri="{FF2B5EF4-FFF2-40B4-BE49-F238E27FC236}">
                <a16:creationId xmlns:a16="http://schemas.microsoft.com/office/drawing/2014/main" id="{949FE00F-6894-4219-8894-F9161E7E7C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1170" y="1655792"/>
            <a:ext cx="3752067" cy="356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9979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1C3E817E-E139-426E-89E5-9DD346EC7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2ADD2F6-F7FC-464F-8F18-5BDBD27A7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A3A31F1-FA83-497F-98FF-9A5621DC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The growth of structured versus unstructured data over the past decade [41]  | Download Scientific Diagram">
            <a:extLst>
              <a:ext uri="{FF2B5EF4-FFF2-40B4-BE49-F238E27FC236}">
                <a16:creationId xmlns:a16="http://schemas.microsoft.com/office/drawing/2014/main" id="{91839A03-E01B-4330-A383-29999DD123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192" y="1348174"/>
            <a:ext cx="6909386" cy="415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343FF9E2-8F7E-4BCC-9A50-C41AD8A56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F9FF80-DC79-4EA3-A0AF-6A2294B16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559768"/>
            <a:ext cx="3238829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000" cap="all" spc="-100"/>
              <a:t>Growth of structured data vs unstructured data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7751BC8-250F-493B-BDF9-D45BA5991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F0F044C-8394-47CB-8E3D-FA56B0693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B2DCD75-B707-4C51-8ADC-813834C09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4851414-8BB1-42EF-912B-608FCE07B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378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159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Garamond</vt:lpstr>
      <vt:lpstr>Sagona Book</vt:lpstr>
      <vt:lpstr>Sagona ExtraLight</vt:lpstr>
      <vt:lpstr>Source Sans Pro</vt:lpstr>
      <vt:lpstr>SavonVTI</vt:lpstr>
      <vt:lpstr>BIG DATA Introduction</vt:lpstr>
      <vt:lpstr>                               Industries using Big data</vt:lpstr>
      <vt:lpstr>Challenges of traditional decision-making </vt:lpstr>
      <vt:lpstr>Big Data Analytics as a solution</vt:lpstr>
      <vt:lpstr>Big data Analytical Pipeline</vt:lpstr>
      <vt:lpstr>What is Big data</vt:lpstr>
      <vt:lpstr>Types of Data</vt:lpstr>
      <vt:lpstr>5 V’s of Big Data</vt:lpstr>
      <vt:lpstr>Growth of structured data vs unstructured 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Introduction</dc:title>
  <dc:creator>Gabriel Klein</dc:creator>
  <cp:lastModifiedBy>Gabriel Klein</cp:lastModifiedBy>
  <cp:revision>1</cp:revision>
  <dcterms:created xsi:type="dcterms:W3CDTF">2021-12-13T18:16:57Z</dcterms:created>
  <dcterms:modified xsi:type="dcterms:W3CDTF">2021-12-13T18:21:33Z</dcterms:modified>
</cp:coreProperties>
</file>