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9" r:id="rId2"/>
    <p:sldId id="260"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7/1/2025</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23658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12504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8088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40349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378969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7/1/2025</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256854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103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03533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26475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9366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7/1/2025</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5942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7/1/2025</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9161842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json.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data-flair.training/blogs/learn-hadoop-hdfs-fault-toleranc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D74C2-BA2A-40A1-AE83-583A6C269AC3}"/>
              </a:ext>
            </a:extLst>
          </p:cNvPr>
          <p:cNvSpPr>
            <a:spLocks noGrp="1"/>
          </p:cNvSpPr>
          <p:nvPr>
            <p:ph type="title"/>
          </p:nvPr>
        </p:nvSpPr>
        <p:spPr>
          <a:xfrm>
            <a:off x="762000" y="758953"/>
            <a:ext cx="4089779" cy="2028388"/>
          </a:xfrm>
        </p:spPr>
        <p:txBody>
          <a:bodyPr anchor="ctr">
            <a:normAutofit/>
          </a:bodyPr>
          <a:lstStyle/>
          <a:p>
            <a:r>
              <a:rPr lang="en-US" b="0" i="0">
                <a:effectLst/>
                <a:latin typeface="georgia" panose="02040502050405020303" pitchFamily="18" charset="0"/>
              </a:rPr>
              <a:t>Text and CSV files</a:t>
            </a:r>
            <a:endParaRPr lang="en-IN" dirty="0"/>
          </a:p>
        </p:txBody>
      </p:sp>
      <p:sp>
        <p:nvSpPr>
          <p:cNvPr id="3" name="Content Placeholder 2">
            <a:extLst>
              <a:ext uri="{FF2B5EF4-FFF2-40B4-BE49-F238E27FC236}">
                <a16:creationId xmlns:a16="http://schemas.microsoft.com/office/drawing/2014/main" id="{B0083C22-2F76-4759-A324-EEE1BC716AFA}"/>
              </a:ext>
            </a:extLst>
          </p:cNvPr>
          <p:cNvSpPr>
            <a:spLocks noGrp="1"/>
          </p:cNvSpPr>
          <p:nvPr>
            <p:ph idx="1"/>
          </p:nvPr>
        </p:nvSpPr>
        <p:spPr>
          <a:xfrm>
            <a:off x="762000" y="2893326"/>
            <a:ext cx="4089779" cy="3202674"/>
          </a:xfrm>
        </p:spPr>
        <p:txBody>
          <a:bodyPr anchor="t">
            <a:normAutofit/>
          </a:bodyPr>
          <a:lstStyle/>
          <a:p>
            <a:r>
              <a:rPr lang="en-US" b="0" i="0">
                <a:effectLst/>
                <a:latin typeface="georgia" panose="02040502050405020303" pitchFamily="18" charset="0"/>
              </a:rPr>
              <a:t>Text and CSV files are quite common and frequently Hadoop developers and data scientists received text and CSV files to work upon.</a:t>
            </a:r>
          </a:p>
          <a:p>
            <a:endParaRPr lang="en-IN" dirty="0"/>
          </a:p>
        </p:txBody>
      </p:sp>
      <p:pic>
        <p:nvPicPr>
          <p:cNvPr id="2050" name="Picture 2" descr="Excel VBA Programming - Opening Text and CSV files">
            <a:extLst>
              <a:ext uri="{FF2B5EF4-FFF2-40B4-BE49-F238E27FC236}">
                <a16:creationId xmlns:a16="http://schemas.microsoft.com/office/drawing/2014/main" id="{C2815233-B042-44C0-BF7E-7152BEEC47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2718679"/>
            <a:ext cx="5026924" cy="2179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07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D74C2-BA2A-40A1-AE83-583A6C269AC3}"/>
              </a:ext>
            </a:extLst>
          </p:cNvPr>
          <p:cNvSpPr>
            <a:spLocks noGrp="1"/>
          </p:cNvSpPr>
          <p:nvPr>
            <p:ph type="title"/>
          </p:nvPr>
        </p:nvSpPr>
        <p:spPr>
          <a:xfrm>
            <a:off x="762000" y="758953"/>
            <a:ext cx="4089779" cy="2028388"/>
          </a:xfrm>
        </p:spPr>
        <p:txBody>
          <a:bodyPr anchor="ctr">
            <a:normAutofit/>
          </a:bodyPr>
          <a:lstStyle/>
          <a:p>
            <a:r>
              <a:rPr lang="en-IN" b="1" i="0">
                <a:effectLst/>
                <a:latin typeface="Roboto Slab"/>
              </a:rPr>
              <a:t>JSON Records</a:t>
            </a:r>
            <a:br>
              <a:rPr lang="en-IN" b="1" i="0">
                <a:effectLst/>
                <a:latin typeface="Roboto Slab"/>
              </a:rPr>
            </a:br>
            <a:endParaRPr lang="en-IN" dirty="0"/>
          </a:p>
        </p:txBody>
      </p:sp>
      <p:sp>
        <p:nvSpPr>
          <p:cNvPr id="3" name="Content Placeholder 2">
            <a:extLst>
              <a:ext uri="{FF2B5EF4-FFF2-40B4-BE49-F238E27FC236}">
                <a16:creationId xmlns:a16="http://schemas.microsoft.com/office/drawing/2014/main" id="{B0083C22-2F76-4759-A324-EEE1BC716AFA}"/>
              </a:ext>
            </a:extLst>
          </p:cNvPr>
          <p:cNvSpPr>
            <a:spLocks noGrp="1"/>
          </p:cNvSpPr>
          <p:nvPr>
            <p:ph idx="1"/>
          </p:nvPr>
        </p:nvSpPr>
        <p:spPr>
          <a:xfrm>
            <a:off x="762000" y="2893326"/>
            <a:ext cx="4089779" cy="3202674"/>
          </a:xfrm>
        </p:spPr>
        <p:txBody>
          <a:bodyPr anchor="t">
            <a:normAutofit/>
          </a:bodyPr>
          <a:lstStyle/>
          <a:p>
            <a:r>
              <a:rPr lang="en-US" b="0" i="0" u="none" strike="noStrike">
                <a:effectLst/>
                <a:latin typeface="georgia" panose="02040502050405020303" pitchFamily="18" charset="0"/>
                <a:hlinkClick r:id="rId2"/>
              </a:rPr>
              <a:t>JSON</a:t>
            </a:r>
            <a:r>
              <a:rPr lang="en-US" b="0" i="0">
                <a:effectLst/>
                <a:latin typeface="georgia" panose="02040502050405020303" pitchFamily="18" charset="0"/>
              </a:rPr>
              <a:t> records contain JSON files where each line is its own JSON datum. In the case of JSON files.</a:t>
            </a:r>
          </a:p>
          <a:p>
            <a:endParaRPr lang="en-IN" dirty="0"/>
          </a:p>
        </p:txBody>
      </p:sp>
      <p:pic>
        <p:nvPicPr>
          <p:cNvPr id="3074" name="Picture 2" descr="Append to JSON file using Python - GeeksforGeeks">
            <a:extLst>
              <a:ext uri="{FF2B5EF4-FFF2-40B4-BE49-F238E27FC236}">
                <a16:creationId xmlns:a16="http://schemas.microsoft.com/office/drawing/2014/main" id="{BB535FD3-1F2F-4C12-A5E2-64B15BB6FC0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641077" y="1530085"/>
            <a:ext cx="5026924" cy="4556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6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9" name="Freeform: Shape 138">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34D74C2-BA2A-40A1-AE83-583A6C269AC3}"/>
              </a:ext>
            </a:extLst>
          </p:cNvPr>
          <p:cNvSpPr>
            <a:spLocks noGrp="1"/>
          </p:cNvSpPr>
          <p:nvPr>
            <p:ph type="title"/>
          </p:nvPr>
        </p:nvSpPr>
        <p:spPr>
          <a:xfrm>
            <a:off x="762000" y="758953"/>
            <a:ext cx="4089779" cy="2028388"/>
          </a:xfrm>
        </p:spPr>
        <p:txBody>
          <a:bodyPr anchor="ctr">
            <a:normAutofit/>
          </a:bodyPr>
          <a:lstStyle/>
          <a:p>
            <a:r>
              <a:rPr lang="en-IN" b="1" i="0">
                <a:effectLst/>
                <a:latin typeface="Roboto Slab"/>
              </a:rPr>
              <a:t>AVRO Files</a:t>
            </a:r>
            <a:br>
              <a:rPr lang="en-IN" b="1" i="0">
                <a:effectLst/>
                <a:latin typeface="Roboto Slab"/>
              </a:rPr>
            </a:br>
            <a:br>
              <a:rPr lang="en-IN" b="1" i="0">
                <a:effectLst/>
                <a:latin typeface="Roboto Slab"/>
              </a:rPr>
            </a:br>
            <a:endParaRPr lang="en-IN"/>
          </a:p>
        </p:txBody>
      </p:sp>
      <p:sp>
        <p:nvSpPr>
          <p:cNvPr id="3" name="Content Placeholder 2">
            <a:extLst>
              <a:ext uri="{FF2B5EF4-FFF2-40B4-BE49-F238E27FC236}">
                <a16:creationId xmlns:a16="http://schemas.microsoft.com/office/drawing/2014/main" id="{B0083C22-2F76-4759-A324-EEE1BC716AFA}"/>
              </a:ext>
            </a:extLst>
          </p:cNvPr>
          <p:cNvSpPr>
            <a:spLocks noGrp="1"/>
          </p:cNvSpPr>
          <p:nvPr>
            <p:ph idx="1"/>
          </p:nvPr>
        </p:nvSpPr>
        <p:spPr>
          <a:xfrm>
            <a:off x="762000" y="2893326"/>
            <a:ext cx="4089779" cy="3202674"/>
          </a:xfrm>
        </p:spPr>
        <p:txBody>
          <a:bodyPr anchor="t">
            <a:normAutofit/>
          </a:bodyPr>
          <a:lstStyle/>
          <a:p>
            <a:pPr>
              <a:lnSpc>
                <a:spcPct val="95000"/>
              </a:lnSpc>
            </a:pPr>
            <a:r>
              <a:rPr lang="en-US" sz="2200" b="0" i="0">
                <a:effectLst/>
                <a:latin typeface="georgia" panose="02040502050405020303" pitchFamily="18" charset="0"/>
              </a:rPr>
              <a:t>Avro is quickly becoming the top choice for the developers due to its multiple benefits. Avro stores metadata with the data itself and allows specification of an independent schema for reading the file.</a:t>
            </a:r>
          </a:p>
          <a:p>
            <a:pPr>
              <a:lnSpc>
                <a:spcPct val="95000"/>
              </a:lnSpc>
            </a:pPr>
            <a:endParaRPr lang="en-US" sz="2200" b="0" i="0">
              <a:effectLst/>
              <a:latin typeface="georgia" panose="02040502050405020303" pitchFamily="18" charset="0"/>
            </a:endParaRPr>
          </a:p>
          <a:p>
            <a:pPr marL="0" indent="0">
              <a:lnSpc>
                <a:spcPct val="95000"/>
              </a:lnSpc>
              <a:buNone/>
            </a:pPr>
            <a:endParaRPr lang="en-IN" sz="2200"/>
          </a:p>
        </p:txBody>
      </p:sp>
      <p:pic>
        <p:nvPicPr>
          <p:cNvPr id="4098" name="Picture 2" descr="End-to-end Data Governance with Apache Avro and Atlas">
            <a:extLst>
              <a:ext uri="{FF2B5EF4-FFF2-40B4-BE49-F238E27FC236}">
                <a16:creationId xmlns:a16="http://schemas.microsoft.com/office/drawing/2014/main" id="{356E1A0D-F046-45D3-9BDB-4526EF94E9C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1923379"/>
            <a:ext cx="5026924" cy="3770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5867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124E8D-788C-4B4F-A1B9-7D08799B994B}"/>
              </a:ext>
            </a:extLst>
          </p:cNvPr>
          <p:cNvSpPr>
            <a:spLocks noGrp="1"/>
          </p:cNvSpPr>
          <p:nvPr>
            <p:ph type="title"/>
          </p:nvPr>
        </p:nvSpPr>
        <p:spPr>
          <a:xfrm>
            <a:off x="762000" y="758953"/>
            <a:ext cx="4089779" cy="2028388"/>
          </a:xfrm>
        </p:spPr>
        <p:txBody>
          <a:bodyPr anchor="ctr">
            <a:normAutofit/>
          </a:bodyPr>
          <a:lstStyle/>
          <a:p>
            <a:r>
              <a:rPr lang="en-IN" b="1" i="0">
                <a:effectLst/>
                <a:latin typeface="Roboto Slab"/>
              </a:rPr>
              <a:t>Sequence File</a:t>
            </a:r>
            <a:br>
              <a:rPr lang="en-IN" b="1" i="0">
                <a:effectLst/>
                <a:latin typeface="Roboto Slab"/>
              </a:rPr>
            </a:br>
            <a:endParaRPr lang="en-IN" dirty="0"/>
          </a:p>
        </p:txBody>
      </p:sp>
      <p:sp>
        <p:nvSpPr>
          <p:cNvPr id="3" name="Content Placeholder 2">
            <a:extLst>
              <a:ext uri="{FF2B5EF4-FFF2-40B4-BE49-F238E27FC236}">
                <a16:creationId xmlns:a16="http://schemas.microsoft.com/office/drawing/2014/main" id="{42AD2396-08AC-4124-8441-F11676B03198}"/>
              </a:ext>
            </a:extLst>
          </p:cNvPr>
          <p:cNvSpPr>
            <a:spLocks noGrp="1"/>
          </p:cNvSpPr>
          <p:nvPr>
            <p:ph idx="1"/>
          </p:nvPr>
        </p:nvSpPr>
        <p:spPr>
          <a:xfrm>
            <a:off x="762000" y="2893326"/>
            <a:ext cx="4089779" cy="3202674"/>
          </a:xfrm>
        </p:spPr>
        <p:txBody>
          <a:bodyPr anchor="t">
            <a:normAutofit/>
          </a:bodyPr>
          <a:lstStyle/>
          <a:p>
            <a:r>
              <a:rPr lang="en-US" b="0" i="0">
                <a:effectLst/>
                <a:latin typeface="georgia" panose="02040502050405020303" pitchFamily="18" charset="0"/>
              </a:rPr>
              <a:t>Sequence file stores data in binary format and has a similar structure to CSV file with some differences.</a:t>
            </a:r>
          </a:p>
          <a:p>
            <a:endParaRPr lang="en-IN" dirty="0"/>
          </a:p>
        </p:txBody>
      </p:sp>
      <p:pic>
        <p:nvPicPr>
          <p:cNvPr id="5122" name="Picture 2" descr="Using Sequences">
            <a:extLst>
              <a:ext uri="{FF2B5EF4-FFF2-40B4-BE49-F238E27FC236}">
                <a16:creationId xmlns:a16="http://schemas.microsoft.com/office/drawing/2014/main" id="{CAAAEC35-069F-440F-BC4B-4D588BF8FA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2596751"/>
            <a:ext cx="5026924" cy="242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5325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124E8D-788C-4B4F-A1B9-7D08799B994B}"/>
              </a:ext>
            </a:extLst>
          </p:cNvPr>
          <p:cNvSpPr>
            <a:spLocks noGrp="1"/>
          </p:cNvSpPr>
          <p:nvPr>
            <p:ph type="title"/>
          </p:nvPr>
        </p:nvSpPr>
        <p:spPr>
          <a:xfrm>
            <a:off x="762000" y="758953"/>
            <a:ext cx="4089779" cy="2028388"/>
          </a:xfrm>
        </p:spPr>
        <p:txBody>
          <a:bodyPr anchor="ctr">
            <a:normAutofit/>
          </a:bodyPr>
          <a:lstStyle/>
          <a:p>
            <a:r>
              <a:rPr lang="en-IN" sz="3300" b="1" i="0">
                <a:effectLst/>
                <a:latin typeface="Roboto Slab"/>
              </a:rPr>
              <a:t>RC File (Record Columnar Files)</a:t>
            </a:r>
            <a:br>
              <a:rPr lang="en-IN" sz="3300" b="1" i="0">
                <a:effectLst/>
                <a:latin typeface="Roboto Slab"/>
              </a:rPr>
            </a:br>
            <a:br>
              <a:rPr lang="en-IN" sz="3300" b="1" i="0">
                <a:effectLst/>
                <a:latin typeface="Roboto Slab"/>
              </a:rPr>
            </a:br>
            <a:endParaRPr lang="en-IN" sz="3300"/>
          </a:p>
        </p:txBody>
      </p:sp>
      <p:sp>
        <p:nvSpPr>
          <p:cNvPr id="3" name="Content Placeholder 2">
            <a:extLst>
              <a:ext uri="{FF2B5EF4-FFF2-40B4-BE49-F238E27FC236}">
                <a16:creationId xmlns:a16="http://schemas.microsoft.com/office/drawing/2014/main" id="{42AD2396-08AC-4124-8441-F11676B03198}"/>
              </a:ext>
            </a:extLst>
          </p:cNvPr>
          <p:cNvSpPr>
            <a:spLocks noGrp="1"/>
          </p:cNvSpPr>
          <p:nvPr>
            <p:ph idx="1"/>
          </p:nvPr>
        </p:nvSpPr>
        <p:spPr>
          <a:xfrm>
            <a:off x="762000" y="2893326"/>
            <a:ext cx="4089779" cy="3202674"/>
          </a:xfrm>
        </p:spPr>
        <p:txBody>
          <a:bodyPr anchor="t">
            <a:normAutofit/>
          </a:bodyPr>
          <a:lstStyle/>
          <a:p>
            <a:r>
              <a:rPr lang="en-US" b="0" i="0">
                <a:effectLst/>
                <a:latin typeface="georgia" panose="02040502050405020303" pitchFamily="18" charset="0"/>
              </a:rPr>
              <a:t>RC file was the first columnar file in Hadoop </a:t>
            </a:r>
            <a:r>
              <a:rPr lang="en-IN" b="0" i="0">
                <a:effectLst/>
                <a:latin typeface="georgia" panose="02040502050405020303" pitchFamily="18" charset="0"/>
              </a:rPr>
              <a:t> and query performance benefits</a:t>
            </a:r>
            <a:r>
              <a:rPr lang="en-US" b="0" i="0">
                <a:effectLst/>
                <a:latin typeface="georgia" panose="02040502050405020303" pitchFamily="18" charset="0"/>
              </a:rPr>
              <a:t>.</a:t>
            </a:r>
          </a:p>
          <a:p>
            <a:endParaRPr lang="en-IN" dirty="0"/>
          </a:p>
        </p:txBody>
      </p:sp>
      <p:pic>
        <p:nvPicPr>
          <p:cNvPr id="6146" name="Picture 2" descr="Rcfile format in Hive - Programmer Sought">
            <a:extLst>
              <a:ext uri="{FF2B5EF4-FFF2-40B4-BE49-F238E27FC236}">
                <a16:creationId xmlns:a16="http://schemas.microsoft.com/office/drawing/2014/main" id="{93A4089B-E553-4B60-BB00-92C739543E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2268980"/>
            <a:ext cx="5026924" cy="307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55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1BA1BE-B87C-4267-8E6B-BDC8C7285B39}"/>
              </a:ext>
            </a:extLst>
          </p:cNvPr>
          <p:cNvSpPr>
            <a:spLocks noGrp="1"/>
          </p:cNvSpPr>
          <p:nvPr>
            <p:ph type="title"/>
          </p:nvPr>
        </p:nvSpPr>
        <p:spPr>
          <a:xfrm>
            <a:off x="762000" y="758953"/>
            <a:ext cx="4089779" cy="2028388"/>
          </a:xfrm>
        </p:spPr>
        <p:txBody>
          <a:bodyPr anchor="ctr">
            <a:normAutofit/>
          </a:bodyPr>
          <a:lstStyle/>
          <a:p>
            <a:r>
              <a:rPr lang="en-US" sz="3300" b="1" i="0">
                <a:effectLst/>
                <a:latin typeface="Roboto Slab"/>
              </a:rPr>
              <a:t>ORC File (Optimized RC Files)</a:t>
            </a:r>
            <a:br>
              <a:rPr lang="en-US" sz="3300" b="1" i="0">
                <a:effectLst/>
                <a:latin typeface="Roboto Slab"/>
              </a:rPr>
            </a:br>
            <a:endParaRPr lang="en-IN" sz="3300"/>
          </a:p>
        </p:txBody>
      </p:sp>
      <p:sp>
        <p:nvSpPr>
          <p:cNvPr id="3" name="Content Placeholder 2">
            <a:extLst>
              <a:ext uri="{FF2B5EF4-FFF2-40B4-BE49-F238E27FC236}">
                <a16:creationId xmlns:a16="http://schemas.microsoft.com/office/drawing/2014/main" id="{21FE49B5-3C04-4C24-88D7-19D7F5C15831}"/>
              </a:ext>
            </a:extLst>
          </p:cNvPr>
          <p:cNvSpPr>
            <a:spLocks noGrp="1"/>
          </p:cNvSpPr>
          <p:nvPr>
            <p:ph idx="1"/>
          </p:nvPr>
        </p:nvSpPr>
        <p:spPr>
          <a:xfrm>
            <a:off x="762000" y="2893326"/>
            <a:ext cx="4089779" cy="3202674"/>
          </a:xfrm>
        </p:spPr>
        <p:txBody>
          <a:bodyPr anchor="t">
            <a:normAutofit/>
          </a:bodyPr>
          <a:lstStyle/>
          <a:p>
            <a:pPr>
              <a:lnSpc>
                <a:spcPct val="95000"/>
              </a:lnSpc>
            </a:pPr>
            <a:r>
              <a:rPr lang="en-US" b="0" i="0">
                <a:effectLst/>
                <a:latin typeface="georgia" panose="02040502050405020303" pitchFamily="18" charset="0"/>
              </a:rPr>
              <a:t>ORC is the compressed version of RC file and supports all the benefits of RC file with some enhancements like ORC files compress better than RC files, enabling faster queries.</a:t>
            </a:r>
          </a:p>
          <a:p>
            <a:pPr>
              <a:lnSpc>
                <a:spcPct val="95000"/>
              </a:lnSpc>
            </a:pPr>
            <a:endParaRPr lang="en-IN"/>
          </a:p>
        </p:txBody>
      </p:sp>
      <p:pic>
        <p:nvPicPr>
          <p:cNvPr id="7170" name="Picture 2" descr="ORC File Format | Spark Performace Tuning">
            <a:extLst>
              <a:ext uri="{FF2B5EF4-FFF2-40B4-BE49-F238E27FC236}">
                <a16:creationId xmlns:a16="http://schemas.microsoft.com/office/drawing/2014/main" id="{529C4C1D-7DEC-4A4B-95CC-C9DE125112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1602913"/>
            <a:ext cx="5026924" cy="441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18E670AF-873F-44DB-9862-796E652EE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430001" cy="6175613"/>
          </a:xfrm>
          <a:custGeom>
            <a:avLst/>
            <a:gdLst>
              <a:gd name="connsiteX0" fmla="*/ 0 w 11430001"/>
              <a:gd name="connsiteY0" fmla="*/ 0 h 6175613"/>
              <a:gd name="connsiteX1" fmla="*/ 5638031 w 11430001"/>
              <a:gd name="connsiteY1" fmla="*/ 0 h 6175613"/>
              <a:gd name="connsiteX2" fmla="*/ 5638031 w 11430001"/>
              <a:gd name="connsiteY2" fmla="*/ 758954 h 6175613"/>
              <a:gd name="connsiteX3" fmla="*/ 11430001 w 11430001"/>
              <a:gd name="connsiteY3" fmla="*/ 758954 h 6175613"/>
              <a:gd name="connsiteX4" fmla="*/ 11430001 w 11430001"/>
              <a:gd name="connsiteY4" fmla="*/ 6175613 h 6175613"/>
              <a:gd name="connsiteX5" fmla="*/ 5638031 w 11430001"/>
              <a:gd name="connsiteY5" fmla="*/ 6175613 h 6175613"/>
              <a:gd name="connsiteX6" fmla="*/ 5240741 w 11430001"/>
              <a:gd name="connsiteY6" fmla="*/ 6175613 h 6175613"/>
              <a:gd name="connsiteX7" fmla="*/ 0 w 11430001"/>
              <a:gd name="connsiteY7" fmla="*/ 6175613 h 617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1" h="6175613">
                <a:moveTo>
                  <a:pt x="0" y="0"/>
                </a:moveTo>
                <a:lnTo>
                  <a:pt x="5638031" y="0"/>
                </a:lnTo>
                <a:lnTo>
                  <a:pt x="5638031" y="758954"/>
                </a:lnTo>
                <a:lnTo>
                  <a:pt x="11430001" y="758954"/>
                </a:lnTo>
                <a:lnTo>
                  <a:pt x="11430001" y="6175613"/>
                </a:lnTo>
                <a:lnTo>
                  <a:pt x="5638031" y="6175613"/>
                </a:lnTo>
                <a:lnTo>
                  <a:pt x="5240741" y="6175613"/>
                </a:lnTo>
                <a:lnTo>
                  <a:pt x="0" y="61756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06A2AE2-9BA7-402C-8729-CEC3DED55382}"/>
              </a:ext>
            </a:extLst>
          </p:cNvPr>
          <p:cNvSpPr>
            <a:spLocks noGrp="1"/>
          </p:cNvSpPr>
          <p:nvPr>
            <p:ph type="title"/>
          </p:nvPr>
        </p:nvSpPr>
        <p:spPr>
          <a:xfrm>
            <a:off x="762000" y="758953"/>
            <a:ext cx="4089779" cy="2028388"/>
          </a:xfrm>
        </p:spPr>
        <p:txBody>
          <a:bodyPr anchor="ctr">
            <a:normAutofit/>
          </a:bodyPr>
          <a:lstStyle/>
          <a:p>
            <a:r>
              <a:rPr lang="en-IN" b="1" i="0">
                <a:effectLst/>
                <a:latin typeface="Roboto Slab"/>
              </a:rPr>
              <a:t>Parquet Files</a:t>
            </a:r>
            <a:br>
              <a:rPr lang="en-IN" b="1" i="0">
                <a:effectLst/>
                <a:latin typeface="Roboto Slab"/>
              </a:rPr>
            </a:br>
            <a:endParaRPr lang="en-IN" b="1" dirty="0"/>
          </a:p>
        </p:txBody>
      </p:sp>
      <p:sp>
        <p:nvSpPr>
          <p:cNvPr id="3" name="Content Placeholder 2">
            <a:extLst>
              <a:ext uri="{FF2B5EF4-FFF2-40B4-BE49-F238E27FC236}">
                <a16:creationId xmlns:a16="http://schemas.microsoft.com/office/drawing/2014/main" id="{AB8279B5-3D13-4F22-A430-93801FB4C4E4}"/>
              </a:ext>
            </a:extLst>
          </p:cNvPr>
          <p:cNvSpPr>
            <a:spLocks noGrp="1"/>
          </p:cNvSpPr>
          <p:nvPr>
            <p:ph idx="1"/>
          </p:nvPr>
        </p:nvSpPr>
        <p:spPr>
          <a:xfrm>
            <a:off x="762000" y="2893326"/>
            <a:ext cx="4089779" cy="3202674"/>
          </a:xfrm>
        </p:spPr>
        <p:txBody>
          <a:bodyPr anchor="t">
            <a:normAutofit/>
          </a:bodyPr>
          <a:lstStyle/>
          <a:p>
            <a:pPr>
              <a:lnSpc>
                <a:spcPct val="95000"/>
              </a:lnSpc>
            </a:pPr>
            <a:r>
              <a:rPr lang="en-US" sz="1800" b="0" i="0">
                <a:effectLst/>
                <a:latin typeface="georgia" panose="02040502050405020303" pitchFamily="18" charset="0"/>
              </a:rPr>
              <a:t>Parquet file is another columnar file given by Hadoop founder Doug Cutting during his </a:t>
            </a:r>
            <a:r>
              <a:rPr lang="en-US" sz="1800" b="0" i="0" err="1">
                <a:effectLst/>
                <a:latin typeface="georgia" panose="02040502050405020303" pitchFamily="18" charset="0"/>
              </a:rPr>
              <a:t>Trevni</a:t>
            </a:r>
            <a:r>
              <a:rPr lang="en-US" sz="1800" b="0" i="0">
                <a:effectLst/>
                <a:latin typeface="georgia" panose="02040502050405020303" pitchFamily="18" charset="0"/>
              </a:rPr>
              <a:t> project  Like another Columnar file RC &amp; ORC, Parquet also enjoys the features like compression and query performance benefits but is generally slower to write than non-columnar file formats.</a:t>
            </a:r>
          </a:p>
          <a:p>
            <a:pPr>
              <a:lnSpc>
                <a:spcPct val="95000"/>
              </a:lnSpc>
            </a:pPr>
            <a:endParaRPr lang="en-IN" sz="1800"/>
          </a:p>
        </p:txBody>
      </p:sp>
      <p:pic>
        <p:nvPicPr>
          <p:cNvPr id="8194" name="Picture 2" descr="How to resolve Parquet File issue">
            <a:extLst>
              <a:ext uri="{FF2B5EF4-FFF2-40B4-BE49-F238E27FC236}">
                <a16:creationId xmlns:a16="http://schemas.microsoft.com/office/drawing/2014/main" id="{8DC2346E-3075-49E6-9240-E32EB0FF7B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1077" y="2664850"/>
            <a:ext cx="5026924" cy="228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591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B2D405-D3BC-4C80-9C11-DBD90182115B}"/>
              </a:ext>
            </a:extLst>
          </p:cNvPr>
          <p:cNvSpPr>
            <a:spLocks noGrp="1"/>
          </p:cNvSpPr>
          <p:nvPr>
            <p:ph idx="1"/>
          </p:nvPr>
        </p:nvSpPr>
        <p:spPr>
          <a:xfrm>
            <a:off x="1517904" y="1181100"/>
            <a:ext cx="9144000" cy="4917948"/>
          </a:xfrm>
        </p:spPr>
        <p:txBody>
          <a:bodyPr anchor="ctr">
            <a:normAutofit/>
          </a:bodyPr>
          <a:lstStyle/>
          <a:p>
            <a:pPr marL="0" indent="0" fontAlgn="base">
              <a:lnSpc>
                <a:spcPct val="95000"/>
              </a:lnSpc>
              <a:buNone/>
            </a:pPr>
            <a:r>
              <a:rPr lang="en-US" sz="1600" b="0" i="0" dirty="0">
                <a:effectLst/>
                <a:latin typeface="Source Sans Pro" panose="020B0503030403020204" pitchFamily="34" charset="0"/>
              </a:rPr>
              <a:t>We can run a Hadoop in one of the 3 supported modes as below</a:t>
            </a:r>
          </a:p>
          <a:p>
            <a:pPr fontAlgn="base">
              <a:lnSpc>
                <a:spcPct val="95000"/>
              </a:lnSpc>
            </a:pPr>
            <a:r>
              <a:rPr lang="en-US" sz="1600" b="1" i="0" dirty="0">
                <a:effectLst/>
                <a:latin typeface="inherit"/>
              </a:rPr>
              <a:t>1) Standalone Mode</a:t>
            </a:r>
            <a:endParaRPr lang="en-US" sz="1600" b="0" i="0" dirty="0">
              <a:effectLst/>
              <a:latin typeface="Source Sans Pro" panose="020B0503030403020204" pitchFamily="34" charset="0"/>
            </a:endParaRPr>
          </a:p>
          <a:p>
            <a:pPr fontAlgn="base">
              <a:lnSpc>
                <a:spcPct val="95000"/>
              </a:lnSpc>
            </a:pPr>
            <a:r>
              <a:rPr lang="en-US" sz="1600" b="0" i="0" dirty="0">
                <a:effectLst/>
                <a:latin typeface="Source Sans Pro" panose="020B0503030403020204" pitchFamily="34" charset="0"/>
              </a:rPr>
              <a:t>By default, Hadoop is configured to run in a Standalone Mode, non-distributed mode, as a single Java process. This is useful for debugging. This does not offer you a true distributed environment. The usage of this mode is very limited and it can be only used for experimentation.</a:t>
            </a:r>
          </a:p>
          <a:p>
            <a:pPr fontAlgn="base">
              <a:lnSpc>
                <a:spcPct val="95000"/>
              </a:lnSpc>
            </a:pPr>
            <a:r>
              <a:rPr lang="en-US" sz="1600" b="1" i="0" dirty="0">
                <a:effectLst/>
                <a:latin typeface="inherit"/>
              </a:rPr>
              <a:t>2) Pseudo-Distributed Mode</a:t>
            </a:r>
            <a:endParaRPr lang="en-US" sz="1600" b="0" i="0" dirty="0">
              <a:effectLst/>
              <a:latin typeface="Source Sans Pro" panose="020B0503030403020204" pitchFamily="34" charset="0"/>
            </a:endParaRPr>
          </a:p>
          <a:p>
            <a:pPr fontAlgn="base">
              <a:lnSpc>
                <a:spcPct val="95000"/>
              </a:lnSpc>
            </a:pPr>
            <a:r>
              <a:rPr lang="en-US" sz="1600" b="0" i="0" dirty="0">
                <a:effectLst/>
                <a:latin typeface="Source Sans Pro" panose="020B0503030403020204" pitchFamily="34" charset="0"/>
              </a:rPr>
              <a:t>Hadoop is run on a single node in a pseudo(false) distributed mode, Just like the Standalone mode. The difference is that each Hadoop daemon runs in a separate Java process in Pseudo-Distributed Mode. Whereas in Local mode each Hadoop daemon runs as a single Java process. Again the usage of this mode is very limited and it can be only used for experimentation.</a:t>
            </a:r>
          </a:p>
          <a:p>
            <a:pPr fontAlgn="base">
              <a:lnSpc>
                <a:spcPct val="95000"/>
              </a:lnSpc>
            </a:pPr>
            <a:r>
              <a:rPr lang="en-US" sz="1600" b="1" i="0" dirty="0">
                <a:effectLst/>
                <a:latin typeface="inherit"/>
              </a:rPr>
              <a:t>3) Fully-Distributed Mode</a:t>
            </a:r>
            <a:endParaRPr lang="en-US" sz="1600" b="0" i="0" dirty="0">
              <a:effectLst/>
              <a:latin typeface="Source Sans Pro" panose="020B0503030403020204" pitchFamily="34" charset="0"/>
            </a:endParaRPr>
          </a:p>
          <a:p>
            <a:pPr fontAlgn="base">
              <a:lnSpc>
                <a:spcPct val="95000"/>
              </a:lnSpc>
            </a:pPr>
            <a:r>
              <a:rPr lang="en-US" sz="1600" b="0" i="0" dirty="0">
                <a:effectLst/>
                <a:latin typeface="Source Sans Pro" panose="020B0503030403020204" pitchFamily="34" charset="0"/>
              </a:rPr>
              <a:t>In the fully-distributed mode, all daemons are executed in separate nodes forming a multi-node cluster. This setup offers true distributed computing capability and offers built-in reliability, scalability and </a:t>
            </a:r>
            <a:r>
              <a:rPr lang="en-US" sz="1600" b="0" i="0" u="sng" dirty="0">
                <a:effectLst/>
                <a:latin typeface="inherit"/>
                <a:hlinkClick r:id="rId2"/>
              </a:rPr>
              <a:t>Fault Tolerance</a:t>
            </a:r>
            <a:r>
              <a:rPr lang="en-US" sz="1600" b="0" i="0" dirty="0">
                <a:effectLst/>
                <a:latin typeface="Source Sans Pro" panose="020B0503030403020204" pitchFamily="34" charset="0"/>
              </a:rPr>
              <a:t>.</a:t>
            </a:r>
          </a:p>
          <a:p>
            <a:pPr>
              <a:lnSpc>
                <a:spcPct val="95000"/>
              </a:lnSpc>
            </a:pPr>
            <a:endParaRPr lang="en-IN" sz="1200" dirty="0"/>
          </a:p>
        </p:txBody>
      </p:sp>
    </p:spTree>
    <p:extLst>
      <p:ext uri="{BB962C8B-B14F-4D97-AF65-F5344CB8AC3E}">
        <p14:creationId xmlns:p14="http://schemas.microsoft.com/office/powerpoint/2010/main" val="3882987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C267-3A95-46FC-9BF7-634765954FDA}"/>
              </a:ext>
            </a:extLst>
          </p:cNvPr>
          <p:cNvSpPr>
            <a:spLocks noGrp="1"/>
          </p:cNvSpPr>
          <p:nvPr>
            <p:ph type="title"/>
          </p:nvPr>
        </p:nvSpPr>
        <p:spPr>
          <a:xfrm>
            <a:off x="1517904" y="758952"/>
            <a:ext cx="9144000" cy="1344168"/>
          </a:xfrm>
        </p:spPr>
        <p:txBody>
          <a:bodyPr/>
          <a:lstStyle/>
          <a:p>
            <a:r>
              <a:rPr lang="en-US" dirty="0"/>
              <a:t>SSH Keys</a:t>
            </a:r>
            <a:endParaRPr lang="en-IN" dirty="0"/>
          </a:p>
        </p:txBody>
      </p:sp>
      <p:sp>
        <p:nvSpPr>
          <p:cNvPr id="3" name="Content Placeholder 2">
            <a:extLst>
              <a:ext uri="{FF2B5EF4-FFF2-40B4-BE49-F238E27FC236}">
                <a16:creationId xmlns:a16="http://schemas.microsoft.com/office/drawing/2014/main" id="{6DC5F7F2-9125-4AB2-87DB-EE5660AACD31}"/>
              </a:ext>
            </a:extLst>
          </p:cNvPr>
          <p:cNvSpPr>
            <a:spLocks noGrp="1"/>
          </p:cNvSpPr>
          <p:nvPr>
            <p:ph idx="1"/>
          </p:nvPr>
        </p:nvSpPr>
        <p:spPr>
          <a:xfrm>
            <a:off x="1136904" y="1733550"/>
            <a:ext cx="9144000" cy="3127248"/>
          </a:xfrm>
        </p:spPr>
        <p:txBody>
          <a:bodyPr>
            <a:normAutofit fontScale="92500" lnSpcReduction="20000"/>
          </a:bodyPr>
          <a:lstStyle/>
          <a:p>
            <a:pPr algn="l"/>
            <a:endParaRPr lang="en-US" sz="1600" b="0" i="0" dirty="0">
              <a:solidFill>
                <a:srgbClr val="555555"/>
              </a:solidFill>
              <a:effectLst/>
              <a:latin typeface="Verdana" panose="020B0604030504040204" pitchFamily="34" charset="0"/>
            </a:endParaRPr>
          </a:p>
          <a:p>
            <a:r>
              <a:rPr lang="en-US" sz="1600" dirty="0">
                <a:solidFill>
                  <a:srgbClr val="555555"/>
                </a:solidFill>
                <a:latin typeface="Verdana" panose="020B0604030504040204" pitchFamily="34" charset="0"/>
              </a:rPr>
              <a:t>SSH keys authenticate users and hosts in SSH. They are used for single sign-on and machine-to-machine access. Security and convenience</a:t>
            </a:r>
            <a:r>
              <a:rPr lang="en-US" sz="1100" b="1" dirty="0">
                <a:solidFill>
                  <a:srgbClr val="202124"/>
                </a:solidFill>
                <a:latin typeface="arial" panose="020B0604020202020204" pitchFamily="34" charset="0"/>
              </a:rPr>
              <a:t>!</a:t>
            </a:r>
            <a:br>
              <a:rPr lang="en-US" sz="1100" b="1" dirty="0">
                <a:solidFill>
                  <a:srgbClr val="202124"/>
                </a:solidFill>
                <a:latin typeface="arial" panose="020B0604020202020204" pitchFamily="34" charset="0"/>
              </a:rPr>
            </a:br>
            <a:endParaRPr lang="en-US" sz="1100" b="1" dirty="0">
              <a:solidFill>
                <a:srgbClr val="202124"/>
              </a:solidFill>
              <a:latin typeface="arial" panose="020B0604020202020204" pitchFamily="34" charset="0"/>
            </a:endParaRPr>
          </a:p>
          <a:p>
            <a:pPr algn="l"/>
            <a:r>
              <a:rPr lang="en-US" sz="1600" b="0" i="0" dirty="0">
                <a:solidFill>
                  <a:srgbClr val="555555"/>
                </a:solidFill>
                <a:effectLst/>
                <a:latin typeface="Verdana" panose="020B0604030504040204" pitchFamily="34" charset="0"/>
              </a:rPr>
              <a:t>The need for SSH Key based authentication is required so that the master node can then login to slave nodes (and the secondary node) to start/stop them, etc.  This is also required to be setup on the secondary name node (which is listed in your masters file) so that [presuming it is running on another machine which is a </a:t>
            </a:r>
            <a:r>
              <a:rPr lang="en-US" sz="1600" b="1" i="1" u="sng" dirty="0">
                <a:solidFill>
                  <a:srgbClr val="555555"/>
                </a:solidFill>
                <a:effectLst/>
                <a:latin typeface="Verdana" panose="020B0604030504040204" pitchFamily="34" charset="0"/>
              </a:rPr>
              <a:t>VERY</a:t>
            </a:r>
            <a:r>
              <a:rPr lang="en-US" sz="1600" b="0" i="0" dirty="0">
                <a:solidFill>
                  <a:srgbClr val="555555"/>
                </a:solidFill>
                <a:effectLst/>
                <a:latin typeface="Verdana" panose="020B0604030504040204" pitchFamily="34" charset="0"/>
              </a:rPr>
              <a:t> good idea for a production cluster] will be started from your name node with ./start-dfs.sh and job tracker node with ./start-mapred.sh</a:t>
            </a:r>
          </a:p>
          <a:p>
            <a:pPr algn="l"/>
            <a:r>
              <a:rPr lang="en-US" sz="1600" b="0" i="0" dirty="0">
                <a:solidFill>
                  <a:srgbClr val="555555"/>
                </a:solidFill>
                <a:effectLst/>
                <a:latin typeface="Verdana" panose="020B0604030504040204" pitchFamily="34" charset="0"/>
              </a:rPr>
              <a:t>Make sure you are the </a:t>
            </a:r>
            <a:r>
              <a:rPr lang="en-US" sz="1600" b="1" i="0" dirty="0" err="1">
                <a:solidFill>
                  <a:srgbClr val="555555"/>
                </a:solidFill>
                <a:effectLst/>
                <a:latin typeface="Verdana" panose="020B0604030504040204" pitchFamily="34" charset="0"/>
              </a:rPr>
              <a:t>hadoop</a:t>
            </a:r>
            <a:r>
              <a:rPr lang="en-US" sz="1600" b="0" i="0" dirty="0">
                <a:solidFill>
                  <a:srgbClr val="555555"/>
                </a:solidFill>
                <a:effectLst/>
                <a:latin typeface="Verdana" panose="020B0604030504040204" pitchFamily="34" charset="0"/>
              </a:rPr>
              <a:t> user for all of these commands.  If you have not yet installed Hadoop and/or created the </a:t>
            </a:r>
            <a:r>
              <a:rPr lang="en-US" sz="1600" b="1" i="0" dirty="0" err="1">
                <a:solidFill>
                  <a:srgbClr val="555555"/>
                </a:solidFill>
                <a:effectLst/>
                <a:latin typeface="Verdana" panose="020B0604030504040204" pitchFamily="34" charset="0"/>
              </a:rPr>
              <a:t>hadoop</a:t>
            </a:r>
            <a:r>
              <a:rPr lang="en-US" sz="1600" b="0" i="0" dirty="0">
                <a:solidFill>
                  <a:srgbClr val="555555"/>
                </a:solidFill>
                <a:effectLst/>
                <a:latin typeface="Verdana" panose="020B0604030504040204" pitchFamily="34" charset="0"/>
              </a:rPr>
              <a:t> user you should do that first.  Depending on your distribution (please follow it’s directions for setup) this will be slightly different (e.g. Cloudera creates the </a:t>
            </a:r>
            <a:r>
              <a:rPr lang="en-US" sz="1600" b="1" i="0" dirty="0" err="1">
                <a:solidFill>
                  <a:srgbClr val="555555"/>
                </a:solidFill>
                <a:effectLst/>
                <a:latin typeface="Verdana" panose="020B0604030504040204" pitchFamily="34" charset="0"/>
              </a:rPr>
              <a:t>hadoop</a:t>
            </a:r>
            <a:r>
              <a:rPr lang="en-US" sz="1600" b="0" i="0" dirty="0">
                <a:solidFill>
                  <a:srgbClr val="555555"/>
                </a:solidFill>
                <a:effectLst/>
                <a:latin typeface="Verdana" panose="020B0604030504040204" pitchFamily="34" charset="0"/>
              </a:rPr>
              <a:t> user for your when going through the rpm install).</a:t>
            </a:r>
          </a:p>
          <a:p>
            <a:endParaRPr lang="en-IN" dirty="0"/>
          </a:p>
        </p:txBody>
      </p:sp>
    </p:spTree>
    <p:extLst>
      <p:ext uri="{BB962C8B-B14F-4D97-AF65-F5344CB8AC3E}">
        <p14:creationId xmlns:p14="http://schemas.microsoft.com/office/powerpoint/2010/main" val="2995211077"/>
      </p:ext>
    </p:extLst>
  </p:cSld>
  <p:clrMapOvr>
    <a:masterClrMapping/>
  </p:clrMapOvr>
</p:sld>
</file>

<file path=ppt/theme/theme1.xml><?xml version="1.0" encoding="utf-8"?>
<a:theme xmlns:a="http://schemas.openxmlformats.org/drawingml/2006/main" name="PrismaticVTI">
  <a:themeElements>
    <a:clrScheme name="AnalogousFromRegularSeedLeftStep">
      <a:dk1>
        <a:srgbClr val="000000"/>
      </a:dk1>
      <a:lt1>
        <a:srgbClr val="FFFFFF"/>
      </a:lt1>
      <a:dk2>
        <a:srgbClr val="311B25"/>
      </a:dk2>
      <a:lt2>
        <a:srgbClr val="F0F3F3"/>
      </a:lt2>
      <a:accent1>
        <a:srgbClr val="D7393B"/>
      </a:accent1>
      <a:accent2>
        <a:srgbClr val="C5276B"/>
      </a:accent2>
      <a:accent3>
        <a:srgbClr val="D739BF"/>
      </a:accent3>
      <a:accent4>
        <a:srgbClr val="9B27C5"/>
      </a:accent4>
      <a:accent5>
        <a:srgbClr val="6B39D7"/>
      </a:accent5>
      <a:accent6>
        <a:srgbClr val="3140C8"/>
      </a:accent6>
      <a:hlink>
        <a:srgbClr val="339A99"/>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1534</TotalTime>
  <Words>602</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Aharoni</vt:lpstr>
      <vt:lpstr>arial</vt:lpstr>
      <vt:lpstr>arial</vt:lpstr>
      <vt:lpstr>Avenir Next LT Pro</vt:lpstr>
      <vt:lpstr>georgia</vt:lpstr>
      <vt:lpstr>inherit</vt:lpstr>
      <vt:lpstr>Roboto Slab</vt:lpstr>
      <vt:lpstr>Source Sans Pro</vt:lpstr>
      <vt:lpstr>Verdana</vt:lpstr>
      <vt:lpstr>PrismaticVTI</vt:lpstr>
      <vt:lpstr>Text and CSV files</vt:lpstr>
      <vt:lpstr>JSON Records </vt:lpstr>
      <vt:lpstr>AVRO Files  </vt:lpstr>
      <vt:lpstr>Sequence File </vt:lpstr>
      <vt:lpstr>RC File (Record Columnar Files)  </vt:lpstr>
      <vt:lpstr>ORC File (Optimized RC Files) </vt:lpstr>
      <vt:lpstr>Parquet Files </vt:lpstr>
      <vt:lpstr>PowerPoint Presentation</vt:lpstr>
      <vt:lpstr>SSH Keys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YARN</dc:title>
  <dc:creator>Jismi Mary</dc:creator>
  <cp:lastModifiedBy>Gabriel Klein</cp:lastModifiedBy>
  <cp:revision>7</cp:revision>
  <dcterms:created xsi:type="dcterms:W3CDTF">2021-04-26T06:36:42Z</dcterms:created>
  <dcterms:modified xsi:type="dcterms:W3CDTF">2025-07-01T13:56:48Z</dcterms:modified>
</cp:coreProperties>
</file>