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embeddedFontLst>
    <p:embeddedFont>
      <p:font typeface="Garamond" panose="02020404030301010803" pitchFamily="18" charset="0"/>
      <p:regular r:id="rId32"/>
      <p:bold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NisnlO0DM6A4QdYC7oDwb0wD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30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2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3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1" name="Google Shape;41;p3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42;p3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3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C97DF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0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2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llipaat.com/blog/tutorial/hadoop-tutorial/" TargetMode="External"/><Relationship Id="rId4" Type="http://schemas.openxmlformats.org/officeDocument/2006/relationships/hyperlink" Target="https://intellipaat.com/blog/tutorial/hadoop-tutorial/hdfs-overview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 descr="A blue abstract watercolor pattern on a white background"/>
          <p:cNvPicPr preferRelativeResize="0"/>
          <p:nvPr/>
        </p:nvPicPr>
        <p:blipFill rotWithShape="1">
          <a:blip r:embed="rId3">
            <a:alphaModFix/>
          </a:blip>
          <a:srcRect t="14643" b="1086"/>
          <a:stretch/>
        </p:blipFill>
        <p:spPr>
          <a:xfrm>
            <a:off x="8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BIG DATA INTRODUCTION</a:t>
            </a:r>
            <a:endParaRPr sz="4400">
              <a:solidFill>
                <a:schemeClr val="dk1"/>
              </a:solidFill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91044" y="374904"/>
            <a:ext cx="11409913" cy="6108192"/>
          </a:xfrm>
          <a:prstGeom prst="rect">
            <a:avLst/>
          </a:prstGeom>
          <a:noFill/>
          <a:ln w="9525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554736" y="539496"/>
            <a:ext cx="11082528" cy="5779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0" descr="Irish Big Data Value Pro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2305" y="861229"/>
            <a:ext cx="6847389" cy="513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>
                <a:solidFill>
                  <a:schemeClr val="lt1"/>
                </a:solidFill>
              </a:rPr>
              <a:t>DISTRIBUTED SYSTEM CHALLENGES</a:t>
            </a:r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Failure Handling: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Failure handling can be difficult with distributed systems because some components fail while others continue to function. This can often serve as an advantage to prevent large-scale failures, but it also lead to more complexity when it comes to troubleshooting and debugging.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Concurrency: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A common issue occurs when several clients attempt to access a shared resource simultaneously. You must ensure that all resources are safe in a concurrent environment.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Security issues: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Data security and sharing have increased risks in distributed computer systems. The network has to be secured, and users must be able to safely access replicated data across multiple locations.</a:t>
            </a:r>
            <a:endParaRPr/>
          </a:p>
          <a:p>
            <a:pPr marL="182880" lvl="0" indent="-18288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 b="1" i="0">
                <a:latin typeface="Arial"/>
                <a:ea typeface="Arial"/>
                <a:cs typeface="Arial"/>
                <a:sym typeface="Arial"/>
              </a:rPr>
              <a:t>Higher initial infrastructure costs:</a:t>
            </a:r>
            <a:r>
              <a:rPr lang="en-US" sz="1600" b="0" i="0">
                <a:latin typeface="Arial"/>
                <a:ea typeface="Arial"/>
                <a:cs typeface="Arial"/>
                <a:sym typeface="Arial"/>
              </a:rPr>
              <a:t> The initial deployment cost of a distributed system can be higher than a single system. This pricing includes basic network setup issues, such as transmission, high load, and loss of information.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95" name="Google Shape;295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6" name="Google Shape;296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8" name="Google Shape;29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rgbClr val="262626"/>
          </a:solidFill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Arial"/>
              <a:buNone/>
            </a:pPr>
            <a:r>
              <a:rPr lang="en-US" sz="6300" cap="none">
                <a:solidFill>
                  <a:schemeClr val="lt1"/>
                </a:solidFill>
              </a:rPr>
              <a:t>INTRODUCTION TO HADOOP</a:t>
            </a:r>
            <a:endParaRPr/>
          </a:p>
        </p:txBody>
      </p:sp>
      <p:cxnSp>
        <p:nvCxnSpPr>
          <p:cNvPr id="302" name="Google Shape;302;p12"/>
          <p:cNvCxnSpPr/>
          <p:nvPr/>
        </p:nvCxnSpPr>
        <p:spPr>
          <a:xfrm>
            <a:off x="8129872" y="2057401"/>
            <a:ext cx="0" cy="274320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737486" y="803826"/>
            <a:ext cx="46023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Definition</a:t>
            </a:r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body" idx="1"/>
          </p:nvPr>
        </p:nvSpPr>
        <p:spPr>
          <a:xfrm>
            <a:off x="737486" y="2538919"/>
            <a:ext cx="4602152" cy="359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Apache Hadoop is a frame work collection of open-source software utilities that facilitates using a network of many computers to solve problems involving massive amounts of data and computation. It provides a software framework for distributed storage and processing of big data using the MapReduce programming model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Doug Cutting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0" i="0">
                <a:latin typeface="arial"/>
                <a:ea typeface="arial"/>
                <a:cs typeface="arial"/>
                <a:sym typeface="arial"/>
              </a:rPr>
              <a:t>father” of Hadoop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3"/>
          <p:cNvSpPr/>
          <p:nvPr/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629E7">
              <a:alpha val="7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13" descr="Doug Cutting, 'father' of Hadoop, talks about big data tech evolution"/>
          <p:cNvPicPr preferRelativeResize="0"/>
          <p:nvPr/>
        </p:nvPicPr>
        <p:blipFill rotWithShape="1">
          <a:blip r:embed="rId3">
            <a:alphaModFix/>
          </a:blip>
          <a:srcRect t="8619" r="-1" b="-1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3" descr="Computer script on a screen"/>
          <p:cNvPicPr preferRelativeResize="0"/>
          <p:nvPr/>
        </p:nvPicPr>
        <p:blipFill rotWithShape="1">
          <a:blip r:embed="rId4">
            <a:alphaModFix/>
          </a:blip>
          <a:srcRect r="29683" b="-2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 extrusionOk="0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>
            <a:spLocks noGrp="1"/>
          </p:cNvSpPr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Characteristics</a:t>
            </a:r>
            <a:endParaRPr/>
          </a:p>
        </p:txBody>
      </p:sp>
      <p:pic>
        <p:nvPicPr>
          <p:cNvPr id="321" name="Google Shape;321;p14" descr="9 Features Of Hadoop That Made It The Most Popular – Big Data Pat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37563" y="2103438"/>
            <a:ext cx="5516874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Traditional database system Vs Hadoop</a:t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5"/>
          <p:cNvGrpSpPr/>
          <p:nvPr/>
        </p:nvGrpSpPr>
        <p:grpSpPr>
          <a:xfrm>
            <a:off x="5478124" y="1650938"/>
            <a:ext cx="5906181" cy="3530734"/>
            <a:chOff x="0" y="849991"/>
            <a:chExt cx="5906181" cy="3530734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849991"/>
              <a:ext cx="5906181" cy="156921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74687" y="1203065"/>
              <a:ext cx="863068" cy="8630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075" tIns="166075" rIns="166075" bIns="1660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Traditional system data  moves to programs</a:t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0" y="2811510"/>
              <a:ext cx="5906181" cy="1569215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474687" y="3164584"/>
              <a:ext cx="863068" cy="8630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6075" tIns="166075" rIns="166075" bIns="1660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Hadoop systems programs moves to data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title"/>
          </p:nvPr>
        </p:nvSpPr>
        <p:spPr>
          <a:xfrm>
            <a:off x="1066800" y="7187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RDBMS  Vs Hadoop</a:t>
            </a:r>
            <a:endParaRPr/>
          </a:p>
        </p:txBody>
      </p:sp>
      <p:pic>
        <p:nvPicPr>
          <p:cNvPr id="344" name="Google Shape;344;p16" descr="PDF) RDBMS-Vs-Hadoo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1336" y="2103438"/>
            <a:ext cx="8249328" cy="384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54" name="Google Shape;354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6" name="Google Shape;356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7" name="Google Shape;35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1" y="15240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dk1"/>
                </a:solidFill>
              </a:rPr>
              <a:t>HADOOP CORE COMPONENTS</a:t>
            </a: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1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5" name="Google Shape;365;p1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6" name="Google Shape;366;p1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7" name="Google Shape;367;p17" descr="Hadoop - Introduction - Tutorialspoi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089781" y="645106"/>
            <a:ext cx="4715816" cy="556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77" name="Google Shape;377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8" name="Google Shape;378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9" name="Google Shape;379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0" name="Google Shape;38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8"/>
          <p:cNvSpPr/>
          <p:nvPr/>
        </p:nvSpPr>
        <p:spPr>
          <a:xfrm>
            <a:off x="-1866" y="152400"/>
            <a:ext cx="121938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18" descr="Hadoop Ecosystem | Hadoop Tools for Crunching Big Data | Edurek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3192" y="998988"/>
            <a:ext cx="6202238" cy="485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8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8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cap="none">
                <a:solidFill>
                  <a:schemeClr val="lt1"/>
                </a:solidFill>
              </a:rPr>
              <a:t>HADOOP COMPONENTS</a:t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18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18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00" name="Google Shape;400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1" name="Google Shape;401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2" name="Google Shape;402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3" name="Google Shape;40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9525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19"/>
          <p:cNvCxnSpPr/>
          <p:nvPr/>
        </p:nvCxnSpPr>
        <p:spPr>
          <a:xfrm>
            <a:off x="3252137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4943777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p19"/>
          <p:cNvCxnSpPr/>
          <p:nvPr/>
        </p:nvCxnSpPr>
        <p:spPr>
          <a:xfrm>
            <a:off x="3252137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2" name="Google Shape;412;p19" descr="Apache Spark Components - Tutorial And Exampl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859" y="2678482"/>
            <a:ext cx="5600897" cy="190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 cap="none"/>
              <a:t>APACHE SPARK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36" name="Google Shape;136;p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9" name="Google Shape;139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" descr="Top 10 Industries using Big Data and 121 companies who hire Hadoop  Developer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655473" y="797506"/>
            <a:ext cx="4177800" cy="55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/>
          <p:nvPr/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7957225" y="1559768"/>
            <a:ext cx="3134579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 cap="none" dirty="0">
                <a:solidFill>
                  <a:schemeClr val="lt1"/>
                </a:solidFill>
              </a:rPr>
              <a:t>                               INDUSTRIES USING BIG DATA</a:t>
            </a:r>
            <a:endParaRPr dirty="0"/>
          </a:p>
        </p:txBody>
      </p:sp>
      <p:sp>
        <p:nvSpPr>
          <p:cNvPr id="146" name="Google Shape;146;p2"/>
          <p:cNvSpPr/>
          <p:nvPr/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"/>
          <p:cNvCxnSpPr/>
          <p:nvPr/>
        </p:nvCxnSpPr>
        <p:spPr>
          <a:xfrm>
            <a:off x="861806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2"/>
          <p:cNvCxnSpPr/>
          <p:nvPr/>
        </p:nvCxnSpPr>
        <p:spPr>
          <a:xfrm>
            <a:off x="10309708" y="640855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"/>
          <p:cNvCxnSpPr/>
          <p:nvPr/>
        </p:nvCxnSpPr>
        <p:spPr>
          <a:xfrm>
            <a:off x="8618068" y="1286150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/>
              <a:t>Hadoop cluster</a:t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0"/>
          <p:cNvGrpSpPr/>
          <p:nvPr/>
        </p:nvGrpSpPr>
        <p:grpSpPr>
          <a:xfrm>
            <a:off x="5478124" y="801806"/>
            <a:ext cx="5906181" cy="5229000"/>
            <a:chOff x="0" y="859"/>
            <a:chExt cx="5906181" cy="5229000"/>
          </a:xfrm>
        </p:grpSpPr>
        <p:sp>
          <p:nvSpPr>
            <p:cNvPr id="424" name="Google Shape;424;p20"/>
            <p:cNvSpPr/>
            <p:nvPr/>
          </p:nvSpPr>
          <p:spPr>
            <a:xfrm>
              <a:off x="0" y="85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20BEBD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58543" y="594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Cluster</a:t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34410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CC0A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58543" y="14026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Racks</a:t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0" y="268735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8C39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58543" y="274590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Nodes </a:t>
              </a:r>
              <a:endParaRPr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4030609"/>
              <a:ext cx="5906181" cy="1199250"/>
            </a:xfrm>
            <a:prstGeom prst="roundRect">
              <a:avLst>
                <a:gd name="adj" fmla="val 16667"/>
              </a:avLst>
            </a:prstGeom>
            <a:solidFill>
              <a:srgbClr val="14C57A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58543" y="4089152"/>
              <a:ext cx="5789095" cy="1082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0" tIns="190500" rIns="190500" bIns="190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Arial"/>
                <a:buNone/>
              </a:pPr>
              <a:r>
                <a:rPr lang="en-US" sz="5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Blocks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21" descr="Cardboard boxes on conveyor belt"/>
          <p:cNvPicPr preferRelativeResize="0"/>
          <p:nvPr/>
        </p:nvPicPr>
        <p:blipFill rotWithShape="1">
          <a:blip r:embed="rId3">
            <a:alphaModFix/>
          </a:blip>
          <a:srcRect l="23963" r="13814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1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1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What is HDFS</a:t>
            </a:r>
            <a:endParaRPr sz="4000"/>
          </a:p>
        </p:txBody>
      </p:sp>
      <p:sp>
        <p:nvSpPr>
          <p:cNvPr id="441" name="Google Shape;441;p21"/>
          <p:cNvSpPr txBox="1">
            <a:spLocks noGrp="1"/>
          </p:cNvSpPr>
          <p:nvPr>
            <p:ph type="body" idx="1"/>
          </p:nvPr>
        </p:nvSpPr>
        <p:spPr>
          <a:xfrm>
            <a:off x="7064082" y="2103120"/>
            <a:ext cx="4472922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lang="en-US" b="0" i="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HDFS</a:t>
            </a: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 is the storage system of </a:t>
            </a:r>
            <a:r>
              <a:rPr lang="en-US" b="0" i="0" u="sng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Hadoop framework</a:t>
            </a:r>
            <a:r>
              <a:rPr lang="en-US" b="0" i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It is suitable for the distributed storage and processing.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b="0" i="0">
                <a:latin typeface="Arial"/>
                <a:ea typeface="Arial"/>
                <a:cs typeface="Arial"/>
                <a:sym typeface="Arial"/>
              </a:rPr>
              <a:t>Hadoop provides a command interface to interact with HDFS.</a:t>
            </a:r>
            <a:endParaRPr/>
          </a:p>
          <a:p>
            <a:pPr marL="182880" lvl="0" indent="-939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6221" b="-1"/>
          <a:stretch/>
        </p:blipFill>
        <p:spPr>
          <a:xfrm>
            <a:off x="1427655" y="803063"/>
            <a:ext cx="9336689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333"/>
          <a:stretch/>
        </p:blipFill>
        <p:spPr>
          <a:xfrm>
            <a:off x="1427650" y="803063"/>
            <a:ext cx="9336700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4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1568" y="803063"/>
            <a:ext cx="9548864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1" name="Google Shape;48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0283" y="803063"/>
            <a:ext cx="10051433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29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1402" y="803063"/>
            <a:ext cx="9909196" cy="525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27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32029" r="5748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7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7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01" name="Google Shape;501;p27"/>
          <p:cNvSpPr txBox="1">
            <a:spLocks noGrp="1"/>
          </p:cNvSpPr>
          <p:nvPr>
            <p:ph type="body" idx="1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1) Which of the following is source of unstructured data.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Social media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Banking transaction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Web and server logs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AutoNum type="alphaLcParenR"/>
            </a:pPr>
            <a:r>
              <a:rPr lang="en-US" sz="800"/>
              <a:t>None of the above</a:t>
            </a:r>
            <a:endParaRPr/>
          </a:p>
          <a:p>
            <a:pPr marL="342900" lvl="0" indent="-2921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2)A bank wants to process 1000 transactions of data per second,  which of the 5 vs relate to this.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3) Definition of hadoop 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4)What is hive?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5) What is hbase?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6) What s pig?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7)What is yarn?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8) Difference between Hadoop and traditional RDBMS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9)Difference between Apache spark and Apache Hadoop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10)Can Hadoop  be used for renewable resources detection.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28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32029" r="5748" b="-1"/>
          <a:stretch/>
        </p:blipFill>
        <p:spPr>
          <a:xfrm>
            <a:off x="20" y="10"/>
            <a:ext cx="639264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28"/>
          <p:cNvSpPr/>
          <p:nvPr/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8"/>
          <p:cNvSpPr/>
          <p:nvPr/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title"/>
          </p:nvPr>
        </p:nvSpPr>
        <p:spPr>
          <a:xfrm>
            <a:off x="7064082" y="642594"/>
            <a:ext cx="4472921" cy="76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/>
              <a:t>Thank you</a:t>
            </a:r>
            <a:endParaRPr sz="4000"/>
          </a:p>
        </p:txBody>
      </p:sp>
      <p:sp>
        <p:nvSpPr>
          <p:cNvPr id="511" name="Google Shape;511;p28"/>
          <p:cNvSpPr txBox="1">
            <a:spLocks noGrp="1"/>
          </p:cNvSpPr>
          <p:nvPr>
            <p:ph type="body" idx="1"/>
          </p:nvPr>
        </p:nvSpPr>
        <p:spPr>
          <a:xfrm>
            <a:off x="7064082" y="1405288"/>
            <a:ext cx="4472922" cy="462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800"/>
              <a:buChar char="◦"/>
            </a:pPr>
            <a:r>
              <a:rPr lang="en-US" sz="800"/>
              <a:t>Questions.</a:t>
            </a:r>
            <a:endParaRPr/>
          </a:p>
          <a:p>
            <a:pPr marL="182880" lvl="0" indent="-1320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11) How many blocks are required to store a block of size 586 MB?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12) What is the model of a zookeeper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r>
              <a:rPr lang="en-US" sz="800"/>
              <a:t>13) what is the model of hdfs?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</a:pPr>
            <a:endParaRPr sz="800"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Challenges of traditional decision-making 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Takes long time  to arrive at a decision.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Planning, execution and reporting is not linked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Provides only birds eye view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Unable to make fully informed decisions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Big Data Analytics as a solution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Decision making based on analytics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Capable of handling all type of data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Faster decision making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Detailed view </a:t>
            </a:r>
            <a:endParaRPr/>
          </a:p>
          <a:p>
            <a:pPr marL="182880" lvl="0" indent="-18288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Comprehensive solution gathering all the aspects</a:t>
            </a:r>
            <a:endParaRPr/>
          </a:p>
          <a:p>
            <a:pPr marL="182880" lvl="0" indent="-55879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7" name="Google Shape;177;p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0" name="Google Shape;1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22976" y="0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cap="none">
                <a:solidFill>
                  <a:schemeClr val="dk1"/>
                </a:solidFill>
              </a:rPr>
              <a:t>BIG DATA ANALYTICAL PIPELINE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5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5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5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0" name="Google Shape;190;p5" descr="Big Data Architecture: Layers, Patterns, Use Cases and Tool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46570" y="1093846"/>
            <a:ext cx="6202238" cy="4667183"/>
          </a:xfrm>
          <a:prstGeom prst="rect">
            <a:avLst/>
          </a:prstGeom>
          <a:solidFill>
            <a:srgbClr val="7376BF"/>
          </a:solidFill>
          <a:ln w="9525" cap="flat" cmpd="sng">
            <a:solidFill>
              <a:srgbClr val="CBE7FA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5"/>
          <p:cNvSpPr/>
          <p:nvPr/>
        </p:nvSpPr>
        <p:spPr>
          <a:xfrm>
            <a:off x="5346571" y="6174633"/>
            <a:ext cx="6702554" cy="4452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791D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https://www.xenonstack.com/blog/big-data-architecture/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7B7B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lt1"/>
                </a:solidFill>
              </a:rPr>
              <a:t>What is Big data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1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sz="2000" b="1" i="0">
                <a:latin typeface="Source Sans Pro"/>
                <a:ea typeface="Source Sans Pro"/>
                <a:cs typeface="Source Sans Pro"/>
                <a:sym typeface="Source Sans Pro"/>
              </a:rPr>
              <a:t>Big Data</a:t>
            </a:r>
            <a:r>
              <a:rPr lang="en-US" sz="2000" b="0" i="0">
                <a:latin typeface="Source Sans Pro"/>
                <a:ea typeface="Source Sans Pro"/>
                <a:cs typeface="Source Sans Pro"/>
                <a:sym typeface="Source Sans Pro"/>
              </a:rPr>
              <a:t> is a collection of data that is huge in volume,  yet growing exponentially with time. It is a data with so large size and complexity that none of traditional data management tools can store it or process it efficiently. Big data is also a data but with huge size.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0" name="Google Shape;210;p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" name="Google Shape;21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0" y="-2384"/>
            <a:ext cx="12192000" cy="6858000"/>
          </a:xfrm>
          <a:prstGeom prst="rect">
            <a:avLst/>
          </a:prstGeom>
          <a:blipFill rotWithShape="1">
            <a:blip r:embed="rId3">
              <a:alphaModFix amt="40000"/>
            </a:blip>
            <a:tile tx="-133350" ty="330200" sx="85000" sy="85000" flip="xy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16451" y="12275"/>
            <a:ext cx="121938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cap="none">
                <a:solidFill>
                  <a:schemeClr val="dk1"/>
                </a:solidFill>
              </a:rPr>
              <a:t>TYPES OF DATA</a:t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>
            <a:off x="188229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7"/>
          <p:cNvCxnSpPr/>
          <p:nvPr/>
        </p:nvCxnSpPr>
        <p:spPr>
          <a:xfrm>
            <a:off x="3573932" y="640855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7"/>
          <p:cNvCxnSpPr/>
          <p:nvPr/>
        </p:nvCxnSpPr>
        <p:spPr>
          <a:xfrm>
            <a:off x="1882292" y="1286150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3" name="Google Shape;223;p7" descr="1.1 Introduction to Data and Information | Mycloudwiki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46569" y="1559768"/>
            <a:ext cx="6627255" cy="37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33" name="Google Shape;233;p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6" name="Google Shape;236;p8"/>
          <p:cNvSpPr/>
          <p:nvPr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3F3F3F"/>
          </a:solidFill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</a:pPr>
            <a:r>
              <a:rPr lang="en-US" sz="5400" cap="none"/>
              <a:t>5 V’S OF BIG DATA</a:t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8"/>
          <p:cNvCxnSpPr/>
          <p:nvPr/>
        </p:nvCxnSpPr>
        <p:spPr>
          <a:xfrm>
            <a:off x="736559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8"/>
          <p:cNvCxnSpPr/>
          <p:nvPr/>
        </p:nvCxnSpPr>
        <p:spPr>
          <a:xfrm>
            <a:off x="9057238" y="446823"/>
            <a:ext cx="0" cy="64008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8"/>
          <p:cNvCxnSpPr/>
          <p:nvPr/>
        </p:nvCxnSpPr>
        <p:spPr>
          <a:xfrm>
            <a:off x="7365598" y="1092118"/>
            <a:ext cx="1691640" cy="0"/>
          </a:xfrm>
          <a:prstGeom prst="straightConnector1">
            <a:avLst/>
          </a:prstGeom>
          <a:solidFill>
            <a:srgbClr val="FEFEFE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3" name="Google Shape;243;p8" descr="Data Science: The 5 V's of Big Data | by Surya Gutta | Medi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1170" y="1655792"/>
            <a:ext cx="3752067" cy="35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53" name="Google Shape;253;p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6" name="Google Shape;25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9" descr="The growth of structured versus unstructured data over the past decade [41]  | Download Scientific Diagra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192" y="1348174"/>
            <a:ext cx="6909386" cy="415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Arial"/>
              <a:buNone/>
            </a:pPr>
            <a:r>
              <a:rPr lang="en-US" sz="3000" cap="none"/>
              <a:t>GROWTH OF STRUCTURED DATA VS UNSTRUCTURED DATA</a:t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9"/>
          <p:cNvCxnSpPr/>
          <p:nvPr/>
        </p:nvCxnSpPr>
        <p:spPr>
          <a:xfrm>
            <a:off x="9333618" y="-1172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9"/>
          <p:cNvCxnSpPr/>
          <p:nvPr/>
        </p:nvCxnSpPr>
        <p:spPr>
          <a:xfrm>
            <a:off x="11025258" y="-1172"/>
            <a:ext cx="0" cy="64008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p9"/>
          <p:cNvCxnSpPr/>
          <p:nvPr/>
        </p:nvCxnSpPr>
        <p:spPr>
          <a:xfrm>
            <a:off x="9333618" y="644123"/>
            <a:ext cx="1691640" cy="0"/>
          </a:xfrm>
          <a:prstGeom prst="straightConnector1">
            <a:avLst/>
          </a:prstGeom>
          <a:solidFill>
            <a:srgbClr val="262626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Widescreen</PresentationFormat>
  <Paragraphs>79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Source Sans Pro</vt:lpstr>
      <vt:lpstr>Open Sans</vt:lpstr>
      <vt:lpstr>Arial</vt:lpstr>
      <vt:lpstr>Garamond</vt:lpstr>
      <vt:lpstr>SavonVTI</vt:lpstr>
      <vt:lpstr>SavonVTI</vt:lpstr>
      <vt:lpstr>BIG DATA INTRODUCTION</vt:lpstr>
      <vt:lpstr>                               INDUSTRIES USING BIG DATA</vt:lpstr>
      <vt:lpstr>Challenges of traditional decision-making </vt:lpstr>
      <vt:lpstr>Big Data Analytics as a solution</vt:lpstr>
      <vt:lpstr>BIG DATA ANALYTICAL PIPELINE</vt:lpstr>
      <vt:lpstr>What is Big data</vt:lpstr>
      <vt:lpstr>TYPES OF DATA</vt:lpstr>
      <vt:lpstr>5 V’S OF BIG DATA</vt:lpstr>
      <vt:lpstr>GROWTH OF STRUCTURED DATA VS UNSTRUCTURED DATA</vt:lpstr>
      <vt:lpstr>PowerPoint Presentation</vt:lpstr>
      <vt:lpstr>DISTRIBUTED SYSTEM CHALLENGES</vt:lpstr>
      <vt:lpstr>INTRODUCTION TO HADOOP</vt:lpstr>
      <vt:lpstr>Hadoop Definition</vt:lpstr>
      <vt:lpstr>Hadoop Characteristics</vt:lpstr>
      <vt:lpstr>Traditional database system Vs Hadoop</vt:lpstr>
      <vt:lpstr>RDBMS  Vs Hadoop</vt:lpstr>
      <vt:lpstr>HADOOP CORE COMPONENTS</vt:lpstr>
      <vt:lpstr>HADOOP COMPONENTS</vt:lpstr>
      <vt:lpstr>APACHE SPARK</vt:lpstr>
      <vt:lpstr>Hadoop cluster</vt:lpstr>
      <vt:lpstr>What is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Jismi Mary</dc:creator>
  <cp:lastModifiedBy>Gabriel Klein</cp:lastModifiedBy>
  <cp:revision>1</cp:revision>
  <dcterms:created xsi:type="dcterms:W3CDTF">2021-04-21T18:09:57Z</dcterms:created>
  <dcterms:modified xsi:type="dcterms:W3CDTF">2024-07-18T17:52:55Z</dcterms:modified>
</cp:coreProperties>
</file>