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5" r:id="rId11"/>
  </p:sldIdLst>
  <p:sldSz cx="12192000" cy="6858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Geo" panose="020B0604020202020204"/>
      <p:regular r:id="rId17"/>
      <p:italic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n/KPick4Oj7eXA71Ew6gPbe+F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Geo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3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7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eo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eo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9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3" name="Google Shape;93;p29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eo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2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3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4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6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2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32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32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 rot="5400000">
            <a:off x="4233302" y="-1243056"/>
            <a:ext cx="3714749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eo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6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6"/>
          <p:cNvSpPr txBox="1"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eo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"/>
              <a:buNone/>
              <a:defRPr sz="4000" b="0" i="0" u="none" strike="noStrike" cap="none">
                <a:solidFill>
                  <a:schemeClr val="lt2"/>
                </a:solidFill>
                <a:latin typeface="Geo"/>
                <a:ea typeface="Geo"/>
                <a:cs typeface="Geo"/>
                <a:sym typeface="Ge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1945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◈"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305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30"/>
              <a:buFont typeface="Noto Sans Symbols"/>
              <a:buChar char="🞚"/>
              <a:defRPr sz="1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16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90"/>
              <a:buFont typeface="Noto Sans Symbols"/>
              <a:buChar char="◈"/>
              <a:defRPr sz="1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Char char="🞚"/>
              <a:defRPr sz="1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Char char="◈"/>
              <a:defRPr sz="1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" descr="Abstract background of mesh"/>
          <p:cNvPicPr preferRelativeResize="0"/>
          <p:nvPr/>
        </p:nvPicPr>
        <p:blipFill rotWithShape="1">
          <a:blip r:embed="rId4">
            <a:alphaModFix/>
          </a:blip>
          <a:srcRect b="15730"/>
          <a:stretch/>
        </p:blipFill>
        <p:spPr>
          <a:xfrm>
            <a:off x="20" y="-152390"/>
            <a:ext cx="1219198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/>
          <p:nvPr/>
        </p:nvSpPr>
        <p:spPr>
          <a:xfrm rot="5400000">
            <a:off x="1028777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 txBox="1"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"/>
              <a:buNone/>
            </a:pPr>
            <a:r>
              <a:rPr lang="en-US" sz="4000"/>
              <a:t>SQL</a:t>
            </a:r>
            <a:endParaRPr sz="4000"/>
          </a:p>
        </p:txBody>
      </p:sp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"/>
              <a:buNone/>
            </a:pPr>
            <a:r>
              <a:rPr lang="en-US"/>
              <a:t>CRUD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0"/>
              <a:buChar char="◈"/>
            </a:pPr>
            <a:r>
              <a:rPr lang="en-US" b="1" i="0">
                <a:solidFill>
                  <a:srgbClr val="202124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CRUD</a:t>
            </a:r>
            <a:r>
              <a:rPr lang="en-US" b="0" i="0">
                <a:solidFill>
                  <a:srgbClr val="202124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 is an acronym that stands for CREATE, READ, UPDATE, and DELETE. 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2943225" y="3652360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1800" b="1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Multiplicity</a:t>
            </a:r>
            <a:r>
              <a:rPr lang="en-US" sz="1800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attribute of a relationship specifies the cardinality or number of instances of an EntityType that can be</a:t>
            </a:r>
            <a:r>
              <a:rPr lang="en-US" sz="1800" b="1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r>
              <a:rPr lang="en-US" sz="1800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is an acronym that stands for CREATE, READ, UPDATE, and DELETE.  associated with the instances of another EntityType. The possible types of </a:t>
            </a:r>
            <a:r>
              <a:rPr lang="en-US" sz="1800" b="1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multiplicity</a:t>
            </a:r>
            <a:r>
              <a:rPr lang="en-US" sz="1800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are as follows: One-to-many. Zero-or-one to one.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0" descr="CRUD Oper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450" y="2781299"/>
            <a:ext cx="85915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SQL?</a:t>
            </a:r>
            <a:b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stands for Structured Query Language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lets you access and manipulate databases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became a standard of the American National Standards Institute (ANSI) in 1986, and of the International Organization for Standardization (ISO) in 1987</a:t>
            </a:r>
            <a:endParaRPr/>
          </a:p>
          <a:p>
            <a:pPr marL="342900" lvl="0" indent="-212655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Can SQL do?</a:t>
            </a:r>
            <a:b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0602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can execute queries against a database</a:t>
            </a:r>
            <a:endParaRPr/>
          </a:p>
          <a:p>
            <a:pPr marL="342900" lvl="0" indent="-306022" algn="l" rtl="0">
              <a:lnSpc>
                <a:spcPct val="110000"/>
              </a:lnSpc>
              <a:spcBef>
                <a:spcPts val="862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can retrieve data from a database</a:t>
            </a:r>
            <a:endParaRPr/>
          </a:p>
          <a:p>
            <a:pPr marL="342900" lvl="0" indent="-306022" algn="l" rtl="0">
              <a:lnSpc>
                <a:spcPct val="110000"/>
              </a:lnSpc>
              <a:spcBef>
                <a:spcPts val="862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can insert records in a database</a:t>
            </a:r>
            <a:endParaRPr/>
          </a:p>
          <a:p>
            <a:pPr marL="342900" lvl="0" indent="-306022" algn="l" rtl="0">
              <a:lnSpc>
                <a:spcPct val="110000"/>
              </a:lnSpc>
              <a:spcBef>
                <a:spcPts val="862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can update records in a database</a:t>
            </a:r>
            <a:endParaRPr/>
          </a:p>
          <a:p>
            <a:pPr marL="342900" lvl="0" indent="-306022" algn="l" rtl="0">
              <a:lnSpc>
                <a:spcPct val="110000"/>
              </a:lnSpc>
              <a:spcBef>
                <a:spcPts val="862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can delete records from a database</a:t>
            </a:r>
            <a:endParaRPr/>
          </a:p>
          <a:p>
            <a:pPr marL="342900" lvl="0" indent="-306022" algn="l" rtl="0">
              <a:lnSpc>
                <a:spcPct val="110000"/>
              </a:lnSpc>
              <a:spcBef>
                <a:spcPts val="862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can create new databases</a:t>
            </a:r>
            <a:endParaRPr/>
          </a:p>
          <a:p>
            <a:pPr marL="342900" lvl="0" indent="-306022" algn="l" rtl="0">
              <a:lnSpc>
                <a:spcPct val="110000"/>
              </a:lnSpc>
              <a:spcBef>
                <a:spcPts val="862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can create new tables in a database</a:t>
            </a:r>
            <a:endParaRPr/>
          </a:p>
          <a:p>
            <a:pPr marL="342900" lvl="0" indent="-306022" algn="l" rtl="0">
              <a:lnSpc>
                <a:spcPct val="110000"/>
              </a:lnSpc>
              <a:spcBef>
                <a:spcPts val="862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can create stored procedures in a database</a:t>
            </a:r>
            <a:endParaRPr/>
          </a:p>
          <a:p>
            <a:pPr marL="342900" lvl="0" indent="-306022" algn="l" rtl="0">
              <a:lnSpc>
                <a:spcPct val="110000"/>
              </a:lnSpc>
              <a:spcBef>
                <a:spcPts val="862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can create views in a database</a:t>
            </a:r>
            <a:endParaRPr/>
          </a:p>
          <a:p>
            <a:pPr marL="342900" lvl="0" indent="-306022" algn="l" rtl="0">
              <a:lnSpc>
                <a:spcPct val="110000"/>
              </a:lnSpc>
              <a:spcBef>
                <a:spcPts val="862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SQL can set permissions on tables, procedures, and views</a:t>
            </a:r>
            <a:endParaRPr/>
          </a:p>
          <a:p>
            <a:pPr marL="342900" lvl="0" indent="-306022" algn="l" rtl="0">
              <a:lnSpc>
                <a:spcPct val="110000"/>
              </a:lnSpc>
              <a:spcBef>
                <a:spcPts val="862"/>
              </a:spcBef>
              <a:spcAft>
                <a:spcPts val="0"/>
              </a:spcAft>
              <a:buSzPct val="70000"/>
              <a:buChar char="◈"/>
            </a:pP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SQL in Your Web Site</a:t>
            </a:r>
            <a:b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0"/>
              <a:buChar char="◈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 build a web site that shows data from a database, you will need: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 RDBMS database program (i.e. MS Access, SQL Server, MySQL)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 use a server-side scripting language, like PHP or ASP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 use SQL to get the data you want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 use HTML / CSS to style the page</a:t>
            </a:r>
            <a:endParaRPr/>
          </a:p>
          <a:p>
            <a:pPr marL="342900" lvl="0" indent="-212655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RDBMS</a:t>
            </a:r>
            <a:b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0"/>
              <a:buChar char="◈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RDBMS stands for Relational Database Management System.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Char char="◈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RDBMS is the basis for SQL, and for all modern database systems such as MS SQL Server, IBM DB2, Oracle, MySQL, and Microsoft Access.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Char char="◈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data in RDBMS is stored in database objects called tables. A table is a collection of related data entries and it consists of columns and rows.</a:t>
            </a:r>
            <a:endParaRPr/>
          </a:p>
          <a:p>
            <a:pPr marL="342900" lvl="0" indent="-212655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Database Tables</a:t>
            </a:r>
            <a:b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0"/>
              <a:buChar char="◈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 database most often contains one or more tables. Each table is identified by a name (e.g. "Customers" or "Orders"). Tables contain records (rows) with data.</a:t>
            </a:r>
            <a:endParaRPr/>
          </a:p>
          <a:p>
            <a:pPr marL="342900" lvl="0" indent="-212655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Semicolon after SQL Statements?</a:t>
            </a:r>
            <a:b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0"/>
              <a:buChar char="◈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Some database systems require a semicolon at the end of each SQL statement.</a:t>
            </a:r>
            <a:endParaRPr/>
          </a:p>
          <a:p>
            <a:pPr marL="342900" lvl="0" indent="-306000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Char char="◈"/>
            </a:pPr>
            <a:r>
              <a:rPr lang="en-US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Semicolon is the standard way to separate each SQL statement in database systems that allow more than one SQL statement to be executed in the same call to the server.</a:t>
            </a:r>
            <a:endParaRPr/>
          </a:p>
          <a:p>
            <a:pPr marL="342900" lvl="0" indent="-212655" algn="l" rtl="0">
              <a:lnSpc>
                <a:spcPct val="110000"/>
              </a:lnSpc>
              <a:spcBef>
                <a:spcPts val="1020"/>
              </a:spcBef>
              <a:spcAft>
                <a:spcPts val="0"/>
              </a:spcAft>
              <a:buSzPts val="147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 of The Most Important SQL Commands</a:t>
            </a:r>
            <a:br>
              <a:rPr lang="en-US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Consolas"/>
              <a:buChar char="•"/>
            </a:pPr>
            <a:r>
              <a:rPr lang="en-US" sz="11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- extracts data from a database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Consolas"/>
              <a:buChar char="•"/>
            </a:pPr>
            <a:r>
              <a:rPr lang="en-US" sz="11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- updates data in a database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Consolas"/>
              <a:buChar char="•"/>
            </a:pPr>
            <a:r>
              <a:rPr lang="en-US" sz="11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- deletes data from a database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Consolas"/>
              <a:buChar char="•"/>
            </a:pPr>
            <a:r>
              <a:rPr lang="en-US" sz="11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- inserts new data into a database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Consolas"/>
              <a:buChar char="•"/>
            </a:pPr>
            <a:r>
              <a:rPr lang="en-US" sz="11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CREATE DATABASE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- creates a new database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Consolas"/>
              <a:buChar char="•"/>
            </a:pPr>
            <a:r>
              <a:rPr lang="en-US" sz="11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ALTER DATABASE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- modifies a database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Consolas"/>
              <a:buChar char="•"/>
            </a:pPr>
            <a:r>
              <a:rPr lang="en-US" sz="11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- creates a new table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Consolas"/>
              <a:buChar char="•"/>
            </a:pPr>
            <a:r>
              <a:rPr lang="en-US" sz="11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ALTER TABLE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- modifies a table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Consolas"/>
              <a:buChar char="•"/>
            </a:pPr>
            <a:r>
              <a:rPr lang="en-US" sz="11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DROP TABLE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- deletes a table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Consolas"/>
              <a:buChar char="•"/>
            </a:pPr>
            <a:r>
              <a:rPr lang="en-US" sz="11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CREATE INDEX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- creates an index (search key)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100"/>
              <a:buFont typeface="Consolas"/>
              <a:buChar char="•"/>
            </a:pPr>
            <a:r>
              <a:rPr lang="en-US" sz="11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DROP INDEX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- deletes an index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2320-95B9-44A8-9A5E-EFB74FC2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Sublanguages of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AB03F-0800-4992-83A7-A2D2D1B9E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DDL – Data Definition Language</a:t>
            </a:r>
          </a:p>
          <a:p>
            <a:pPr marL="605790" lvl="1" indent="0">
              <a:buNone/>
            </a:pPr>
            <a:r>
              <a:rPr lang="en-US" dirty="0"/>
              <a:t>- CREATE, DROP, ALTER, TRUNCATE</a:t>
            </a:r>
          </a:p>
          <a:p>
            <a:r>
              <a:rPr lang="en-US" dirty="0"/>
              <a:t>DML – Data Manipulation Language</a:t>
            </a:r>
          </a:p>
          <a:p>
            <a:pPr marL="605790" lvl="1" indent="0">
              <a:buNone/>
            </a:pPr>
            <a:r>
              <a:rPr lang="en-US" dirty="0"/>
              <a:t>- INSERT, UPDATE, DELETE</a:t>
            </a:r>
          </a:p>
          <a:p>
            <a:r>
              <a:rPr lang="en-US" dirty="0"/>
              <a:t>DQL – Data Query Language</a:t>
            </a:r>
          </a:p>
          <a:p>
            <a:pPr marL="605790" lvl="1" indent="0">
              <a:buNone/>
            </a:pPr>
            <a:r>
              <a:rPr lang="en-US" dirty="0"/>
              <a:t>- SELECT</a:t>
            </a:r>
          </a:p>
          <a:p>
            <a:r>
              <a:rPr lang="en-US" dirty="0"/>
              <a:t>TCL – Transaction Control Language</a:t>
            </a:r>
          </a:p>
          <a:p>
            <a:pPr marL="605790" lvl="1" indent="0">
              <a:buNone/>
            </a:pPr>
            <a:r>
              <a:rPr lang="en-US" dirty="0"/>
              <a:t>- COMMIT, ROLLBACK</a:t>
            </a:r>
          </a:p>
          <a:p>
            <a:r>
              <a:rPr lang="en-US" dirty="0"/>
              <a:t>DCL – Data Control Language</a:t>
            </a:r>
          </a:p>
          <a:p>
            <a:pPr marL="605790" lvl="1" indent="0">
              <a:buNone/>
            </a:pPr>
            <a:r>
              <a:rPr lang="en-US" dirty="0"/>
              <a:t>- GRANT, REVOKE</a:t>
            </a:r>
          </a:p>
        </p:txBody>
      </p:sp>
    </p:spTree>
    <p:extLst>
      <p:ext uri="{BB962C8B-B14F-4D97-AF65-F5344CB8AC3E}">
        <p14:creationId xmlns:p14="http://schemas.microsoft.com/office/powerpoint/2010/main" val="3753652014"/>
      </p:ext>
    </p:extLst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570</Words>
  <Application>Microsoft Office PowerPoint</Application>
  <PresentationFormat>Widescreen</PresentationFormat>
  <Paragraphs>59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Quattrocento Sans</vt:lpstr>
      <vt:lpstr>Consolas</vt:lpstr>
      <vt:lpstr>Verdana</vt:lpstr>
      <vt:lpstr>Geo</vt:lpstr>
      <vt:lpstr>Noto Sans Symbols</vt:lpstr>
      <vt:lpstr>Arial</vt:lpstr>
      <vt:lpstr>Arial</vt:lpstr>
      <vt:lpstr>SlateVTI</vt:lpstr>
      <vt:lpstr>SQL</vt:lpstr>
      <vt:lpstr>What is SQL? </vt:lpstr>
      <vt:lpstr>What Can SQL do? </vt:lpstr>
      <vt:lpstr>Using SQL in Your Web Site </vt:lpstr>
      <vt:lpstr>RDBMS </vt:lpstr>
      <vt:lpstr>Database Tables </vt:lpstr>
      <vt:lpstr>Semicolon after SQL Statements? </vt:lpstr>
      <vt:lpstr>Some of The Most Important SQL Commands </vt:lpstr>
      <vt:lpstr>Sublanguages of SQL</vt:lpstr>
      <vt:lpstr>CRUD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Jismi Mary</dc:creator>
  <cp:lastModifiedBy>Gabriel Klein</cp:lastModifiedBy>
  <cp:revision>2</cp:revision>
  <dcterms:created xsi:type="dcterms:W3CDTF">2021-07-01T16:17:23Z</dcterms:created>
  <dcterms:modified xsi:type="dcterms:W3CDTF">2025-09-23T13:12:59Z</dcterms:modified>
</cp:coreProperties>
</file>