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46aeb9a43_0_26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246aeb9a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46aeb9a43_0_33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246aeb9a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46aeb9a43_0_40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246aeb9a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acef8c61b_0_14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acef8c6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acef8c61b_0_23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facef8c6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acef8c61b_0_41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facef8c6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cef8c61b_0_32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facef8c6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acef8c61b_0_58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facef8c61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46aeb9a43_0_12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246aeb9a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46aeb9a43_0_19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246aeb9a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9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050" y="3632625"/>
            <a:ext cx="1243900" cy="10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01900" y="1736100"/>
            <a:ext cx="814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lang="pt-BR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API e REST</a:t>
            </a:r>
            <a:endParaRPr b="1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4550250" y="1823925"/>
            <a:ext cx="43500" cy="2189700"/>
          </a:xfrm>
          <a:prstGeom prst="roundRect">
            <a:avLst>
              <a:gd fmla="val 0" name="adj"/>
            </a:avLst>
          </a:prstGeom>
          <a:solidFill>
            <a:srgbClr val="4BA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015425" y="474325"/>
            <a:ext cx="6990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232941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300">
                <a:solidFill>
                  <a:srgbClr val="343090"/>
                </a:solidFill>
              </a:rPr>
              <a:t>Princípios do REST: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813450" y="1308125"/>
            <a:ext cx="75171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43090"/>
                </a:solidFill>
              </a:rPr>
              <a:t>Uniform Interface (Interface Uniforme):</a:t>
            </a:r>
            <a:br>
              <a:rPr b="1" lang="pt-BR" sz="1600">
                <a:solidFill>
                  <a:srgbClr val="343090"/>
                </a:solidFill>
              </a:rPr>
            </a:br>
            <a:r>
              <a:rPr lang="pt-BR" sz="1600">
                <a:solidFill>
                  <a:srgbClr val="343090"/>
                </a:solidFill>
              </a:rPr>
              <a:t>REST segue uma interface uniforme entre cliente e servidor, o que significa que há um conjunto previsível de regras e padrões. Um exemplo disso é o uso dos métodos HTTP corretamente (GET, POST, PUT, DELETE, etc.) e o uso de URIs (Uniform Resource Identifiers) para identificar recursos.</a:t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1015425" y="474325"/>
            <a:ext cx="6990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232941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300">
                <a:solidFill>
                  <a:srgbClr val="343090"/>
                </a:solidFill>
              </a:rPr>
              <a:t>Princípios do REST: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813450" y="1308125"/>
            <a:ext cx="75171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rgbClr val="343090"/>
                </a:solidFill>
              </a:rPr>
              <a:t>Layered System (Sistema em Camadas):</a:t>
            </a:r>
            <a:br>
              <a:rPr b="1" lang="pt-BR" sz="1600">
                <a:solidFill>
                  <a:srgbClr val="343090"/>
                </a:solidFill>
              </a:rPr>
            </a:br>
            <a:r>
              <a:rPr lang="pt-BR" sz="1600">
                <a:solidFill>
                  <a:srgbClr val="343090"/>
                </a:solidFill>
              </a:rPr>
              <a:t>O REST permite a existência de intermediários entre o cliente e o servidor, como proxies ou servidores de balanceamento de carga. Isso é possível porque cada requisição contém todas as informações necessárias, e esses intermediários podem manipular, melhorar ou monitorar as requisições sem afetar o funcionamento geral do sistema.</a:t>
            </a:r>
            <a:endParaRPr sz="17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1015425" y="474325"/>
            <a:ext cx="6990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232941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300">
                <a:solidFill>
                  <a:srgbClr val="343090"/>
                </a:solidFill>
              </a:rPr>
              <a:t>Princípios do REST: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813450" y="1308125"/>
            <a:ext cx="75171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43090"/>
                </a:solidFill>
              </a:rPr>
              <a:t>Representation (Representação dos Recursos):</a:t>
            </a:r>
            <a:br>
              <a:rPr b="1" lang="pt-BR" sz="1600">
                <a:solidFill>
                  <a:srgbClr val="343090"/>
                </a:solidFill>
              </a:rPr>
            </a:br>
            <a:r>
              <a:rPr lang="pt-BR" sz="1600">
                <a:solidFill>
                  <a:srgbClr val="343090"/>
                </a:solidFill>
              </a:rPr>
              <a:t>No REST, os recursos são representados por alguma forma de dados (JSON, XML, etc.). Por exemplo, ao acessar o recurso </a:t>
            </a:r>
            <a:r>
              <a:rPr lang="pt-BR" sz="1600">
                <a:solidFill>
                  <a:srgbClr val="343090"/>
                </a:solidFill>
                <a:latin typeface="Roboto Mono"/>
                <a:ea typeface="Roboto Mono"/>
                <a:cs typeface="Roboto Mono"/>
                <a:sym typeface="Roboto Mono"/>
              </a:rPr>
              <a:t>/users</a:t>
            </a:r>
            <a:r>
              <a:rPr lang="pt-BR" sz="1600">
                <a:solidFill>
                  <a:srgbClr val="343090"/>
                </a:solidFill>
              </a:rPr>
              <a:t>, você pode receber uma lista de usuários no formato JSON. A "representação" dos recursos pode variar de acordo com o formato escolhido, mas o recurso em si continua sendo o mesmo.</a:t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9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680300" y="2512475"/>
            <a:ext cx="78402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800" lIns="26800" spcFirstLastPara="1" rIns="26800" wrap="square" tIns="2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Dúvidas</a:t>
            </a: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i="0" sz="2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3593" y="530774"/>
            <a:ext cx="1716814" cy="143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Objetivos da Aula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46475" y="1970500"/>
            <a:ext cx="6860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600"/>
              <a:buFont typeface="Montserrat"/>
              <a:buChar char="●"/>
            </a:pPr>
            <a:r>
              <a:rPr b="1" lang="pt-BR" sz="1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Entender o que é uma API.</a:t>
            </a:r>
            <a:endParaRPr b="1" sz="1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600"/>
              <a:buFont typeface="Montserrat"/>
              <a:buChar char="●"/>
            </a:pPr>
            <a:r>
              <a:rPr b="1" lang="pt-BR" sz="16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Entender a arquitetura REST.</a:t>
            </a:r>
            <a:endParaRPr b="1" sz="1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O que é uma API?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905175" y="1606450"/>
            <a:ext cx="68604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343090"/>
                </a:solidFill>
              </a:rPr>
              <a:t>API</a:t>
            </a:r>
            <a:r>
              <a:rPr lang="pt-BR" sz="1600">
                <a:solidFill>
                  <a:srgbClr val="343090"/>
                </a:solidFill>
              </a:rPr>
              <a:t> significa </a:t>
            </a:r>
            <a:r>
              <a:rPr b="1" lang="pt-BR" sz="1600">
                <a:solidFill>
                  <a:srgbClr val="343090"/>
                </a:solidFill>
              </a:rPr>
              <a:t>Application Programming Interface</a:t>
            </a:r>
            <a:r>
              <a:rPr lang="pt-BR" sz="1600">
                <a:solidFill>
                  <a:srgbClr val="343090"/>
                </a:solidFill>
              </a:rPr>
              <a:t> (Interface de Programação de Aplicações). Em termos simples, uma API é um conjunto de regras e definições que permitem que dois sistemas ou programas se comuniquem entre si. A API define as operações que podem ser realizadas e as formas de interação, mas sem expor os detalhes internos de como o sistema é implementado.</a:t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Exemplo no Mundo Real: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13450" y="1336375"/>
            <a:ext cx="7517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43090"/>
                </a:solidFill>
              </a:rPr>
              <a:t>Pense em uma API como um garçom de restaurante. O menu fornece uma lista de opções de comida que você pode escolher, e quando você faz um pedido, a cozinha (o sistema) prepara a comida e a entrega para você. Você não precisa saber como a cozinha funciona internamente, nem como cada prato é preparado. Você só interage com o garçom (API) para fazer o pedido.</a:t>
            </a:r>
            <a:endParaRPr b="1" sz="21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Componentes de uma API: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813450" y="1336375"/>
            <a:ext cx="75171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430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3090"/>
              </a:buClr>
              <a:buSzPts val="1500"/>
              <a:buAutoNum type="arabicPeriod"/>
            </a:pPr>
            <a:r>
              <a:rPr b="1" lang="pt-BR" sz="1500">
                <a:solidFill>
                  <a:srgbClr val="343090"/>
                </a:solidFill>
              </a:rPr>
              <a:t>EndPoints:</a:t>
            </a:r>
            <a:br>
              <a:rPr b="1" lang="pt-BR" sz="1500">
                <a:solidFill>
                  <a:srgbClr val="343090"/>
                </a:solidFill>
              </a:rPr>
            </a:br>
            <a:r>
              <a:rPr lang="pt-BR" sz="1500">
                <a:solidFill>
                  <a:srgbClr val="343090"/>
                </a:solidFill>
              </a:rPr>
              <a:t>Esses são os "pontos de entrada" para a API. Cada endpoint representa um caminho específico em que você pode acessar ou manipular os dados. Por exemplo, em uma API que gerencia usuários, você pode ter endpoints como </a:t>
            </a:r>
            <a:r>
              <a:rPr lang="pt-BR" sz="1500">
                <a:solidFill>
                  <a:srgbClr val="343090"/>
                </a:solidFill>
                <a:latin typeface="Roboto Mono"/>
                <a:ea typeface="Roboto Mono"/>
                <a:cs typeface="Roboto Mono"/>
                <a:sym typeface="Roboto Mono"/>
              </a:rPr>
              <a:t>/users</a:t>
            </a:r>
            <a:r>
              <a:rPr lang="pt-BR" sz="1500">
                <a:solidFill>
                  <a:srgbClr val="343090"/>
                </a:solidFill>
              </a:rPr>
              <a:t>, </a:t>
            </a:r>
            <a:r>
              <a:rPr lang="pt-BR" sz="1500">
                <a:solidFill>
                  <a:srgbClr val="343090"/>
                </a:solidFill>
                <a:latin typeface="Roboto Mono"/>
                <a:ea typeface="Roboto Mono"/>
                <a:cs typeface="Roboto Mono"/>
                <a:sym typeface="Roboto Mono"/>
              </a:rPr>
              <a:t>/users/{id}</a:t>
            </a:r>
            <a:r>
              <a:rPr lang="pt-BR" sz="1500">
                <a:solidFill>
                  <a:srgbClr val="343090"/>
                </a:solidFill>
              </a:rPr>
              <a:t>, etc.</a:t>
            </a:r>
            <a:endParaRPr sz="1500">
              <a:solidFill>
                <a:srgbClr val="3430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AutoNum type="arabicPeriod"/>
            </a:pPr>
            <a:r>
              <a:rPr b="1" lang="pt-BR" sz="1500">
                <a:solidFill>
                  <a:srgbClr val="343090"/>
                </a:solidFill>
              </a:rPr>
              <a:t>Métodos ou Verbos HTTP</a:t>
            </a:r>
            <a:endParaRPr b="1" sz="1500">
              <a:solidFill>
                <a:srgbClr val="3430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AutoNum type="arabicPeriod"/>
            </a:pPr>
            <a:r>
              <a:rPr b="1" lang="pt-BR" sz="1500">
                <a:solidFill>
                  <a:srgbClr val="343090"/>
                </a:solidFill>
              </a:rPr>
              <a:t>Headers e Body</a:t>
            </a:r>
            <a:endParaRPr b="1" sz="1500">
              <a:solidFill>
                <a:srgbClr val="3430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AutoNum type="arabicPeriod"/>
            </a:pPr>
            <a:r>
              <a:rPr b="1" lang="pt-BR" sz="1500">
                <a:solidFill>
                  <a:srgbClr val="343090"/>
                </a:solidFill>
              </a:rPr>
              <a:t>Status Codes</a:t>
            </a:r>
            <a:endParaRPr sz="22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015425" y="474325"/>
            <a:ext cx="6990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>
                <a:solidFill>
                  <a:srgbClr val="343090"/>
                </a:solidFill>
              </a:rPr>
              <a:t>O que é REST?</a:t>
            </a:r>
            <a:endParaRPr b="1" sz="38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52025" y="2156075"/>
            <a:ext cx="7517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343090"/>
                </a:solidFill>
              </a:rPr>
              <a:t>REST</a:t>
            </a:r>
            <a:r>
              <a:rPr lang="pt-BR" sz="1700">
                <a:solidFill>
                  <a:srgbClr val="343090"/>
                </a:solidFill>
              </a:rPr>
              <a:t> (Representational State Transfer) é um estilo arquitetural para projetar APIs. Ele não é um padrão ou protocolo formal, mas um conjunto de restrições e boas práticas que tornam as APIs mais escaláveis, fáceis de usar e de entender. REST é amplamente utilizado para construir APIs web que seguem princípios específicos.</a:t>
            </a:r>
            <a:endParaRPr sz="19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015425" y="474325"/>
            <a:ext cx="6990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232941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300">
                <a:solidFill>
                  <a:srgbClr val="343090"/>
                </a:solidFill>
              </a:rPr>
              <a:t>Princípios do REST: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813450" y="1308125"/>
            <a:ext cx="75171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rgbClr val="343090"/>
                </a:solidFill>
              </a:rPr>
              <a:t>Client-Server (Cliente-Servidor):</a:t>
            </a:r>
            <a:br>
              <a:rPr b="1" lang="pt-BR" sz="1600">
                <a:solidFill>
                  <a:srgbClr val="343090"/>
                </a:solidFill>
              </a:rPr>
            </a:br>
            <a:r>
              <a:rPr lang="pt-BR" sz="1600">
                <a:solidFill>
                  <a:srgbClr val="343090"/>
                </a:solidFill>
              </a:rPr>
              <a:t>A arquitetura REST separa o cliente (aquele que faz a requisição, como um navegador ou aplicativo) do servidor (aquele que responde à requisição com dados ou ações). Isso permite que as duas partes evoluam independentemente.</a:t>
            </a:r>
            <a:endParaRPr sz="17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015425" y="474325"/>
            <a:ext cx="6990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232941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300">
                <a:solidFill>
                  <a:srgbClr val="343090"/>
                </a:solidFill>
              </a:rPr>
              <a:t>Princípios do REST: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813450" y="1308125"/>
            <a:ext cx="75171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43090"/>
                </a:solidFill>
              </a:rPr>
              <a:t>Stateless (Sem Estado):</a:t>
            </a:r>
            <a:br>
              <a:rPr b="1" lang="pt-BR" sz="1600">
                <a:solidFill>
                  <a:srgbClr val="343090"/>
                </a:solidFill>
              </a:rPr>
            </a:br>
            <a:r>
              <a:rPr lang="pt-BR" sz="1600">
                <a:solidFill>
                  <a:srgbClr val="343090"/>
                </a:solidFill>
              </a:rPr>
              <a:t>Cada requisição feita ao servidor deve conter todas as informações necessárias para processá-la. O servidor não mantém informações sobre o cliente entre diferentes requisições. Isso simplifica a comunicação, pois não há dependência entre uma requisição e outra.</a:t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43090"/>
                </a:solidFill>
              </a:rPr>
              <a:t>Exemplo: Se você faz uma requisição GET para </a:t>
            </a:r>
            <a:r>
              <a:rPr lang="pt-BR" sz="1600">
                <a:solidFill>
                  <a:srgbClr val="343090"/>
                </a:solidFill>
                <a:latin typeface="Roboto Mono"/>
                <a:ea typeface="Roboto Mono"/>
                <a:cs typeface="Roboto Mono"/>
                <a:sym typeface="Roboto Mono"/>
              </a:rPr>
              <a:t>/users</a:t>
            </a:r>
            <a:r>
              <a:rPr lang="pt-BR" sz="1600">
                <a:solidFill>
                  <a:srgbClr val="343090"/>
                </a:solidFill>
              </a:rPr>
              <a:t>, essa requisição deve incluir todos os dados necessários (como autenticação, parâmetros, etc.), e o servidor responde sem precisar lembrar de requisições anteriores.</a:t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015425" y="474325"/>
            <a:ext cx="6990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rtl="0" algn="l">
              <a:lnSpc>
                <a:spcPct val="232941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300">
                <a:solidFill>
                  <a:srgbClr val="343090"/>
                </a:solidFill>
              </a:rPr>
              <a:t>Princípios do REST:</a:t>
            </a:r>
            <a:endParaRPr b="1" sz="2600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813450" y="1308125"/>
            <a:ext cx="75171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0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rgbClr val="343090"/>
                </a:solidFill>
              </a:rPr>
              <a:t>Cacheable (Cacheável):</a:t>
            </a:r>
            <a:br>
              <a:rPr b="1" lang="pt-BR" sz="1600">
                <a:solidFill>
                  <a:srgbClr val="343090"/>
                </a:solidFill>
              </a:rPr>
            </a:br>
            <a:r>
              <a:rPr lang="pt-BR" sz="1600">
                <a:solidFill>
                  <a:srgbClr val="343090"/>
                </a:solidFill>
              </a:rPr>
              <a:t>As respostas de uma API REST podem ser cacheadas para melhorar a performance, sempre que apropriado. O cliente e o servidor precisam seguir regras de cache para que isso seja feito corretamente. Por exemplo, uma requisição GET pode ser cacheada, enquanto uma POST não deve ser, já que altera o estado do servidor.</a:t>
            </a:r>
            <a:endParaRPr sz="1700">
              <a:solidFill>
                <a:srgbClr val="3430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