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us06web.zoom.us/j/84713476743" TargetMode="External"/><Relationship Id="rId10" Type="http://schemas.openxmlformats.org/officeDocument/2006/relationships/image" Target="../media/image29.png"/><Relationship Id="rId9" Type="http://schemas.openxmlformats.org/officeDocument/2006/relationships/image" Target="../media/image15.png"/><Relationship Id="rId5" Type="http://schemas.openxmlformats.org/officeDocument/2006/relationships/hyperlink" Target="https://us06web.zoom.us/j/82684847778" TargetMode="External"/><Relationship Id="rId6" Type="http://schemas.openxmlformats.org/officeDocument/2006/relationships/hyperlink" Target="https://zoom.us/support/download?os=android" TargetMode="External"/><Relationship Id="rId7" Type="http://schemas.openxmlformats.org/officeDocument/2006/relationships/hyperlink" Target="https://discord.gg/7fMDGnPSxy" TargetMode="External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classroom.google.com/c/NzAzMzE4ODY5MDg5?cjc=ttvknka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www.linkedin.com/in/leonardomarco/" TargetMode="External"/><Relationship Id="rId10" Type="http://schemas.openxmlformats.org/officeDocument/2006/relationships/image" Target="../media/image34.png"/><Relationship Id="rId9" Type="http://schemas.openxmlformats.org/officeDocument/2006/relationships/image" Target="../media/image33.png"/><Relationship Id="rId5" Type="http://schemas.openxmlformats.org/officeDocument/2006/relationships/hyperlink" Target="https://www.linkedin.com/in/yuriedmundo/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www.linkedin.com/in/wagner-coutinho-mf/" TargetMode="External"/><Relationship Id="rId8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www.linkedin.com/in/ana-paula-noleto/" TargetMode="External"/><Relationship Id="rId10" Type="http://schemas.openxmlformats.org/officeDocument/2006/relationships/image" Target="../media/image35.png"/><Relationship Id="rId9" Type="http://schemas.openxmlformats.org/officeDocument/2006/relationships/image" Target="../media/image37.png"/><Relationship Id="rId5" Type="http://schemas.openxmlformats.org/officeDocument/2006/relationships/hyperlink" Target="https://www.linkedin.com/in/matheuspereirasantos/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www.linkedin.com/in/lucastemponi/" TargetMode="External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s://www.linkedin.com/in/mrkdavi/" TargetMode="External"/><Relationship Id="rId5" Type="http://schemas.openxmlformats.org/officeDocument/2006/relationships/hyperlink" Target="https://www.linkedin.com/in/eng-reinaldomendes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26.png"/><Relationship Id="rId8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23.jpg"/><Relationship Id="rId7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0" Type="http://schemas.openxmlformats.org/officeDocument/2006/relationships/hyperlink" Target="https://www.linkedin.com/school/raroacademy" TargetMode="External"/><Relationship Id="rId9" Type="http://schemas.openxmlformats.org/officeDocument/2006/relationships/hyperlink" Target="https://twitter.com/RaroAcademy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32.png"/><Relationship Id="rId8" Type="http://schemas.openxmlformats.org/officeDocument/2006/relationships/hyperlink" Target="https://www.instagram.com/raroacademy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9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050" y="3632625"/>
            <a:ext cx="1243900" cy="10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16050" y="576125"/>
            <a:ext cx="7311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Bem-vindos à Raro Academy!</a:t>
            </a:r>
            <a:endParaRPr b="1" i="0" sz="6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/>
          <p:nvPr/>
        </p:nvSpPr>
        <p:spPr>
          <a:xfrm rot="5400000">
            <a:off x="4550250" y="1823925"/>
            <a:ext cx="43500" cy="2189700"/>
          </a:xfrm>
          <a:prstGeom prst="roundRect">
            <a:avLst>
              <a:gd fmla="val 0" name="adj"/>
            </a:avLst>
          </a:prstGeom>
          <a:solidFill>
            <a:srgbClr val="4BA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1015425" y="474325"/>
            <a:ext cx="6990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Principais ferramentas </a:t>
            </a:r>
            <a:endParaRPr b="1" i="0" sz="25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311424" y="1653125"/>
            <a:ext cx="48633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800" lIns="26800" spcFirstLastPara="1" rIns="26800" wrap="square" tIns="2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3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As aulas serão todas via</a:t>
            </a:r>
            <a:r>
              <a:rPr b="1" i="0" lang="pt-BR" sz="1300" u="none" cap="none" strike="noStrike">
                <a:solidFill>
                  <a:srgbClr val="34309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pt-BR" sz="13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  <a:hlinkClick r:id="rId4"/>
              </a:rPr>
              <a:t>Zoom</a:t>
            </a:r>
            <a:r>
              <a:rPr b="0" i="0" lang="pt-BR" sz="1300" u="none" cap="none" strike="noStrike">
                <a:solidFill>
                  <a:srgbClr val="343090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, sempre no mesmo </a:t>
            </a:r>
            <a:r>
              <a:rPr b="0" i="0" lang="pt-BR" sz="13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link</a:t>
            </a:r>
            <a:r>
              <a:rPr b="0" i="0" lang="pt-BR" sz="1300" u="none" cap="none" strike="noStrike">
                <a:solidFill>
                  <a:srgbClr val="343090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 Não é necessário ter o app instalado </a:t>
            </a:r>
            <a:r>
              <a:rPr b="0" i="0" lang="pt-BR" sz="13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 seu computador ou celular, podendo acessar via Browser. Mas, caso queira, você consegue baixar por </a:t>
            </a:r>
            <a:r>
              <a:rPr b="0" i="0" lang="pt-BR" sz="13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/>
              </a:rPr>
              <a:t>aqui</a:t>
            </a:r>
            <a:r>
              <a:rPr b="0" i="0" lang="pt-BR" sz="1300" u="none" cap="none" strike="noStrike">
                <a:solidFill>
                  <a:srgbClr val="44C2F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1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300925" y="3363825"/>
            <a:ext cx="48843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800" lIns="26800" spcFirstLastPara="1" rIns="26800" wrap="square" tIns="2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Discord será nosso </a:t>
            </a:r>
            <a:r>
              <a:rPr b="1" i="0" lang="pt-BR" sz="13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canal oficial de comunicação</a:t>
            </a:r>
            <a:r>
              <a:rPr b="0" i="0" lang="pt-BR" sz="13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 Lá serão postados todos os avisos e anúncios. Criamos um canal privado para a turma de Python no </a:t>
            </a:r>
            <a:r>
              <a:rPr b="1" i="0" lang="pt-BR" sz="13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servidor da Raro Academy</a:t>
            </a:r>
            <a:r>
              <a:rPr b="0" i="0" lang="pt-BR" sz="13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! Entra lá que te adicionaremos no canal.</a:t>
            </a:r>
            <a:endParaRPr b="0" i="0" sz="13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74675" y="34355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702418" y="2567050"/>
            <a:ext cx="68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Zoom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634025" y="4320750"/>
            <a:ext cx="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Discord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65750" y="1508375"/>
            <a:ext cx="959150" cy="9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65750" y="3206125"/>
            <a:ext cx="959150" cy="9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1015425" y="474325"/>
            <a:ext cx="6990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Principais ferramentas do dia a dia</a:t>
            </a:r>
            <a:endParaRPr b="1" i="0" sz="25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134575" y="1451000"/>
            <a:ext cx="50400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800" lIns="26800" spcFirstLastPara="1" rIns="26800" wrap="square" tIns="2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Google Classroom vai te acompanhar ao longo de todo o treinamento. </a:t>
            </a:r>
            <a:r>
              <a:rPr b="1" i="0" lang="pt-BR" sz="13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Lá serão postadas as atividades de cada semana, pesquisas de satisfação e onde ficarão registradas as suas notas. </a:t>
            </a:r>
            <a:r>
              <a:rPr b="0" i="0" lang="pt-BR" sz="13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sua presença lá é indispensável, ok? </a:t>
            </a:r>
            <a:r>
              <a:rPr b="1" i="0" lang="pt-BR" sz="1300" u="none" cap="none" strike="noStrike">
                <a:solidFill>
                  <a:srgbClr val="34309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Acesse este </a:t>
            </a:r>
            <a:r>
              <a:rPr b="1" i="0" lang="pt-BR" sz="13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  <a:hlinkClick r:id="rId4"/>
              </a:rPr>
              <a:t>link </a:t>
            </a:r>
            <a:r>
              <a:rPr b="1" i="0" lang="pt-BR" sz="1300" u="none" cap="none" strike="noStrike">
                <a:solidFill>
                  <a:srgbClr val="34309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para se cadastrar na plataforma</a:t>
            </a:r>
            <a:endParaRPr b="1" i="0" sz="1700" u="none" cap="none" strike="noStrike">
              <a:solidFill>
                <a:srgbClr val="34309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025825" y="3179175"/>
            <a:ext cx="53037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800" lIns="26800" spcFirstLastPara="1" rIns="26800" wrap="square" tIns="2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Git será nosso </a:t>
            </a:r>
            <a:r>
              <a:rPr b="1" i="0" lang="pt-BR" sz="13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repositório de materiais </a:t>
            </a:r>
            <a:r>
              <a:rPr b="0" i="0" lang="pt-BR" sz="13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 curso, e também por onde você vai realizar as atividades. Caso você não esteja acostumado a usar o Git, não se preocupe! Vamos te ajudar com isso. </a:t>
            </a:r>
            <a:endParaRPr b="0" i="0" sz="13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Ao longo desta semana vamos adicionar vocês ao grupo da turma.</a:t>
            </a:r>
            <a:endParaRPr b="1" i="0" sz="13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7562" y="1320675"/>
            <a:ext cx="995250" cy="103093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1108275" y="2387100"/>
            <a:ext cx="169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Google Classroom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543875" y="4146563"/>
            <a:ext cx="8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Git Lab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18625" y="3104200"/>
            <a:ext cx="873100" cy="8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Quando e onde serão as aulas?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2059675" y="4199250"/>
            <a:ext cx="526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Serão 12 semanas de aula.</a:t>
            </a:r>
            <a:endParaRPr b="0" i="0" sz="20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4355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4"/>
          <p:cNvGrpSpPr/>
          <p:nvPr/>
        </p:nvGrpSpPr>
        <p:grpSpPr>
          <a:xfrm>
            <a:off x="1338100" y="1516775"/>
            <a:ext cx="2949900" cy="2490300"/>
            <a:chOff x="918900" y="1552450"/>
            <a:chExt cx="2949900" cy="2490300"/>
          </a:xfrm>
        </p:grpSpPr>
        <p:sp>
          <p:nvSpPr>
            <p:cNvPr id="176" name="Google Shape;176;p24"/>
            <p:cNvSpPr/>
            <p:nvPr/>
          </p:nvSpPr>
          <p:spPr>
            <a:xfrm>
              <a:off x="918900" y="1552450"/>
              <a:ext cx="2949900" cy="2490300"/>
            </a:xfrm>
            <a:prstGeom prst="roundRect">
              <a:avLst>
                <a:gd fmla="val 8611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469900" rotWithShape="0" algn="tl" dir="2700000" dist="152400">
                <a:srgbClr val="000000">
                  <a:alpha val="9411"/>
                </a:srgbClr>
              </a:outerShdw>
            </a:effectLst>
          </p:spPr>
          <p:txBody>
            <a:bodyPr anchorCtr="0" anchor="ctr" bIns="44175" lIns="88350" spcFirstLastPara="1" rIns="88350" wrap="square" tIns="441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918900" y="1552450"/>
              <a:ext cx="2949900" cy="553500"/>
            </a:xfrm>
            <a:prstGeom prst="roundRect">
              <a:avLst>
                <a:gd fmla="val 8611" name="adj"/>
              </a:avLst>
            </a:prstGeom>
            <a:solidFill>
              <a:srgbClr val="343090"/>
            </a:solidFill>
            <a:ln>
              <a:noFill/>
            </a:ln>
            <a:effectLst>
              <a:outerShdw blurRad="469900" rotWithShape="0" algn="tl" dir="2700000" dist="152400">
                <a:srgbClr val="000000">
                  <a:alpha val="9411"/>
                </a:srgbClr>
              </a:outerShdw>
            </a:effectLst>
          </p:spPr>
          <p:txBody>
            <a:bodyPr anchorCtr="0" anchor="ctr" bIns="44175" lIns="88350" spcFirstLastPara="1" rIns="88350" wrap="square" tIns="441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1885616" y="1686700"/>
              <a:ext cx="8943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800" lIns="26800" spcFirstLastPara="1" rIns="26800" wrap="square" tIns="2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Semana</a:t>
              </a:r>
              <a:endParaRPr b="0" i="0" sz="15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79" name="Google Shape;179;p24"/>
            <p:cNvSpPr txBox="1"/>
            <p:nvPr/>
          </p:nvSpPr>
          <p:spPr>
            <a:xfrm>
              <a:off x="1192400" y="2392575"/>
              <a:ext cx="2412900" cy="12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800" lIns="26800" spcFirstLastPara="1" rIns="26800" wrap="square" tIns="26800">
              <a:spAutoFit/>
            </a:bodyPr>
            <a:lstStyle/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Segunda a Sexta</a:t>
              </a:r>
              <a:endParaRPr b="1" i="0" sz="14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19h às 21h</a:t>
              </a:r>
              <a:endParaRPr b="1" i="0" sz="14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Conteúdos técnicos de Flutter</a:t>
              </a:r>
              <a:endParaRPr b="1" i="0" sz="14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0" name="Google Shape;180;p24"/>
          <p:cNvGrpSpPr/>
          <p:nvPr/>
        </p:nvGrpSpPr>
        <p:grpSpPr>
          <a:xfrm>
            <a:off x="4856000" y="1516775"/>
            <a:ext cx="2949900" cy="2490300"/>
            <a:chOff x="918900" y="1552450"/>
            <a:chExt cx="2949900" cy="2490300"/>
          </a:xfrm>
        </p:grpSpPr>
        <p:sp>
          <p:nvSpPr>
            <p:cNvPr id="181" name="Google Shape;181;p24"/>
            <p:cNvSpPr/>
            <p:nvPr/>
          </p:nvSpPr>
          <p:spPr>
            <a:xfrm>
              <a:off x="918900" y="1552450"/>
              <a:ext cx="2949900" cy="2490300"/>
            </a:xfrm>
            <a:prstGeom prst="roundRect">
              <a:avLst>
                <a:gd fmla="val 8611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469900" rotWithShape="0" algn="tl" dir="2700000" dist="152400">
                <a:srgbClr val="000000">
                  <a:alpha val="9411"/>
                </a:srgbClr>
              </a:outerShdw>
            </a:effectLst>
          </p:spPr>
          <p:txBody>
            <a:bodyPr anchorCtr="0" anchor="ctr" bIns="44175" lIns="88350" spcFirstLastPara="1" rIns="88350" wrap="square" tIns="441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918900" y="1552450"/>
              <a:ext cx="2949900" cy="553500"/>
            </a:xfrm>
            <a:prstGeom prst="roundRect">
              <a:avLst>
                <a:gd fmla="val 8611" name="adj"/>
              </a:avLst>
            </a:prstGeom>
            <a:solidFill>
              <a:srgbClr val="343090"/>
            </a:solidFill>
            <a:ln>
              <a:noFill/>
            </a:ln>
            <a:effectLst>
              <a:outerShdw blurRad="469900" rotWithShape="0" algn="tl" dir="2700000" dist="152400">
                <a:srgbClr val="000000">
                  <a:alpha val="9411"/>
                </a:srgbClr>
              </a:outerShdw>
            </a:effectLst>
          </p:spPr>
          <p:txBody>
            <a:bodyPr anchorCtr="0" anchor="ctr" bIns="44175" lIns="88350" spcFirstLastPara="1" rIns="88350" wrap="square" tIns="441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4"/>
            <p:cNvSpPr txBox="1"/>
            <p:nvPr/>
          </p:nvSpPr>
          <p:spPr>
            <a:xfrm>
              <a:off x="1510200" y="1686700"/>
              <a:ext cx="18930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800" lIns="26800" spcFirstLastPara="1" rIns="26800" wrap="square" tIns="2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Finais de semana</a:t>
              </a:r>
              <a:endParaRPr b="0" i="0" sz="15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84" name="Google Shape;184;p24"/>
            <p:cNvSpPr txBox="1"/>
            <p:nvPr/>
          </p:nvSpPr>
          <p:spPr>
            <a:xfrm>
              <a:off x="1192400" y="2392575"/>
              <a:ext cx="2610600" cy="15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800" lIns="26800" spcFirstLastPara="1" rIns="26800" wrap="square" tIns="26800">
              <a:spAutoFit/>
            </a:bodyPr>
            <a:lstStyle/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Sábados</a:t>
              </a:r>
              <a:endParaRPr b="1" i="0" sz="14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09h às 12h</a:t>
              </a:r>
              <a:endParaRPr b="1" i="0" sz="14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Soft skills e conteúdos complementares para a formação de um bom dev</a:t>
              </a:r>
              <a:endParaRPr b="1" i="0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85" name="Google Shape;185;p24"/>
          <p:cNvPicPr preferRelativeResize="0"/>
          <p:nvPr/>
        </p:nvPicPr>
        <p:blipFill rotWithShape="1">
          <a:blip r:embed="rId5">
            <a:alphaModFix amt="45000"/>
          </a:blip>
          <a:srcRect b="0" l="0" r="0" t="0"/>
          <a:stretch/>
        </p:blipFill>
        <p:spPr>
          <a:xfrm>
            <a:off x="3524025" y="3285575"/>
            <a:ext cx="6858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4"/>
          <p:cNvGrpSpPr/>
          <p:nvPr/>
        </p:nvGrpSpPr>
        <p:grpSpPr>
          <a:xfrm>
            <a:off x="1338100" y="1516775"/>
            <a:ext cx="2949900" cy="2490300"/>
            <a:chOff x="918900" y="1552450"/>
            <a:chExt cx="2949900" cy="2490300"/>
          </a:xfrm>
        </p:grpSpPr>
        <p:sp>
          <p:nvSpPr>
            <p:cNvPr id="187" name="Google Shape;187;p24"/>
            <p:cNvSpPr/>
            <p:nvPr/>
          </p:nvSpPr>
          <p:spPr>
            <a:xfrm>
              <a:off x="918900" y="1552450"/>
              <a:ext cx="2949900" cy="2490300"/>
            </a:xfrm>
            <a:prstGeom prst="roundRect">
              <a:avLst>
                <a:gd fmla="val 8611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469900" rotWithShape="0" algn="tl" dir="2700000" dist="152400">
                <a:srgbClr val="000000">
                  <a:alpha val="9411"/>
                </a:srgbClr>
              </a:outerShdw>
            </a:effectLst>
          </p:spPr>
          <p:txBody>
            <a:bodyPr anchorCtr="0" anchor="ctr" bIns="44175" lIns="88350" spcFirstLastPara="1" rIns="88350" wrap="square" tIns="441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918900" y="1552450"/>
              <a:ext cx="2949900" cy="553500"/>
            </a:xfrm>
            <a:prstGeom prst="roundRect">
              <a:avLst>
                <a:gd fmla="val 8611" name="adj"/>
              </a:avLst>
            </a:prstGeom>
            <a:solidFill>
              <a:srgbClr val="343090"/>
            </a:solidFill>
            <a:ln>
              <a:noFill/>
            </a:ln>
            <a:effectLst>
              <a:outerShdw blurRad="469900" rotWithShape="0" algn="tl" dir="2700000" dist="152400">
                <a:srgbClr val="000000">
                  <a:alpha val="9411"/>
                </a:srgbClr>
              </a:outerShdw>
            </a:effectLst>
          </p:spPr>
          <p:txBody>
            <a:bodyPr anchorCtr="0" anchor="ctr" bIns="44175" lIns="88350" spcFirstLastPara="1" rIns="88350" wrap="square" tIns="441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1885616" y="1686700"/>
              <a:ext cx="8943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800" lIns="26800" spcFirstLastPara="1" rIns="26800" wrap="square" tIns="2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Semana</a:t>
              </a:r>
              <a:endParaRPr b="0" i="0" sz="15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1126325" y="2419450"/>
              <a:ext cx="2412900" cy="10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800" lIns="26800" spcFirstLastPara="1" rIns="26800" wrap="square" tIns="26800">
              <a:spAutoFit/>
            </a:bodyPr>
            <a:lstStyle/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Segunda a Sexta</a:t>
              </a:r>
              <a:endParaRPr b="1" i="0" sz="14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19h às 21h</a:t>
              </a:r>
              <a:endParaRPr b="1" i="0" sz="14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Conteúdos técnicos de Python</a:t>
              </a:r>
              <a:endParaRPr b="1" i="0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1" name="Google Shape;191;p24"/>
          <p:cNvGrpSpPr/>
          <p:nvPr/>
        </p:nvGrpSpPr>
        <p:grpSpPr>
          <a:xfrm>
            <a:off x="4856000" y="1516775"/>
            <a:ext cx="2949900" cy="2490300"/>
            <a:chOff x="918900" y="1552450"/>
            <a:chExt cx="2949900" cy="2490300"/>
          </a:xfrm>
        </p:grpSpPr>
        <p:sp>
          <p:nvSpPr>
            <p:cNvPr id="192" name="Google Shape;192;p24"/>
            <p:cNvSpPr/>
            <p:nvPr/>
          </p:nvSpPr>
          <p:spPr>
            <a:xfrm>
              <a:off x="918900" y="1552450"/>
              <a:ext cx="2949900" cy="2490300"/>
            </a:xfrm>
            <a:prstGeom prst="roundRect">
              <a:avLst>
                <a:gd fmla="val 8611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469900" rotWithShape="0" algn="tl" dir="2700000" dist="152400">
                <a:srgbClr val="000000">
                  <a:alpha val="9411"/>
                </a:srgbClr>
              </a:outerShdw>
            </a:effectLst>
          </p:spPr>
          <p:txBody>
            <a:bodyPr anchorCtr="0" anchor="ctr" bIns="44175" lIns="88350" spcFirstLastPara="1" rIns="88350" wrap="square" tIns="441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918900" y="1552450"/>
              <a:ext cx="2949900" cy="553500"/>
            </a:xfrm>
            <a:prstGeom prst="roundRect">
              <a:avLst>
                <a:gd fmla="val 8611" name="adj"/>
              </a:avLst>
            </a:prstGeom>
            <a:solidFill>
              <a:srgbClr val="343090"/>
            </a:solidFill>
            <a:ln>
              <a:noFill/>
            </a:ln>
            <a:effectLst>
              <a:outerShdw blurRad="469900" rotWithShape="0" algn="tl" dir="2700000" dist="152400">
                <a:srgbClr val="000000">
                  <a:alpha val="9411"/>
                </a:srgbClr>
              </a:outerShdw>
            </a:effectLst>
          </p:spPr>
          <p:txBody>
            <a:bodyPr anchorCtr="0" anchor="ctr" bIns="44175" lIns="88350" spcFirstLastPara="1" rIns="88350" wrap="square" tIns="441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1510200" y="1686700"/>
              <a:ext cx="18930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800" lIns="26800" spcFirstLastPara="1" rIns="26800" wrap="square" tIns="2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Finais de semana</a:t>
              </a:r>
              <a:endParaRPr b="0" i="0" sz="15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1017000" y="2365700"/>
              <a:ext cx="2753700" cy="15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800" lIns="26800" spcFirstLastPara="1" rIns="26800" wrap="square" tIns="26800">
              <a:spAutoFit/>
            </a:bodyPr>
            <a:lstStyle/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Sábados</a:t>
              </a:r>
              <a:endParaRPr b="1" i="0" sz="14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09h às 12h</a:t>
              </a:r>
              <a:endParaRPr b="1" i="0" sz="14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667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C2FD"/>
                </a:buClr>
                <a:buSzPts val="600"/>
                <a:buFont typeface="Montserrat"/>
                <a:buChar char="●"/>
              </a:pPr>
              <a:r>
                <a:rPr b="1" i="0" lang="pt-BR" sz="1400" u="none" cap="none" strike="noStrike">
                  <a:solidFill>
                    <a:srgbClr val="34309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Soft skills e conteúdos complementares para a formação de uma pessoa desenvolvedora</a:t>
              </a:r>
              <a:endParaRPr b="1" i="0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96" name="Google Shape;196;p24"/>
          <p:cNvPicPr preferRelativeResize="0"/>
          <p:nvPr/>
        </p:nvPicPr>
        <p:blipFill rotWithShape="1">
          <a:blip r:embed="rId6">
            <a:alphaModFix amt="40000"/>
          </a:blip>
          <a:srcRect b="0" l="0" r="0" t="0"/>
          <a:stretch/>
        </p:blipFill>
        <p:spPr>
          <a:xfrm>
            <a:off x="7259150" y="3453800"/>
            <a:ext cx="477000" cy="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 rotWithShape="1">
          <a:blip r:embed="rId5">
            <a:alphaModFix amt="45000"/>
          </a:blip>
          <a:srcRect b="0" l="0" r="0" t="0"/>
          <a:stretch/>
        </p:blipFill>
        <p:spPr>
          <a:xfrm>
            <a:off x="3524025" y="3285575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Vamos nos conhecer um pouco mais?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1447275" y="1477525"/>
            <a:ext cx="6126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Rodada de apresentações:</a:t>
            </a:r>
            <a:endParaRPr b="1" i="0" sz="12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pt-BR" sz="1200" u="sng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Não vale nada relacionado a trabalho nem estudo, ein!</a:t>
            </a:r>
            <a:r>
              <a:rPr b="0" i="1" lang="pt-BR" sz="12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Conte alguns fatos interessantes sobre você, em até um minuto.</a:t>
            </a:r>
            <a:endParaRPr b="0" i="1" sz="12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Sugestão de roteiro:</a:t>
            </a:r>
            <a:endParaRPr b="0" i="0" sz="12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Font typeface="Montserrat"/>
              <a:buChar char="-"/>
            </a:pPr>
            <a:r>
              <a:rPr b="1" i="0" lang="pt-BR" sz="12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Nome e onde mora;</a:t>
            </a:r>
            <a:endParaRPr b="1" i="0" sz="12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Font typeface="Montserrat"/>
              <a:buChar char="-"/>
            </a:pPr>
            <a:r>
              <a:rPr b="1" i="0" lang="pt-BR" sz="12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Série, filme ou banda favoritos;</a:t>
            </a:r>
            <a:endParaRPr b="1" i="0" sz="12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Font typeface="Montserrat"/>
              <a:buChar char="-"/>
            </a:pPr>
            <a:r>
              <a:rPr b="1" i="0" lang="pt-BR" sz="12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Mania esquisita;</a:t>
            </a:r>
            <a:endParaRPr b="1" i="0" sz="12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200"/>
              <a:buFont typeface="Montserrat"/>
              <a:buChar char="-"/>
            </a:pPr>
            <a:r>
              <a:rPr b="1" i="0" lang="pt-BR" sz="12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Curiosidade aleatória.</a:t>
            </a:r>
            <a:endParaRPr b="1" i="0" sz="12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4355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7050" y="3334475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272100" y="1541100"/>
            <a:ext cx="2800500" cy="3014700"/>
          </a:xfrm>
          <a:prstGeom prst="roundRect">
            <a:avLst>
              <a:gd fmla="val 8611" name="adj"/>
            </a:avLst>
          </a:prstGeom>
          <a:solidFill>
            <a:srgbClr val="FFFFFF"/>
          </a:solidFill>
          <a:ln>
            <a:noFill/>
          </a:ln>
          <a:effectLst>
            <a:outerShdw blurRad="469900" rotWithShape="0" algn="tl" dir="2700000" dist="152400">
              <a:srgbClr val="000000">
                <a:alpha val="9411"/>
              </a:srgbClr>
            </a:outerShdw>
          </a:effectLst>
        </p:spPr>
        <p:txBody>
          <a:bodyPr anchorCtr="0" anchor="ctr" bIns="44175" lIns="88350" spcFirstLastPara="1" rIns="88350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1015426" y="474325"/>
            <a:ext cx="4550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Instrutores e Monitores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3171750" y="1541100"/>
            <a:ext cx="2800500" cy="3014700"/>
          </a:xfrm>
          <a:prstGeom prst="roundRect">
            <a:avLst>
              <a:gd fmla="val 8611" name="adj"/>
            </a:avLst>
          </a:prstGeom>
          <a:solidFill>
            <a:srgbClr val="FFFFFF"/>
          </a:solidFill>
          <a:ln>
            <a:noFill/>
          </a:ln>
          <a:effectLst>
            <a:outerShdw blurRad="469900" rotWithShape="0" algn="tl" dir="2700000" dist="152400">
              <a:srgbClr val="000000">
                <a:alpha val="9411"/>
              </a:srgbClr>
            </a:outerShdw>
          </a:effectLst>
        </p:spPr>
        <p:txBody>
          <a:bodyPr anchorCtr="0" anchor="ctr" bIns="44175" lIns="88350" spcFirstLastPara="1" rIns="88350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691050" y="4043675"/>
            <a:ext cx="19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Leonardo Alves</a:t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linkedin</a:t>
            </a:r>
            <a:endParaRPr b="0" i="0" sz="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3973200" y="4043675"/>
            <a:ext cx="1197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Luan Santos</a:t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7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linkedin</a:t>
            </a:r>
            <a:endParaRPr b="0" i="0" sz="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/>
          <p:nvPr/>
        </p:nvSpPr>
        <p:spPr>
          <a:xfrm>
            <a:off x="6138325" y="1541100"/>
            <a:ext cx="2800500" cy="3014700"/>
          </a:xfrm>
          <a:prstGeom prst="roundRect">
            <a:avLst>
              <a:gd fmla="val 8611" name="adj"/>
            </a:avLst>
          </a:prstGeom>
          <a:solidFill>
            <a:srgbClr val="FFFFFF"/>
          </a:solidFill>
          <a:ln>
            <a:noFill/>
          </a:ln>
          <a:effectLst>
            <a:outerShdw blurRad="469900" rotWithShape="0" algn="tl" dir="2700000" dist="152400">
              <a:srgbClr val="000000">
                <a:alpha val="9411"/>
              </a:srgbClr>
            </a:outerShdw>
          </a:effectLst>
        </p:spPr>
        <p:txBody>
          <a:bodyPr anchorCtr="0" anchor="ctr" bIns="44175" lIns="88350" spcFirstLastPara="1" rIns="88350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6584425" y="4043675"/>
            <a:ext cx="1908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Wagner Moura Filho </a:t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7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7"/>
              </a:rPr>
              <a:t>linkedin</a:t>
            </a:r>
            <a:endParaRPr b="0" i="0" sz="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0087" y="1776625"/>
            <a:ext cx="2124527" cy="20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53407" y="1776625"/>
            <a:ext cx="2237193" cy="2190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69900" rotWithShape="0" algn="tl" dir="2700000" dist="152400">
              <a:srgbClr val="000000">
                <a:alpha val="9411"/>
              </a:srgbClr>
            </a:outerShdw>
          </a:effectLst>
        </p:spPr>
      </p:pic>
      <p:pic>
        <p:nvPicPr>
          <p:cNvPr id="222" name="Google Shape;222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43525" y="1776621"/>
            <a:ext cx="2190100" cy="21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>
            <a:off x="272100" y="1541100"/>
            <a:ext cx="2800500" cy="3014700"/>
          </a:xfrm>
          <a:prstGeom prst="roundRect">
            <a:avLst>
              <a:gd fmla="val 8611" name="adj"/>
            </a:avLst>
          </a:prstGeom>
          <a:solidFill>
            <a:srgbClr val="FFFFFF"/>
          </a:solidFill>
          <a:ln>
            <a:noFill/>
          </a:ln>
          <a:effectLst>
            <a:outerShdw blurRad="469900" rotWithShape="0" algn="tl" dir="2700000" dist="152400">
              <a:srgbClr val="000000">
                <a:alpha val="9411"/>
              </a:srgbClr>
            </a:outerShdw>
          </a:effectLst>
        </p:spPr>
        <p:txBody>
          <a:bodyPr anchorCtr="0" anchor="ctr" bIns="44175" lIns="88350" spcFirstLastPara="1" rIns="88350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1015426" y="474325"/>
            <a:ext cx="4550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Instrutores e Monitores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3171750" y="1541100"/>
            <a:ext cx="2800500" cy="3014700"/>
          </a:xfrm>
          <a:prstGeom prst="roundRect">
            <a:avLst>
              <a:gd fmla="val 8611" name="adj"/>
            </a:avLst>
          </a:prstGeom>
          <a:solidFill>
            <a:srgbClr val="FFFFFF"/>
          </a:solidFill>
          <a:ln>
            <a:noFill/>
          </a:ln>
          <a:effectLst>
            <a:outerShdw blurRad="469900" rotWithShape="0" algn="tl" dir="2700000" dist="152400">
              <a:srgbClr val="000000">
                <a:alpha val="9411"/>
              </a:srgbClr>
            </a:outerShdw>
          </a:effectLst>
        </p:spPr>
        <p:txBody>
          <a:bodyPr anchorCtr="0" anchor="ctr" bIns="44175" lIns="88350" spcFirstLastPara="1" rIns="88350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977700" y="4043675"/>
            <a:ext cx="138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Ana Paula Nolêto</a:t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linkedin</a:t>
            </a:r>
            <a:endParaRPr b="0" i="0" sz="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3755438" y="4043675"/>
            <a:ext cx="1673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Matheus Pereira</a:t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7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linkedin</a:t>
            </a:r>
            <a:endParaRPr b="0" i="0" sz="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/>
          <p:nvPr/>
        </p:nvSpPr>
        <p:spPr>
          <a:xfrm>
            <a:off x="6138325" y="1541100"/>
            <a:ext cx="2800500" cy="3014700"/>
          </a:xfrm>
          <a:prstGeom prst="roundRect">
            <a:avLst>
              <a:gd fmla="val 8611" name="adj"/>
            </a:avLst>
          </a:prstGeom>
          <a:solidFill>
            <a:srgbClr val="FFFFFF"/>
          </a:solidFill>
          <a:ln>
            <a:noFill/>
          </a:ln>
          <a:effectLst>
            <a:outerShdw blurRad="469900" rotWithShape="0" algn="tl" dir="2700000" dist="152400">
              <a:srgbClr val="000000">
                <a:alpha val="9411"/>
              </a:srgbClr>
            </a:outerShdw>
          </a:effectLst>
        </p:spPr>
        <p:txBody>
          <a:bodyPr anchorCtr="0" anchor="ctr" bIns="44175" lIns="88350" spcFirstLastPara="1" rIns="88350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843925" y="3966725"/>
            <a:ext cx="138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Lucas Temponi</a:t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7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7"/>
              </a:rPr>
              <a:t>linkedin</a:t>
            </a:r>
            <a:endParaRPr b="0" i="0" sz="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8">
            <a:alphaModFix/>
          </a:blip>
          <a:srcRect b="0" l="641" r="641" t="0"/>
          <a:stretch/>
        </p:blipFill>
        <p:spPr>
          <a:xfrm>
            <a:off x="3516675" y="1734272"/>
            <a:ext cx="2302200" cy="228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12100" y="1734275"/>
            <a:ext cx="2177400" cy="2177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6362" y="1685400"/>
            <a:ext cx="2431987" cy="2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1015425" y="1601700"/>
            <a:ext cx="2800500" cy="3014700"/>
          </a:xfrm>
          <a:prstGeom prst="roundRect">
            <a:avLst>
              <a:gd fmla="val 8611" name="adj"/>
            </a:avLst>
          </a:prstGeom>
          <a:solidFill>
            <a:srgbClr val="FFFFFF"/>
          </a:solidFill>
          <a:ln>
            <a:noFill/>
          </a:ln>
          <a:effectLst>
            <a:outerShdw blurRad="469900" rotWithShape="0" algn="tl" dir="2700000" dist="152400">
              <a:srgbClr val="000000">
                <a:alpha val="9411"/>
              </a:srgbClr>
            </a:outerShdw>
          </a:effectLst>
        </p:spPr>
        <p:txBody>
          <a:bodyPr anchorCtr="0" anchor="ctr" bIns="44175" lIns="88350" spcFirstLastPara="1" rIns="88350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1015426" y="474325"/>
            <a:ext cx="4550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Instrutores e Monitores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5192675" y="1541100"/>
            <a:ext cx="2800500" cy="3014700"/>
          </a:xfrm>
          <a:prstGeom prst="roundRect">
            <a:avLst>
              <a:gd fmla="val 8611" name="adj"/>
            </a:avLst>
          </a:prstGeom>
          <a:solidFill>
            <a:srgbClr val="FFFFFF"/>
          </a:solidFill>
          <a:ln>
            <a:noFill/>
          </a:ln>
          <a:effectLst>
            <a:outerShdw blurRad="469900" rotWithShape="0" algn="tl" dir="2700000" dist="152400">
              <a:srgbClr val="000000">
                <a:alpha val="9411"/>
              </a:srgbClr>
            </a:outerShdw>
          </a:effectLst>
        </p:spPr>
        <p:txBody>
          <a:bodyPr anchorCtr="0" anchor="ctr" bIns="44175" lIns="88350" spcFirstLastPara="1" rIns="88350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721025" y="4104275"/>
            <a:ext cx="138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Marcus Davi</a:t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linkedin</a:t>
            </a:r>
            <a:endParaRPr b="0" i="0" sz="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5776363" y="4043675"/>
            <a:ext cx="1673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Reinaldo Mendes</a:t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7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linkedin</a:t>
            </a:r>
            <a:endParaRPr b="0" i="0" sz="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99687" y="1746000"/>
            <a:ext cx="2431987" cy="23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78700" y="1601700"/>
            <a:ext cx="2495375" cy="24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/>
        </p:nvSpPr>
        <p:spPr>
          <a:xfrm>
            <a:off x="1015426" y="474325"/>
            <a:ext cx="4550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Suporte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1244438" y="1663350"/>
            <a:ext cx="2800500" cy="3014700"/>
          </a:xfrm>
          <a:prstGeom prst="roundRect">
            <a:avLst>
              <a:gd fmla="val 8611" name="adj"/>
            </a:avLst>
          </a:prstGeom>
          <a:solidFill>
            <a:srgbClr val="FFFFFF"/>
          </a:solidFill>
          <a:ln>
            <a:noFill/>
          </a:ln>
          <a:effectLst>
            <a:outerShdw blurRad="469900" rotWithShape="0" algn="tl" dir="2700000" dist="152400">
              <a:srgbClr val="000000">
                <a:alpha val="9411"/>
              </a:srgbClr>
            </a:outerShdw>
          </a:effectLst>
        </p:spPr>
        <p:txBody>
          <a:bodyPr anchorCtr="0" anchor="ctr" bIns="44175" lIns="88350" spcFirstLastPara="1" rIns="88350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1094050" y="1027825"/>
            <a:ext cx="68046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Está com alguma dúvida ou precisando de ajuda? O Breno e a Luísa serão seu ponto de apoio durante todo o nosso curso. É só procurar por eles no Discord que estarão prontos para ajudar, tirar dúvidas e dar um apoio e suporte no que precisarem. </a:t>
            </a:r>
            <a:r>
              <a:rPr b="0" i="0" lang="pt-BR" sz="105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💙</a:t>
            </a:r>
            <a:endParaRPr b="0" i="0" sz="10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1912255" y="4187575"/>
            <a:ext cx="146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Breno Peruchi</a:t>
            </a:r>
            <a:endParaRPr b="1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8575" y="51295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 rotWithShape="1">
          <a:blip r:embed="rId6">
            <a:alphaModFix/>
          </a:blip>
          <a:srcRect b="0" l="9" r="0" t="0"/>
          <a:stretch/>
        </p:blipFill>
        <p:spPr>
          <a:xfrm>
            <a:off x="1587050" y="1895475"/>
            <a:ext cx="2195100" cy="2201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4" name="Google Shape;264;p29"/>
          <p:cNvSpPr/>
          <p:nvPr/>
        </p:nvSpPr>
        <p:spPr>
          <a:xfrm>
            <a:off x="4438838" y="1632050"/>
            <a:ext cx="2800500" cy="3014700"/>
          </a:xfrm>
          <a:prstGeom prst="roundRect">
            <a:avLst>
              <a:gd fmla="val 8611" name="adj"/>
            </a:avLst>
          </a:prstGeom>
          <a:solidFill>
            <a:srgbClr val="FFFFFF"/>
          </a:solidFill>
          <a:ln>
            <a:noFill/>
          </a:ln>
          <a:effectLst>
            <a:outerShdw blurRad="469900" rotWithShape="0" algn="tl" dir="2700000" dist="152400">
              <a:srgbClr val="000000">
                <a:alpha val="9411"/>
              </a:srgbClr>
            </a:outerShdw>
          </a:effectLst>
        </p:spPr>
        <p:txBody>
          <a:bodyPr anchorCtr="0" anchor="ctr" bIns="44175" lIns="88350" spcFirstLastPara="1" rIns="88350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5106655" y="4156275"/>
            <a:ext cx="146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Luísa Costa</a:t>
            </a:r>
            <a:endParaRPr b="1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1994" y="1785375"/>
            <a:ext cx="2274406" cy="23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/>
        </p:nvSpPr>
        <p:spPr>
          <a:xfrm>
            <a:off x="1015426" y="474325"/>
            <a:ext cx="4550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Nos acompanhe!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1094050" y="1027825"/>
            <a:ext cx="6077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Vai postar algum registro da sua jornada nas redes sociais? Não deixe de nos marcar! </a:t>
            </a:r>
            <a:endParaRPr b="0" i="0" sz="10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9777" y="2342483"/>
            <a:ext cx="1199235" cy="1199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9267" y="2342465"/>
            <a:ext cx="1199235" cy="119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21500" y="2342467"/>
            <a:ext cx="1199235" cy="119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 txBox="1"/>
          <p:nvPr/>
        </p:nvSpPr>
        <p:spPr>
          <a:xfrm>
            <a:off x="1319775" y="3803400"/>
            <a:ext cx="1274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8"/>
              </a:rPr>
              <a:t>@raroacademy</a:t>
            </a:r>
            <a:endParaRPr b="0" i="0" sz="10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3542425" y="3803425"/>
            <a:ext cx="1274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9"/>
              </a:rPr>
              <a:t>@raroacademy</a:t>
            </a:r>
            <a:endParaRPr b="0" i="0" sz="10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5942063" y="3803400"/>
            <a:ext cx="1274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sng" cap="none" strike="noStrike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10"/>
              </a:rPr>
              <a:t>/raroacademy</a:t>
            </a:r>
            <a:endParaRPr b="0" i="0" sz="10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9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/>
        </p:nvSpPr>
        <p:spPr>
          <a:xfrm>
            <a:off x="2555688" y="3558325"/>
            <a:ext cx="3588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800" lIns="26800" spcFirstLastPara="1" rIns="26800" wrap="square" tIns="2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Dúvidas?</a:t>
            </a:r>
            <a:endParaRPr b="0" i="0" sz="24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1550" y="1385800"/>
            <a:ext cx="2143325" cy="17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A Raro Academy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548825" y="4337925"/>
            <a:ext cx="5553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800" lIns="26800" spcFirstLastPara="1" rIns="26800" wrap="square" tIns="2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4BACC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1770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43700" y="1824225"/>
            <a:ext cx="58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2000"/>
              <a:buFont typeface="Montserrat Medium"/>
              <a:buChar char="●"/>
            </a:pPr>
            <a:r>
              <a:rPr b="0" i="0" lang="pt-BR" sz="20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Nossa missão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643700" y="2436575"/>
            <a:ext cx="58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2000"/>
              <a:buFont typeface="Montserrat Medium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643700" y="2436575"/>
            <a:ext cx="58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2000"/>
              <a:buFont typeface="Montserrat Medium"/>
              <a:buChar char="●"/>
            </a:pPr>
            <a:r>
              <a:rPr b="0" i="0" lang="pt-BR" sz="20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 de 300 alunos já passaram por aqui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724675" y="3073038"/>
            <a:ext cx="58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2000"/>
              <a:buFont typeface="Montserrat Medium"/>
              <a:buChar char="●"/>
            </a:pPr>
            <a:r>
              <a:rPr b="0" i="0" lang="pt-BR" sz="20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que tem de especial nessa turma?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Dia a dia 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4355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015425" y="1239875"/>
            <a:ext cx="7385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Aulas síncronas:</a:t>
            </a:r>
            <a:endParaRPr b="1" i="0" sz="13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todos os dias, as nossas aulas são ministradas de maneira síncrona, ou seja, ao vivo e online. Dessa maneira, otimizamos o seu aprendizado, com interações em tempo real e dinâmicas.</a:t>
            </a:r>
            <a:endParaRPr b="0" i="0" sz="11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149" y="2277841"/>
            <a:ext cx="256225" cy="201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142" y="1416042"/>
            <a:ext cx="256225" cy="2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015425" y="2107800"/>
            <a:ext cx="7159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Consulta ao material:</a:t>
            </a:r>
            <a:endParaRPr b="0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todas as aulas são gravadas e ficam disponíveis para consulta a qualquer momento. </a:t>
            </a:r>
            <a:r>
              <a:rPr b="1" i="0" lang="pt-BR" sz="11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Mas, salve-as em seu computador também, pois ao final do treinamento os links não vão mais estar válidos.</a:t>
            </a:r>
            <a:endParaRPr b="1" i="0" sz="11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986775" y="3008575"/>
            <a:ext cx="75999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Atividades avaliativas:</a:t>
            </a:r>
            <a:endParaRPr b="0" i="0" sz="10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exercícios semanais individuais para prática do conteúdo. </a:t>
            </a:r>
            <a:endParaRPr b="0" i="0" sz="11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8147" y="3084475"/>
            <a:ext cx="256225" cy="2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015425" y="3678350"/>
            <a:ext cx="7159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Equipe disponível para esclarecimentos e mentoria:</a:t>
            </a:r>
            <a:endParaRPr b="0" i="0" sz="13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bateu a dúvida na hora de realizar um exercício? É só acionar um dos monitores ou um dos instrutores! Recomendamos que você separe, no mínimo, 5 horas de dedicação semanal para estudos e realização das atividades.</a:t>
            </a:r>
            <a:endParaRPr b="0" i="0" sz="11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8225" y="3986350"/>
            <a:ext cx="196076" cy="19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Critérios de avaliação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056075" y="1809900"/>
            <a:ext cx="76356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20 pontos</a:t>
            </a:r>
            <a:r>
              <a:rPr b="0" i="0" lang="pt-BR" sz="17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Soft Skills </a:t>
            </a:r>
            <a:endParaRPr b="0" i="0" sz="1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35 pontos</a:t>
            </a:r>
            <a:r>
              <a:rPr b="0" i="0" lang="pt-BR" sz="17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- Exercícios e atividades semanais individuais.</a:t>
            </a:r>
            <a:endParaRPr b="0" i="0" sz="1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45 pontos</a:t>
            </a:r>
            <a:r>
              <a:rPr b="0" i="0" lang="pt-BR" sz="17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- Projeto Final em grupo.</a:t>
            </a:r>
            <a:endParaRPr b="0" i="0" sz="1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4355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475" y="1934725"/>
            <a:ext cx="209600" cy="2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475" y="2799763"/>
            <a:ext cx="209600" cy="2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475" y="3607650"/>
            <a:ext cx="209600" cy="2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Soft Skills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802975" y="1594225"/>
            <a:ext cx="6990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 Medium"/>
              <a:buChar char="●"/>
            </a:pP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 que as soft skills fazem parte do nosso quadro de avaliação?</a:t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 Medium"/>
              <a:buChar char="●"/>
            </a:pP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Quais são os critérios utilizados para avaliar?</a:t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4355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1007487" y="4087174"/>
            <a:ext cx="7247284" cy="402741"/>
            <a:chOff x="869965" y="2265175"/>
            <a:chExt cx="2998835" cy="919500"/>
          </a:xfrm>
        </p:grpSpPr>
        <p:sp>
          <p:nvSpPr>
            <p:cNvPr id="104" name="Google Shape;104;p17"/>
            <p:cNvSpPr/>
            <p:nvPr/>
          </p:nvSpPr>
          <p:spPr>
            <a:xfrm>
              <a:off x="918900" y="2265175"/>
              <a:ext cx="2949900" cy="919500"/>
            </a:xfrm>
            <a:prstGeom prst="roundRect">
              <a:avLst>
                <a:gd fmla="val 8611" name="adj"/>
              </a:avLst>
            </a:prstGeom>
            <a:solidFill>
              <a:srgbClr val="343090"/>
            </a:solidFill>
            <a:ln>
              <a:noFill/>
            </a:ln>
            <a:effectLst>
              <a:outerShdw blurRad="469900" rotWithShape="0" algn="tl" dir="2700000" dist="152400">
                <a:srgbClr val="000000">
                  <a:alpha val="9411"/>
                </a:srgbClr>
              </a:outerShdw>
            </a:effectLst>
          </p:spPr>
          <p:txBody>
            <a:bodyPr anchorCtr="0" anchor="ctr" bIns="44175" lIns="88350" spcFirstLastPara="1" rIns="88350" wrap="square" tIns="441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869965" y="2399573"/>
              <a:ext cx="29499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800" lIns="26800" spcFirstLastPara="1" rIns="26800" wrap="square" tIns="2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pt-BR" sz="15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 detalhamento dos critérios das soft skills estará no Classroom</a:t>
              </a:r>
              <a:endParaRPr b="1" i="0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6" name="Google Shape;106;p17"/>
          <p:cNvSpPr txBox="1"/>
          <p:nvPr/>
        </p:nvSpPr>
        <p:spPr>
          <a:xfrm>
            <a:off x="1414225" y="2657475"/>
            <a:ext cx="6433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Interação em sala de aula, </a:t>
            </a:r>
            <a:endParaRPr b="0" i="0" sz="11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0" i="0" lang="pt-BR" sz="1100" u="none" cap="none" strike="noStrike">
                <a:solidFill>
                  <a:srgbClr val="34309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rabalho em equipe, </a:t>
            </a:r>
            <a:endParaRPr b="0" i="0" sz="1100" u="none" cap="none" strike="noStrike">
              <a:solidFill>
                <a:srgbClr val="34309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34309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resiliência, </a:t>
            </a:r>
            <a:endParaRPr b="0" i="0" sz="1100" u="none" cap="none" strike="noStrike">
              <a:solidFill>
                <a:srgbClr val="34309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comunicação efetiva, </a:t>
            </a:r>
            <a:endParaRPr b="0" i="0" sz="11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presença e gestão de tempo.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Pontuação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10750" y="1628750"/>
            <a:ext cx="830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Arial"/>
              <a:buChar char="●"/>
            </a:pPr>
            <a:r>
              <a:rPr b="1" i="0" lang="pt-BR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75 pontos ou mais: </a:t>
            </a: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aprovação com excelência e emprego garantido na Raro Labs ou em uma de nossas empresas parceiras.</a:t>
            </a:r>
            <a:r>
              <a:rPr b="1" i="0" lang="pt-BR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i="0" sz="15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**prazo máximo para contratação: 6 meses</a:t>
            </a:r>
            <a:endParaRPr b="0" i="1" sz="11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Arial"/>
              <a:buChar char="●"/>
            </a:pPr>
            <a:r>
              <a:rPr b="1" i="0" lang="pt-BR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60 pontos ou mais:</a:t>
            </a: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aprovação com certificado.</a:t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Arial"/>
              <a:buChar char="●"/>
            </a:pPr>
            <a:r>
              <a:rPr b="1" i="0" lang="pt-BR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Abaixo de 60 pontos:</a:t>
            </a: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reprovação sem certificado.</a:t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4355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Fluxo de entregas de exercícios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802975" y="1406600"/>
            <a:ext cx="7846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 Medium"/>
              <a:buChar char="●"/>
            </a:pP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 exercícios serão disponibilizados no </a:t>
            </a:r>
            <a:r>
              <a:rPr b="1" i="0" lang="pt-BR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Classroom, com prazo de entrega.</a:t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400"/>
              <a:buFont typeface="Montserrat Medium"/>
              <a:buChar char="●"/>
            </a:pP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Serão aceitos exercícios entregues com</a:t>
            </a:r>
            <a:r>
              <a:rPr b="1" i="0" lang="pt-BR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 no máximo 4 dias de atraso,</a:t>
            </a: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com </a:t>
            </a:r>
            <a:r>
              <a:rPr b="1" i="0" lang="pt-BR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redução progressiva</a:t>
            </a: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i="0" lang="pt-BR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i="0" lang="pt-BR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pontuação </a:t>
            </a: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máxima a cada dia.</a:t>
            </a:r>
            <a:b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b="0" i="0" lang="pt-BR" sz="9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(se o exercício vale 1 ponto e é entregue com 1 dia de atraso, passa a valer 0,75; com dois dias: 0,5; com três dias: 0,25; e com 4 dias: 0,10)</a:t>
            </a:r>
            <a:endParaRPr b="0" i="0" sz="9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 Medium"/>
              <a:buChar char="●"/>
            </a:pP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correção e a nota estão disponíveis em até duas semanas* após o prazo final, no Classroom.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4355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367700" y="3152800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367700" y="1854125"/>
            <a:ext cx="285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A importância das atividades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802975" y="1634925"/>
            <a:ext cx="78465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 Medium"/>
              <a:buChar char="●"/>
            </a:pP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Só poderão continuar o curso os alunos que estiverem em dia com a entrega das atividades. Para aqueles que estiverem com menos de 50% das atividades entregues no decorrer do curso,  será configurado como </a:t>
            </a:r>
            <a:r>
              <a:rPr b="1" i="0" lang="pt-BR" sz="15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desistência</a:t>
            </a: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 Medium"/>
              <a:buChar char="●"/>
            </a:pP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 esse motivo, só poderão participar do projeto final aqueles que estiverem com as atividades em dia.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4355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015425" y="474325"/>
            <a:ext cx="699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275" lIns="68275" spcFirstLastPara="1" rIns="68275" wrap="square" tIns="6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343090"/>
                </a:solidFill>
                <a:latin typeface="Montserrat"/>
                <a:ea typeface="Montserrat"/>
                <a:cs typeface="Montserrat"/>
                <a:sym typeface="Montserrat"/>
              </a:rPr>
              <a:t>Plágio</a:t>
            </a:r>
            <a:endParaRPr b="1" i="0" sz="2700" u="none" cap="none" strike="noStrike">
              <a:solidFill>
                <a:srgbClr val="343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766700" y="1449600"/>
            <a:ext cx="78465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 Medium"/>
              <a:buChar char="●"/>
            </a:pP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 trabalho em equipe é algo extremamente importante, mas ainda mais importante é termos entregas individuais;</a:t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 Medium"/>
              <a:buChar char="●"/>
            </a:pP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Plágios não serão tolerados;</a:t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090"/>
              </a:buClr>
              <a:buSzPts val="1500"/>
              <a:buFont typeface="Montserrat Medium"/>
              <a:buChar char="●"/>
            </a:pPr>
            <a:r>
              <a:rPr b="0" i="0" lang="pt-BR" sz="1500" u="none" cap="none" strike="noStrike">
                <a:solidFill>
                  <a:srgbClr val="34309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Caso ocorra entregas idênticas, os alunos envolvidos serão penalizados.</a:t>
            </a:r>
            <a:endParaRPr b="0" i="0" sz="1500" u="none" cap="none" strike="noStrike">
              <a:solidFill>
                <a:srgbClr val="34309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4675" y="343550"/>
            <a:ext cx="6858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802975" y="-36175"/>
            <a:ext cx="43500" cy="976500"/>
          </a:xfrm>
          <a:prstGeom prst="roundRect">
            <a:avLst>
              <a:gd fmla="val 16667" name="adj"/>
            </a:avLst>
          </a:prstGeom>
          <a:solidFill>
            <a:srgbClr val="343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30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