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cef8c61b_0_8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cef8c6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cef8c61b_0_88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facef8c6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acef8c61b_0_96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facef8c61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f8c61b_0_104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facef8c6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cef8c61b_0_11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facef8c61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cef8c61b_0_12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facef8c61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cef8c61b_0_13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facef8c6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acef8c61b_0_139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acef8c61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cef8c61b_0_15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facef8c6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aba6148ca_0_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aba614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aba6148ca_0_1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aba6148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aba6148ca_0_2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faba6148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acef8c61b_0_14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acef8c6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acef8c61b_0_2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facef8c6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acef8c61b_0_4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facef8c6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f8c61b_0_32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facef8c6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cef8c61b_0_49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acef8c6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acef8c61b_0_58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acef8c6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acef8c61b_0_65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acef8c6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50" y="3632625"/>
            <a:ext cx="1243900" cy="10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1900" y="632250"/>
            <a:ext cx="8140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lang="pt-BR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Fundamentos do Desenvolvimento Web e Arquitetura Cliente-Servidor</a:t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4550250" y="1823925"/>
            <a:ext cx="43500" cy="2189700"/>
          </a:xfrm>
          <a:prstGeom prst="roundRect">
            <a:avLst>
              <a:gd fmla="val 0" name="adj"/>
            </a:avLst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Requisição HTTP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13450" y="1312900"/>
            <a:ext cx="75171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43090"/>
                </a:solidFill>
              </a:rPr>
              <a:t>1. Linha de Requisição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A linha de requisição é a primeira linha de uma mensagem HTTP e inclui três elementos: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Método HTTP:</a:t>
            </a:r>
            <a:r>
              <a:rPr lang="pt-BR" sz="1300">
                <a:solidFill>
                  <a:srgbClr val="343090"/>
                </a:solidFill>
              </a:rPr>
              <a:t> Indica a ação que o cliente deseja realizar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URL do Recurso:</a:t>
            </a:r>
            <a:r>
              <a:rPr lang="pt-BR" sz="1300">
                <a:solidFill>
                  <a:srgbClr val="343090"/>
                </a:solidFill>
              </a:rPr>
              <a:t> Especifica o recurso que está sendo solicitado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/produtos/123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Versão do Protocolo:</a:t>
            </a:r>
            <a:r>
              <a:rPr lang="pt-BR" sz="1300">
                <a:solidFill>
                  <a:srgbClr val="343090"/>
                </a:solidFill>
              </a:rPr>
              <a:t> Define a versão do HTTP usada, como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HTTP/1.1</a:t>
            </a:r>
            <a:r>
              <a:rPr lang="pt-BR" sz="1300">
                <a:solidFill>
                  <a:srgbClr val="343090"/>
                </a:solidFill>
              </a:rPr>
              <a:t> ou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HTTP/2</a:t>
            </a:r>
            <a:r>
              <a:rPr lang="pt-BR" sz="1300">
                <a:solidFill>
                  <a:srgbClr val="343090"/>
                </a:solidFill>
              </a:rPr>
              <a:t>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43090"/>
                </a:solidFill>
              </a:rPr>
              <a:t>Exemplo: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 /produtos/123 HTTP/1.1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Requisição HTTP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813450" y="1312900"/>
            <a:ext cx="75171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2. Headers da Requisição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Os </a:t>
            </a:r>
            <a:r>
              <a:rPr b="1" lang="pt-BR" sz="1300">
                <a:solidFill>
                  <a:srgbClr val="343090"/>
                </a:solidFill>
              </a:rPr>
              <a:t>headers</a:t>
            </a:r>
            <a:r>
              <a:rPr lang="pt-BR" sz="1300">
                <a:solidFill>
                  <a:srgbClr val="343090"/>
                </a:solidFill>
              </a:rPr>
              <a:t> são pares de chave-valor que transmitem metadados sobre a requisição. Alguns exemplos comuns de headers incluem: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Host:</a:t>
            </a:r>
            <a:r>
              <a:rPr lang="pt-BR" sz="1300">
                <a:solidFill>
                  <a:srgbClr val="343090"/>
                </a:solidFill>
              </a:rPr>
              <a:t> Informa o nome do domínio do servidor (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Host: www.example.com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User-Agent:</a:t>
            </a:r>
            <a:r>
              <a:rPr lang="pt-BR" sz="1300">
                <a:solidFill>
                  <a:srgbClr val="343090"/>
                </a:solidFill>
              </a:rPr>
              <a:t> Informa detalhes sobre o cliente que faz a requisição, como o tipo e versão do navegador (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User-Agent: Mozilla/5.0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Accept:</a:t>
            </a:r>
            <a:r>
              <a:rPr lang="pt-BR" sz="1300">
                <a:solidFill>
                  <a:srgbClr val="343090"/>
                </a:solidFill>
              </a:rPr>
              <a:t> Especifica os tipos de conteúdo que o cliente aceita como resposta (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Accept: text/html, application/json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Content-Type:</a:t>
            </a:r>
            <a:r>
              <a:rPr lang="pt-BR" sz="1300">
                <a:solidFill>
                  <a:srgbClr val="343090"/>
                </a:solidFill>
              </a:rPr>
              <a:t> Usado em requisições que enviam dados (como em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300">
                <a:solidFill>
                  <a:srgbClr val="343090"/>
                </a:solidFill>
              </a:rPr>
              <a:t> ou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pt-BR" sz="1300">
                <a:solidFill>
                  <a:srgbClr val="343090"/>
                </a:solidFill>
              </a:rPr>
              <a:t>) para indicar o tipo de dados no corpo da requisição (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Requisição HTTP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813450" y="1312900"/>
            <a:ext cx="75171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3. Corpo da Requisição (opcional)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O corpo da requisição contém dados enviados do cliente ao servidor, como formulários, arquivos ou dados JSON. Não é utilizado em todos os métodos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pt-BR" sz="1300">
                <a:solidFill>
                  <a:srgbClr val="FF0000"/>
                </a:solidFill>
              </a:rPr>
              <a:t> </a:t>
            </a:r>
            <a:r>
              <a:rPr lang="pt-BR" sz="1300">
                <a:solidFill>
                  <a:srgbClr val="343090"/>
                </a:solidFill>
              </a:rPr>
              <a:t>não utiliza corpo de requisição).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 de uma requisição POST com corpo JSON:</a:t>
            </a:r>
            <a:endParaRPr b="1" sz="1300">
              <a:solidFill>
                <a:srgbClr val="3430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POST /api/usuarios HTTP/1.1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Host: www.example.com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Content-Length: 34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"nome": "João",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"idade": 30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Métodos HTTP Comuns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813450" y="1312900"/>
            <a:ext cx="7517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43090"/>
                </a:solidFill>
              </a:rPr>
              <a:t>Os métodos HTTP especificam o tipo de ação que o cliente deseja realizar. Aqui estão os mais comuns:</a:t>
            </a:r>
            <a:endParaRPr sz="1200">
              <a:solidFill>
                <a:srgbClr val="34309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GET:</a:t>
            </a:r>
            <a:r>
              <a:rPr lang="pt-BR" sz="1200">
                <a:solidFill>
                  <a:srgbClr val="343090"/>
                </a:solidFill>
              </a:rPr>
              <a:t> Solicita a recuperação de um recurso. Não envia dados no corpo da requisição.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 /produtos/123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POST:</a:t>
            </a:r>
            <a:r>
              <a:rPr lang="pt-BR" sz="1200">
                <a:solidFill>
                  <a:srgbClr val="343090"/>
                </a:solidFill>
              </a:rPr>
              <a:t> Envia dados ao servidor para criar um novo recurso. Os dados são enviados no corpo da requisição.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POST /api/usuarios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PUT:</a:t>
            </a:r>
            <a:r>
              <a:rPr lang="pt-BR" sz="1200">
                <a:solidFill>
                  <a:srgbClr val="343090"/>
                </a:solidFill>
              </a:rPr>
              <a:t> Envia dados ao servidor para atualizar completamente um recurso existente.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PUT /produtos/123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PATCH:</a:t>
            </a:r>
            <a:r>
              <a:rPr lang="pt-BR" sz="1200">
                <a:solidFill>
                  <a:srgbClr val="343090"/>
                </a:solidFill>
              </a:rPr>
              <a:t> Envia dados ao servidor para atualizar parcialmente um recurso existente.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PATCH /produtos/123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DELETE:</a:t>
            </a:r>
            <a:r>
              <a:rPr lang="pt-BR" sz="1200">
                <a:solidFill>
                  <a:srgbClr val="343090"/>
                </a:solidFill>
              </a:rPr>
              <a:t> Solicita a exclusão de um recurso.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DELETE /produtos/123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AutoNum type="arabicPeriod"/>
            </a:pPr>
            <a:r>
              <a:rPr b="1" lang="pt-BR" sz="1200">
                <a:solidFill>
                  <a:srgbClr val="343090"/>
                </a:solidFill>
              </a:rPr>
              <a:t>OPTIONS:</a:t>
            </a:r>
            <a:r>
              <a:rPr lang="pt-BR" sz="1200">
                <a:solidFill>
                  <a:srgbClr val="343090"/>
                </a:solidFill>
              </a:rPr>
              <a:t> Retorna os métodos HTTP permitidos para um determinado recurso.</a:t>
            </a:r>
            <a:endParaRPr sz="1200">
              <a:solidFill>
                <a:srgbClr val="34309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○"/>
            </a:pPr>
            <a:r>
              <a:rPr lang="pt-BR" sz="1200">
                <a:solidFill>
                  <a:srgbClr val="343090"/>
                </a:solidFill>
              </a:rPr>
              <a:t>Exemplo: </a:t>
            </a:r>
            <a:r>
              <a:rPr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OPTIONS /api/usuarios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Resposta HTTP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813450" y="1312900"/>
            <a:ext cx="7517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43090"/>
                </a:solidFill>
              </a:rPr>
              <a:t>Assim como a requisição, uma resposta HTTP também segue um formato específico, composto por três partes principais: </a:t>
            </a:r>
            <a:r>
              <a:rPr b="1" lang="pt-BR" sz="1300">
                <a:solidFill>
                  <a:srgbClr val="343090"/>
                </a:solidFill>
              </a:rPr>
              <a:t>linha de status</a:t>
            </a:r>
            <a:r>
              <a:rPr lang="pt-BR" sz="1300">
                <a:solidFill>
                  <a:srgbClr val="343090"/>
                </a:solidFill>
              </a:rPr>
              <a:t>, </a:t>
            </a:r>
            <a:r>
              <a:rPr b="1" lang="pt-BR" sz="1300">
                <a:solidFill>
                  <a:srgbClr val="343090"/>
                </a:solidFill>
              </a:rPr>
              <a:t>headers</a:t>
            </a:r>
            <a:r>
              <a:rPr lang="pt-BR" sz="1300">
                <a:solidFill>
                  <a:srgbClr val="343090"/>
                </a:solidFill>
              </a:rPr>
              <a:t>, e </a:t>
            </a:r>
            <a:r>
              <a:rPr b="1" lang="pt-BR" sz="1300">
                <a:solidFill>
                  <a:srgbClr val="343090"/>
                </a:solidFill>
              </a:rPr>
              <a:t>corpo da resposta</a:t>
            </a:r>
            <a:r>
              <a:rPr lang="pt-BR" sz="1300">
                <a:solidFill>
                  <a:srgbClr val="343090"/>
                </a:solidFill>
              </a:rPr>
              <a:t> (opcional).</a:t>
            </a:r>
            <a:endParaRPr b="1" sz="1600">
              <a:solidFill>
                <a:srgbClr val="343090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813" y="2098000"/>
            <a:ext cx="5145530" cy="2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Resposta HTTP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813450" y="1594750"/>
            <a:ext cx="75171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1. Linha de Status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A linha de status contém três elementos: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Versão do Protocolo:</a:t>
            </a:r>
            <a:r>
              <a:rPr lang="pt-BR" sz="1300">
                <a:solidFill>
                  <a:srgbClr val="343090"/>
                </a:solidFill>
              </a:rPr>
              <a:t> A versão HTTP usada na resposta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HTTP/1.1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Código de Status:</a:t>
            </a:r>
            <a:r>
              <a:rPr lang="pt-BR" sz="1300">
                <a:solidFill>
                  <a:srgbClr val="343090"/>
                </a:solidFill>
              </a:rPr>
              <a:t> Indica o resultado da requisição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404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Texto de Status:</a:t>
            </a:r>
            <a:r>
              <a:rPr lang="pt-BR" sz="1300">
                <a:solidFill>
                  <a:srgbClr val="343090"/>
                </a:solidFill>
              </a:rPr>
              <a:t> Uma breve explicação do código de status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Not Found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Internal Server Error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Exemplo: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HTTP/1.1 200 OK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Resposta HTTP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813450" y="1770875"/>
            <a:ext cx="75171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2. Headers da Resposta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Os headers da resposta transmitem informações adicionais sobre a resposta. Exemplos incluem: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Content-Type:</a:t>
            </a:r>
            <a:r>
              <a:rPr lang="pt-BR" sz="1300">
                <a:solidFill>
                  <a:srgbClr val="343090"/>
                </a:solidFill>
              </a:rPr>
              <a:t> Informa o tipo de conteúdo retornado (ex.: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r>
              <a:rPr lang="pt-BR" sz="1300">
                <a:solidFill>
                  <a:srgbClr val="343090"/>
                </a:solidFill>
              </a:rPr>
              <a:t>).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Content-Length:</a:t>
            </a:r>
            <a:r>
              <a:rPr lang="pt-BR" sz="1300">
                <a:solidFill>
                  <a:srgbClr val="343090"/>
                </a:solidFill>
              </a:rPr>
              <a:t> Especifica o tamanho do corpo da resposta em bytes.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b="1" lang="pt-BR" sz="1300">
                <a:solidFill>
                  <a:srgbClr val="343090"/>
                </a:solidFill>
              </a:rPr>
              <a:t>Set-Cookie:</a:t>
            </a:r>
            <a:r>
              <a:rPr lang="pt-BR" sz="1300">
                <a:solidFill>
                  <a:srgbClr val="343090"/>
                </a:solidFill>
              </a:rPr>
              <a:t> Define cookies para serem armazenados no cliente.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Resposta HTTP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813450" y="1289400"/>
            <a:ext cx="75171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3. Corpo da Resposta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lang="pt-BR" sz="1300">
                <a:solidFill>
                  <a:srgbClr val="343090"/>
                </a:solidFill>
              </a:rPr>
              <a:t>O corpo da resposta contém os dados solicitados pelo cliente, como uma página HTML, um arquivo de imagem ou uma resposta JSON.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 de uma resposta JSON: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"id": 123,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"nome": "Produto A",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"preco": 19.99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Códigos de Status HTTP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813450" y="1289400"/>
            <a:ext cx="75171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343090"/>
                </a:solidFill>
              </a:rPr>
              <a:t>Os códigos de status HTTP são códigos numéricos que indicam o resultado da requisição. Eles são agrupados em categorias, baseadas no número inicial do código: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1xx - Informacional:</a:t>
            </a:r>
            <a:r>
              <a:rPr lang="pt-BR" sz="1300">
                <a:solidFill>
                  <a:srgbClr val="343090"/>
                </a:solidFill>
              </a:rPr>
              <a:t> Indica que a requisição foi recebida e está sendo processada.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Exemplo: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100 Continue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2xx - Sucesso:</a:t>
            </a:r>
            <a:r>
              <a:rPr lang="pt-BR" sz="1300">
                <a:solidFill>
                  <a:srgbClr val="343090"/>
                </a:solidFill>
              </a:rPr>
              <a:t> Indica que a requisição foi bem-sucedida.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Exemplo: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200 OK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3xx - Redirecionamento:</a:t>
            </a:r>
            <a:r>
              <a:rPr lang="pt-BR" sz="1300">
                <a:solidFill>
                  <a:srgbClr val="343090"/>
                </a:solidFill>
              </a:rPr>
              <a:t> Indica que o cliente deve tomar ações adicionais para completar a requisição.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Exemplo: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301 Moved Permanently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302 Found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4xx - Erro do Cliente:</a:t>
            </a:r>
            <a:r>
              <a:rPr lang="pt-BR" sz="1300">
                <a:solidFill>
                  <a:srgbClr val="343090"/>
                </a:solidFill>
              </a:rPr>
              <a:t> Indica que houve um problema com a requisição do cliente.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Exemplo: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400 Bad Request</a:t>
            </a:r>
            <a:r>
              <a:rPr lang="pt-BR" sz="1300">
                <a:solidFill>
                  <a:srgbClr val="FF0000"/>
                </a:solidFill>
              </a:rPr>
              <a:t>,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404 Not Found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5xx - Erro do Servidor:</a:t>
            </a:r>
            <a:r>
              <a:rPr lang="pt-BR" sz="1300">
                <a:solidFill>
                  <a:srgbClr val="343090"/>
                </a:solidFill>
              </a:rPr>
              <a:t> Indica que houve um problema no servidor ao processar a requisição.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Exemplo: 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500 Internal Server Error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1015425" y="474325"/>
            <a:ext cx="6990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rgbClr val="343090"/>
                </a:solidFill>
              </a:rPr>
              <a:t>Principais Formatos de Dados no HTTP</a:t>
            </a:r>
            <a:endParaRPr b="1" sz="3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813450" y="1289400"/>
            <a:ext cx="751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430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400"/>
              <a:buChar char="●"/>
            </a:pPr>
            <a:r>
              <a:rPr b="1" lang="pt-BR">
                <a:solidFill>
                  <a:srgbClr val="343090"/>
                </a:solidFill>
              </a:rPr>
              <a:t>JSON</a:t>
            </a:r>
            <a:r>
              <a:rPr lang="pt-BR">
                <a:solidFill>
                  <a:srgbClr val="343090"/>
                </a:solidFill>
              </a:rPr>
              <a:t> é amplamente preferido para APIs modernas, especialmente devido à sua simplicidade e suporte em quase todas as linguagens de programação. Ele oferece um ótimo equilíbrio entre legibilidade humana e eficiência para máquinas.</a:t>
            </a:r>
            <a:endParaRPr>
              <a:solidFill>
                <a:srgbClr val="3430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400"/>
              <a:buChar char="●"/>
            </a:pPr>
            <a:r>
              <a:rPr b="1" lang="pt-BR">
                <a:solidFill>
                  <a:srgbClr val="343090"/>
                </a:solidFill>
              </a:rPr>
              <a:t>XML</a:t>
            </a:r>
            <a:r>
              <a:rPr lang="pt-BR">
                <a:solidFill>
                  <a:srgbClr val="343090"/>
                </a:solidFill>
              </a:rPr>
              <a:t>, embora mais rígido e detalhado, está se tornando menos comum para APIs modernas, mas ainda tem uso em sistemas legados e serviços SOAP.</a:t>
            </a:r>
            <a:endParaRPr>
              <a:solidFill>
                <a:srgbClr val="3430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400"/>
              <a:buChar char="●"/>
            </a:pPr>
            <a:r>
              <a:rPr b="1" lang="pt-BR">
                <a:solidFill>
                  <a:srgbClr val="343090"/>
                </a:solidFill>
              </a:rPr>
              <a:t>HTML</a:t>
            </a:r>
            <a:r>
              <a:rPr lang="pt-BR">
                <a:solidFill>
                  <a:srgbClr val="343090"/>
                </a:solidFill>
              </a:rPr>
              <a:t> é o formato padrão para a entrega de páginas web, mas não é ideal para troca de dados estruturados entre cliente e servidor.</a:t>
            </a:r>
            <a:endParaRPr>
              <a:solidFill>
                <a:srgbClr val="3430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400"/>
              <a:buChar char="●"/>
            </a:pPr>
            <a:r>
              <a:rPr b="1" lang="pt-BR">
                <a:solidFill>
                  <a:srgbClr val="343090"/>
                </a:solidFill>
              </a:rPr>
              <a:t>Formulários codificados</a:t>
            </a:r>
            <a:r>
              <a:rPr lang="pt-BR">
                <a:solidFill>
                  <a:srgbClr val="343090"/>
                </a:solidFill>
              </a:rPr>
              <a:t> e </a:t>
            </a:r>
            <a:r>
              <a:rPr b="1" lang="pt-BR">
                <a:solidFill>
                  <a:srgbClr val="343090"/>
                </a:solidFill>
              </a:rPr>
              <a:t>multipartes</a:t>
            </a:r>
            <a:r>
              <a:rPr lang="pt-BR">
                <a:solidFill>
                  <a:srgbClr val="343090"/>
                </a:solidFill>
              </a:rPr>
              <a:t> são mais usados em aplicações web clássicas para envio de dados de formulários, com o multipart particularmente sendo útil para upload de arquivos.</a:t>
            </a:r>
            <a:endParaRPr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46475" y="1970500"/>
            <a:ext cx="686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"/>
              <a:buChar char="●"/>
            </a:pPr>
            <a:r>
              <a:rPr b="1" lang="pt-BR" sz="15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Entender a arquitetura básica da web.</a:t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"/>
              <a:buChar char="●"/>
            </a:pPr>
            <a:r>
              <a:rPr b="1" lang="pt-BR" sz="15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Compreender o papel do cliente e do servidor.</a:t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"/>
              <a:buChar char="●"/>
            </a:pPr>
            <a:r>
              <a:rPr b="1" lang="pt-BR" sz="15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Introduzir conceitos fundamentais do protocolo HTTP</a:t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</a:rPr>
              <a:t>JSON (JavaScript Object Notation)</a:t>
            </a:r>
            <a:endParaRPr b="1" sz="3700">
              <a:solidFill>
                <a:srgbClr val="343090"/>
              </a:solidFill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813450" y="1289400"/>
            <a:ext cx="75171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343090"/>
                </a:solidFill>
              </a:rPr>
              <a:t>O que é JSON?</a:t>
            </a:r>
            <a:endParaRPr b="1" sz="1600">
              <a:solidFill>
                <a:srgbClr val="3430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600"/>
              <a:buChar char="●"/>
            </a:pPr>
            <a:r>
              <a:rPr b="1" lang="pt-BR" sz="1600">
                <a:solidFill>
                  <a:srgbClr val="343090"/>
                </a:solidFill>
              </a:rPr>
              <a:t>JSON </a:t>
            </a:r>
            <a:r>
              <a:rPr lang="pt-BR" sz="1600">
                <a:solidFill>
                  <a:srgbClr val="343090"/>
                </a:solidFill>
              </a:rPr>
              <a:t>é um formato leve de troca de dados, fácil de ler e escrever tanto para humanos quanto para máquinas.</a:t>
            </a:r>
            <a:endParaRPr sz="1600">
              <a:solidFill>
                <a:srgbClr val="3430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600"/>
              <a:buChar char="●"/>
            </a:pPr>
            <a:r>
              <a:rPr lang="pt-BR" sz="1600">
                <a:solidFill>
                  <a:srgbClr val="343090"/>
                </a:solidFill>
              </a:rPr>
              <a:t>Ele é baseado em uma sintaxe de objetos JavaScript, mas é independente de linguagem, o que o torna ideal para comunicação entre sistemas diferentes, especialmente em APIs.</a:t>
            </a:r>
            <a:endParaRPr sz="1600">
              <a:solidFill>
                <a:srgbClr val="3430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600"/>
              <a:buChar char="●"/>
            </a:pPr>
            <a:r>
              <a:rPr b="1" lang="pt-BR" sz="1600">
                <a:solidFill>
                  <a:srgbClr val="343090"/>
                </a:solidFill>
              </a:rPr>
              <a:t>Popularidade:</a:t>
            </a:r>
            <a:r>
              <a:rPr lang="pt-BR" sz="1600">
                <a:solidFill>
                  <a:srgbClr val="343090"/>
                </a:solidFill>
              </a:rPr>
              <a:t> JSON é o formato mais utilizado na web, principalmente por ser simples e eficiente para a troca de dados estruturados em APIs RESTful.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</a:rPr>
              <a:t>JSON (JavaScript Object Notation)</a:t>
            </a:r>
            <a:endParaRPr b="1" sz="3700">
              <a:solidFill>
                <a:srgbClr val="343090"/>
              </a:solid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813450" y="1289400"/>
            <a:ext cx="75171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Estrutura de um JSON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Objetos:</a:t>
            </a:r>
            <a:r>
              <a:rPr lang="pt-BR" sz="1300">
                <a:solidFill>
                  <a:srgbClr val="343090"/>
                </a:solidFill>
              </a:rPr>
              <a:t> Contêm pares chave-valor, onde a chave é uma string e o valor pode ser um número, string, booleano, outro objeto ou uma lista.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Arrays:</a:t>
            </a:r>
            <a:r>
              <a:rPr lang="pt-BR" sz="1300">
                <a:solidFill>
                  <a:srgbClr val="343090"/>
                </a:solidFill>
              </a:rPr>
              <a:t> São listas de valores que podem incluir números, strings, objetos ou outros arrays.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 de JSON: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"id": 123,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"nome": "Produto A",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"preco": 19.99,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"disponivel": true,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"categorias": ["eletrônicos", "computadores"]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680300" y="2512475"/>
            <a:ext cx="7840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Dúvidas</a:t>
            </a: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593" y="530774"/>
            <a:ext cx="1716814" cy="143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Definição de Desenvolvimento Web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46475" y="1970500"/>
            <a:ext cx="686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web é o processo de criação, construção e manutenção de sites e aplicativos web. Ele envolve várias disciplinas e tecnologias que permitem que páginas e sistemas funcionem em navegadores, sejam acessíveis a partir da internet e interajam com os usuários de forma dinâmica e interativa.</a:t>
            </a:r>
            <a:endParaRPr b="1" sz="15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Camadas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13450" y="1312900"/>
            <a:ext cx="75171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343090"/>
                </a:solidFill>
              </a:rPr>
              <a:t>O desenvolvimento web é tipicamente dividido em três camadas principais: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Frontend (Camada de Apresentação):</a:t>
            </a:r>
            <a:endParaRPr b="1"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É a parte visível do site ou aplicativo, com a qual os usuários interagem diretamente.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Inclui tecnologias como HTML, CSS e JavaScript, responsáveis por estruturar, estilizar e dinamizar as páginas web.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Backend (Camada de Lógica e Processamento):</a:t>
            </a:r>
            <a:endParaRPr b="1"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É o "motor" da aplicação, onde toda a lógica de negócios, manipulação de dados e regras do sistema ocorrem.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Inclui servidores, linguagens de programação (como Python, Node.js, etc.), frameworks e a lógica de integração com bancos de dados e APIs.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AutoNum type="arabicPeriod"/>
            </a:pPr>
            <a:r>
              <a:rPr b="1" lang="pt-BR" sz="1300">
                <a:solidFill>
                  <a:srgbClr val="343090"/>
                </a:solidFill>
              </a:rPr>
              <a:t>Banco de Dados (Camada de Armazenamento):</a:t>
            </a:r>
            <a:endParaRPr b="1"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Responsável por armazenar todas as informações persistentes da aplicação, como dados de usuários, transações e registros de conteúdo.</a:t>
            </a:r>
            <a:endParaRPr sz="1300">
              <a:solidFill>
                <a:srgbClr val="34309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○"/>
            </a:pPr>
            <a:r>
              <a:rPr lang="pt-BR" sz="1300">
                <a:solidFill>
                  <a:srgbClr val="343090"/>
                </a:solidFill>
              </a:rPr>
              <a:t>Bancos de dados populares incluem MySQL, PostgreSQL, MongoDB, entre outros.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Camadas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425" y="1180225"/>
            <a:ext cx="6713925" cy="3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Exemplos Reais: Como a Web Funciona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13450" y="1181400"/>
            <a:ext cx="7517100" cy="3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 1: E-commerce (Amazon)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Frontend:</a:t>
            </a:r>
            <a:r>
              <a:rPr lang="pt-BR" sz="1300">
                <a:solidFill>
                  <a:srgbClr val="343090"/>
                </a:solidFill>
              </a:rPr>
              <a:t> Exibe os produtos, permite navegação e filtragem.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Backend:</a:t>
            </a:r>
            <a:r>
              <a:rPr lang="pt-BR" sz="1300">
                <a:solidFill>
                  <a:srgbClr val="343090"/>
                </a:solidFill>
              </a:rPr>
              <a:t> Processa o carrinho de compras, gerencia pagamentos e mantém o inventário atualizado.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Banco de Dados:</a:t>
            </a:r>
            <a:r>
              <a:rPr lang="pt-BR" sz="1300">
                <a:solidFill>
                  <a:srgbClr val="343090"/>
                </a:solidFill>
              </a:rPr>
              <a:t> Armazena informações sobre produtos, usuários e transações.</a:t>
            </a:r>
            <a:endParaRPr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43090"/>
                </a:solidFill>
              </a:rPr>
              <a:t>Exemplo 2: Rede Social (Facebook)</a:t>
            </a:r>
            <a:endParaRPr b="1"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Frontend:</a:t>
            </a:r>
            <a:r>
              <a:rPr lang="pt-BR" sz="1300">
                <a:solidFill>
                  <a:srgbClr val="343090"/>
                </a:solidFill>
              </a:rPr>
              <a:t> Interface amigável para criação e interação de postagens, comentários e likes.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Backend:</a:t>
            </a:r>
            <a:r>
              <a:rPr lang="pt-BR" sz="1300">
                <a:solidFill>
                  <a:srgbClr val="343090"/>
                </a:solidFill>
              </a:rPr>
              <a:t> Gerencia as conexões entre usuários, segurança de dados, e sugere conteúdo relevante.</a:t>
            </a:r>
            <a:endParaRPr sz="1300">
              <a:solidFill>
                <a:srgbClr val="34309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300"/>
              <a:buChar char="●"/>
            </a:pPr>
            <a:r>
              <a:rPr b="1" lang="pt-BR" sz="1300">
                <a:solidFill>
                  <a:srgbClr val="343090"/>
                </a:solidFill>
              </a:rPr>
              <a:t>Banco de Dados:</a:t>
            </a:r>
            <a:r>
              <a:rPr lang="pt-BR" sz="1300">
                <a:solidFill>
                  <a:srgbClr val="343090"/>
                </a:solidFill>
              </a:rPr>
              <a:t> Armazena grandes quantidades de dados de usuários, suas conexões, postagens e interações.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Localizador de Recursos Uniformes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975" y="1164925"/>
            <a:ext cx="7748376" cy="3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2F1C6A"/>
                </a:solidFill>
              </a:rPr>
              <a:t>HTTP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813450" y="1308125"/>
            <a:ext cx="75171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43090"/>
                </a:solidFill>
              </a:rPr>
              <a:t>O </a:t>
            </a:r>
            <a:r>
              <a:rPr b="1" lang="pt-BR" sz="1200">
                <a:solidFill>
                  <a:srgbClr val="343090"/>
                </a:solidFill>
              </a:rPr>
              <a:t>HTTP (Hypertext Transfer Protocol)</a:t>
            </a:r>
            <a:r>
              <a:rPr lang="pt-BR" sz="1200">
                <a:solidFill>
                  <a:srgbClr val="343090"/>
                </a:solidFill>
              </a:rPr>
              <a:t> é um protocolo de comunicação que permite a troca de informações entre clientes (como navegadores ou aplicativos) e servidores na web. Ele define as regras e formatos de mensagens que os clientes e servidores devem seguir para solicitar e entregar dados, como páginas HTML, arquivos de mídia e APIs.</a:t>
            </a:r>
            <a:endParaRPr sz="12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0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343090"/>
                </a:solidFill>
              </a:rPr>
              <a:t>Características principais do HTTP:</a:t>
            </a:r>
            <a:endParaRPr b="1" sz="1200">
              <a:solidFill>
                <a:srgbClr val="34309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200"/>
              <a:buChar char="●"/>
            </a:pPr>
            <a:r>
              <a:rPr b="1" lang="pt-BR" sz="1200">
                <a:solidFill>
                  <a:srgbClr val="343090"/>
                </a:solidFill>
              </a:rPr>
              <a:t>Baseado em Texto:</a:t>
            </a:r>
            <a:r>
              <a:rPr lang="pt-BR" sz="1200">
                <a:solidFill>
                  <a:srgbClr val="343090"/>
                </a:solidFill>
              </a:rPr>
              <a:t> As mensagens HTTP são humanamente legíveis e formatadas como texto simples.</a:t>
            </a:r>
            <a:endParaRPr sz="1200">
              <a:solidFill>
                <a:srgbClr val="34309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●"/>
            </a:pPr>
            <a:r>
              <a:rPr b="1" lang="pt-BR" sz="1200">
                <a:solidFill>
                  <a:srgbClr val="343090"/>
                </a:solidFill>
              </a:rPr>
              <a:t>Sem Estado (Stateless):</a:t>
            </a:r>
            <a:r>
              <a:rPr lang="pt-BR" sz="1200">
                <a:solidFill>
                  <a:srgbClr val="343090"/>
                </a:solidFill>
              </a:rPr>
              <a:t> Cada requisição HTTP é independente das outras; o servidor não mantém nenhum estado ou memória das requisições anteriores, o que significa que cada requisição é tratada como nova.</a:t>
            </a:r>
            <a:endParaRPr sz="1200">
              <a:solidFill>
                <a:srgbClr val="34309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Char char="●"/>
            </a:pPr>
            <a:r>
              <a:rPr b="1" lang="pt-BR" sz="1200">
                <a:solidFill>
                  <a:srgbClr val="343090"/>
                </a:solidFill>
              </a:rPr>
              <a:t>Baseado em Requisição-Resposta:</a:t>
            </a:r>
            <a:r>
              <a:rPr lang="pt-BR" sz="1200">
                <a:solidFill>
                  <a:srgbClr val="343090"/>
                </a:solidFill>
              </a:rPr>
              <a:t> O cliente envia uma requisição ao servidor, que processa essa requisição e retorna uma resposta.</a:t>
            </a:r>
            <a:endParaRPr b="1" sz="15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015425" y="474325"/>
            <a:ext cx="6990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Estrutura de uma Requisição HTTP</a:t>
            </a:r>
            <a:endParaRPr b="1" i="0" sz="26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813450" y="1312900"/>
            <a:ext cx="7517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343090"/>
                </a:solidFill>
              </a:rPr>
              <a:t>Uma requisição HTTP é composta por três partes principais: </a:t>
            </a:r>
            <a:r>
              <a:rPr b="1" lang="pt-BR" sz="1300">
                <a:solidFill>
                  <a:srgbClr val="343090"/>
                </a:solidFill>
              </a:rPr>
              <a:t>linha de requisição</a:t>
            </a:r>
            <a:r>
              <a:rPr lang="pt-BR" sz="1300">
                <a:solidFill>
                  <a:srgbClr val="343090"/>
                </a:solidFill>
              </a:rPr>
              <a:t>, </a:t>
            </a:r>
            <a:r>
              <a:rPr b="1" lang="pt-BR" sz="1300">
                <a:solidFill>
                  <a:srgbClr val="343090"/>
                </a:solidFill>
              </a:rPr>
              <a:t>headers</a:t>
            </a:r>
            <a:r>
              <a:rPr lang="pt-BR" sz="1300">
                <a:solidFill>
                  <a:srgbClr val="343090"/>
                </a:solidFill>
              </a:rPr>
              <a:t> e </a:t>
            </a:r>
            <a:r>
              <a:rPr b="1" lang="pt-BR" sz="1300">
                <a:solidFill>
                  <a:srgbClr val="343090"/>
                </a:solidFill>
              </a:rPr>
              <a:t>corpo da requisição</a:t>
            </a:r>
            <a:r>
              <a:rPr lang="pt-BR" sz="1300">
                <a:solidFill>
                  <a:srgbClr val="343090"/>
                </a:solidFill>
              </a:rPr>
              <a:t> (opcional).</a:t>
            </a:r>
            <a:endParaRPr sz="13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4309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475" y="2281000"/>
            <a:ext cx="6836206" cy="2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