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66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D91DEA6-BF88-4345-978B-49CA14CFFE7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85525D-4CAB-424B-A3B0-3EB586300FC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F59F34-AA9E-4190-9C26-4EFB93021C2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2A124BE-2D17-4842-9C8F-2488016A423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99BF5BA-ED61-4042-AD80-2534BCF2579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C584DC6-030A-43EE-B3AC-AF9E8BF64EA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5542CA-E9B0-4D19-818D-D070EC49262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EEA047C-BFBF-4B7B-BA65-9281DAE3FE9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5F1AACC-C662-4B75-8B28-45FB6C2371C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206AE3D-E537-4801-813F-B60720148B3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1304912-89DC-4FB2-98ED-E71ACCCB167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5EA2C5-F3EC-4A36-816E-4D64642701D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61120" y="4808880"/>
            <a:ext cx="4348440" cy="141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5556348-642E-48EE-A270-E572D9C620EF}" type="slidenum">
              <a:rPr lang="en" sz="1300" b="0" strike="noStrike" spc="-1">
                <a:solidFill>
                  <a:schemeClr val="dk2"/>
                </a:solidFill>
                <a:latin typeface="Arial"/>
                <a:ea typeface="Arial"/>
              </a:rPr>
              <a:t>‹nº›</a:t>
            </a:fld>
            <a:endParaRPr lang="pt-BR" sz="13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8;p3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32;p7"/>
          <p:cNvSpPr/>
          <p:nvPr/>
        </p:nvSpPr>
        <p:spPr>
          <a:xfrm>
            <a:off x="6972480" y="0"/>
            <a:ext cx="5218920" cy="6857280"/>
          </a:xfrm>
          <a:prstGeom prst="rect">
            <a:avLst/>
          </a:prstGeom>
          <a:solidFill>
            <a:srgbClr val="17174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9" name="Google Shape;42;p7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5;p9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50;p8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86;p11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19;p15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147;p20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248;p32"/>
          <p:cNvPicPr/>
          <p:nvPr/>
        </p:nvPicPr>
        <p:blipFill>
          <a:blip r:embed="rId2"/>
          <a:srcRect l="30592" r="30592"/>
          <a:stretch/>
        </p:blipFill>
        <p:spPr>
          <a:xfrm>
            <a:off x="5781600" y="193680"/>
            <a:ext cx="5452560" cy="6882480"/>
          </a:xfrm>
          <a:prstGeom prst="rect">
            <a:avLst/>
          </a:prstGeom>
          <a:ln w="0">
            <a:noFill/>
          </a:ln>
        </p:spPr>
      </p:pic>
      <p:sp>
        <p:nvSpPr>
          <p:cNvPr id="352" name="Google Shape;249;p32"/>
          <p:cNvSpPr/>
          <p:nvPr/>
        </p:nvSpPr>
        <p:spPr>
          <a:xfrm>
            <a:off x="0" y="0"/>
            <a:ext cx="6737760" cy="4392360"/>
          </a:xfrm>
          <a:prstGeom prst="roundRect">
            <a:avLst>
              <a:gd name="adj" fmla="val 2748"/>
            </a:avLst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-43200" y="593640"/>
            <a:ext cx="7807680" cy="22248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500" b="1" strike="noStrike" spc="-1" dirty="0">
                <a:solidFill>
                  <a:schemeClr val="lt1"/>
                </a:solidFill>
                <a:latin typeface="Source Code Pro SemiBold"/>
                <a:ea typeface="Source Code Pro SemiBold"/>
              </a:rPr>
              <a:t>Plano de Continuidade</a:t>
            </a:r>
            <a:endParaRPr lang="pt-BR" sz="65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0" y="4455000"/>
            <a:ext cx="41313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Open Sans"/>
                <a:ea typeface="Open Sans"/>
              </a:rPr>
              <a:t>Prof: Evandro Carlos Teruel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Google Shape;252;p32"/>
          <p:cNvSpPr/>
          <p:nvPr/>
        </p:nvSpPr>
        <p:spPr>
          <a:xfrm>
            <a:off x="2341800" y="193680"/>
            <a:ext cx="303768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Open Sans"/>
                <a:ea typeface="Open Sans"/>
              </a:rPr>
              <a:t>Universidade Vergueiro 2023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ubTitle"/>
          </p:nvPr>
        </p:nvSpPr>
        <p:spPr>
          <a:xfrm>
            <a:off x="1464840" y="2998080"/>
            <a:ext cx="41313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Open Sans"/>
                <a:ea typeface="Open Sans"/>
              </a:rPr>
              <a:t>Segurança da Informação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Google Shape;254;p32"/>
          <p:cNvSpPr/>
          <p:nvPr/>
        </p:nvSpPr>
        <p:spPr>
          <a:xfrm>
            <a:off x="-43200" y="5070600"/>
            <a:ext cx="37800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Arial"/>
                <a:ea typeface="Arial"/>
              </a:rPr>
              <a:t>Mauricio Souza  RA:423105577</a:t>
            </a:r>
            <a:br>
              <a:rPr sz="1400"/>
            </a:br>
            <a:r>
              <a:rPr lang="en" sz="1400" b="0" strike="noStrike" spc="-1">
                <a:solidFill>
                  <a:schemeClr val="lt1"/>
                </a:solidFill>
                <a:latin typeface="Arial"/>
                <a:ea typeface="Arial"/>
              </a:rPr>
              <a:t>Raphael Farias  RA:423105581</a:t>
            </a:r>
            <a:br>
              <a:rPr sz="1400"/>
            </a:br>
            <a:r>
              <a:rPr lang="en" sz="1400" b="0" strike="noStrike" spc="-1">
                <a:solidFill>
                  <a:schemeClr val="lt1"/>
                </a:solidFill>
                <a:latin typeface="Arial"/>
                <a:ea typeface="Arial"/>
              </a:rPr>
              <a:t>Bruno de Abreu RA:3022105180</a:t>
            </a:r>
            <a:br>
              <a:rPr sz="1400"/>
            </a:br>
            <a:r>
              <a:rPr lang="en" sz="1400" b="0" strike="noStrike" spc="-1">
                <a:solidFill>
                  <a:schemeClr val="lt1"/>
                </a:solidFill>
                <a:latin typeface="Arial"/>
                <a:ea typeface="Arial"/>
              </a:rPr>
              <a:t>Edna Alves        RA:421200973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Arial"/>
                <a:ea typeface="Arial"/>
              </a:rPr>
              <a:t>Gabriel Lunaro   RA:322201971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>
                <a:solidFill>
                  <a:schemeClr val="lt1"/>
                </a:solidFill>
                <a:latin typeface="Arial"/>
                <a:ea typeface="Arial"/>
              </a:rPr>
              <a:t>Pedro Akahoshi RA 423203041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369;p40"/>
          <p:cNvPicPr/>
          <p:nvPr/>
        </p:nvPicPr>
        <p:blipFill>
          <a:blip r:embed="rId2"/>
          <a:stretch/>
        </p:blipFill>
        <p:spPr>
          <a:xfrm rot="19191600">
            <a:off x="4332600" y="1080"/>
            <a:ext cx="6980760" cy="6980760"/>
          </a:xfrm>
          <a:prstGeom prst="rect">
            <a:avLst/>
          </a:prstGeom>
          <a:ln w="0">
            <a:noFill/>
          </a:ln>
        </p:spPr>
      </p:pic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969120" y="-92196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COMUNICAÇÃO APÓS UM DESASTRE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969120" y="33001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Após reunião com líderes do PRD e PCO, a equipe de comunicação elaborará um breve programa de comunicação para acionar as partes envolvidas e afetadas, de modo a manter todos bem informados e transmitir a perspectiva dos esforços necessários para o restabelecimento dos serviços inativos.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ubTitle"/>
          </p:nvPr>
        </p:nvSpPr>
        <p:spPr>
          <a:xfrm>
            <a:off x="3614040" y="33001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A equipe de comunicação, em consonância com a Comunicação do TJPB, deve fornecer informações pertinentes aos colaboradores externos: advogados, cidadãos e outros órgãos. Buscar publicar em meios oficiais e de ampla divulgação, com aval do Comitê de Continuidade e Institucional, informações sobre o ocorrido.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subTitle"/>
          </p:nvPr>
        </p:nvSpPr>
        <p:spPr>
          <a:xfrm>
            <a:off x="3506400" y="-921960"/>
            <a:ext cx="298152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COMUNICAR COLABORADORES EXTERNOS, CIDADÃOS E MÍDIA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subTitle"/>
          </p:nvPr>
        </p:nvSpPr>
        <p:spPr>
          <a:xfrm>
            <a:off x="6399360" y="33001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Comunicar a todas as partes acima mencionados quando ocorrer o retorno das operações à normalidade.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 type="subTitle"/>
          </p:nvPr>
        </p:nvSpPr>
        <p:spPr>
          <a:xfrm>
            <a:off x="6522840" y="-921960"/>
            <a:ext cx="260172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COMUNICAR O RETORNO DAS OPERAÇÕES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Google Shape;376;p40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449" name="Google Shape;377;p40"/>
          <p:cNvSpPr/>
          <p:nvPr/>
        </p:nvSpPr>
        <p:spPr>
          <a:xfrm>
            <a:off x="3309480" y="3589200"/>
            <a:ext cx="196200" cy="19620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0" name="Google Shape;378;p40"/>
          <p:cNvSpPr/>
          <p:nvPr/>
        </p:nvSpPr>
        <p:spPr>
          <a:xfrm>
            <a:off x="3373920" y="3638520"/>
            <a:ext cx="8100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1" name="Google Shape;379;p40"/>
          <p:cNvSpPr/>
          <p:nvPr/>
        </p:nvSpPr>
        <p:spPr>
          <a:xfrm>
            <a:off x="6062400" y="3589200"/>
            <a:ext cx="196200" cy="19620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2" name="Google Shape;380;p40"/>
          <p:cNvSpPr/>
          <p:nvPr/>
        </p:nvSpPr>
        <p:spPr>
          <a:xfrm>
            <a:off x="6126840" y="3638520"/>
            <a:ext cx="8100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3" name="Google Shape;381;p40"/>
          <p:cNvSpPr/>
          <p:nvPr/>
        </p:nvSpPr>
        <p:spPr>
          <a:xfrm>
            <a:off x="8815320" y="3589200"/>
            <a:ext cx="196200" cy="19620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4" name="Google Shape;382;p40"/>
          <p:cNvSpPr/>
          <p:nvPr/>
        </p:nvSpPr>
        <p:spPr>
          <a:xfrm>
            <a:off x="8879760" y="3638520"/>
            <a:ext cx="8100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55" name="Google Shape;383;p40"/>
          <p:cNvPicPr/>
          <p:nvPr/>
        </p:nvPicPr>
        <p:blipFill>
          <a:blip r:embed="rId3"/>
          <a:stretch/>
        </p:blipFill>
        <p:spPr>
          <a:xfrm>
            <a:off x="969120" y="6067440"/>
            <a:ext cx="611640" cy="611640"/>
          </a:xfrm>
          <a:prstGeom prst="rect">
            <a:avLst/>
          </a:prstGeom>
          <a:ln w="0">
            <a:noFill/>
          </a:ln>
        </p:spPr>
      </p:pic>
      <p:sp>
        <p:nvSpPr>
          <p:cNvPr id="456" name="PlaceHolder 7"/>
          <p:cNvSpPr>
            <a:spLocks noGrp="1"/>
          </p:cNvSpPr>
          <p:nvPr>
            <p:ph type="title"/>
          </p:nvPr>
        </p:nvSpPr>
        <p:spPr>
          <a:xfrm>
            <a:off x="861120" y="179280"/>
            <a:ext cx="6800760" cy="13888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rgbClr val="5CC8B0"/>
                </a:solidFill>
                <a:latin typeface="Source Code Pro SemiBold"/>
                <a:ea typeface="Source Code Pro SemiBold"/>
              </a:rPr>
              <a:t>EXECUÇÃO DO PLANO</a:t>
            </a:r>
            <a:endParaRPr lang="pt-BR" sz="3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57" name="Google Shape;385;p40"/>
          <p:cNvCxnSpPr/>
          <p:nvPr/>
        </p:nvCxnSpPr>
        <p:spPr>
          <a:xfrm>
            <a:off x="976320" y="1100880"/>
            <a:ext cx="498672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  <p:sp>
        <p:nvSpPr>
          <p:cNvPr id="458" name="PlaceHolder 8"/>
          <p:cNvSpPr>
            <a:spLocks noGrp="1"/>
          </p:cNvSpPr>
          <p:nvPr>
            <p:ph type="subTitle"/>
          </p:nvPr>
        </p:nvSpPr>
        <p:spPr>
          <a:xfrm>
            <a:off x="9239400" y="-1169640"/>
            <a:ext cx="260172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ENCERRAMENTO DO PAC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PlaceHolder 9"/>
          <p:cNvSpPr>
            <a:spLocks noGrp="1"/>
          </p:cNvSpPr>
          <p:nvPr>
            <p:ph type="subTitle"/>
          </p:nvPr>
        </p:nvSpPr>
        <p:spPr>
          <a:xfrm>
            <a:off x="9239400" y="33001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Uma vez validado o funcionamento do retorno dos sistemas essenciais e a estabilidade do datacenter, a EQUIPE DE COMUNICAÇÃO entrará em contato com as partes descritas neste plano, fornecendo informações sobre o retorno das operações com o status dos serviços essenciais.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23800" y="4645800"/>
            <a:ext cx="9343800" cy="13888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rgbClr val="5CC8B0"/>
                </a:solidFill>
                <a:latin typeface="Source Code Pro"/>
                <a:ea typeface="Source Code Pro"/>
              </a:rPr>
              <a:t>Obrigado</a:t>
            </a:r>
            <a:endParaRPr lang="pt-BR" sz="4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1" name="Google Shape;393;p41"/>
          <p:cNvPicPr/>
          <p:nvPr/>
        </p:nvPicPr>
        <p:blipFill>
          <a:blip r:embed="rId2"/>
          <a:srcRect t="12643" b="12655"/>
          <a:stretch/>
        </p:blipFill>
        <p:spPr>
          <a:xfrm>
            <a:off x="861120" y="0"/>
            <a:ext cx="11329560" cy="4061880"/>
          </a:xfrm>
          <a:prstGeom prst="rect">
            <a:avLst/>
          </a:prstGeom>
          <a:ln w="0">
            <a:noFill/>
          </a:ln>
        </p:spPr>
      </p:pic>
      <p:cxnSp>
        <p:nvCxnSpPr>
          <p:cNvPr id="462" name="Google Shape;394;p41"/>
          <p:cNvCxnSpPr/>
          <p:nvPr/>
        </p:nvCxnSpPr>
        <p:spPr>
          <a:xfrm>
            <a:off x="4839120" y="5507640"/>
            <a:ext cx="251424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259;p33"/>
          <p:cNvPicPr/>
          <p:nvPr/>
        </p:nvPicPr>
        <p:blipFill>
          <a:blip r:embed="rId2"/>
          <a:srcRect l="23952" r="23957"/>
          <a:stretch/>
        </p:blipFill>
        <p:spPr>
          <a:xfrm>
            <a:off x="6814080" y="-13680"/>
            <a:ext cx="5376960" cy="6884640"/>
          </a:xfrm>
          <a:prstGeom prst="rect">
            <a:avLst/>
          </a:prstGeom>
          <a:ln w="0">
            <a:noFill/>
          </a:ln>
        </p:spPr>
      </p:pic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56040" y="185760"/>
            <a:ext cx="6297840" cy="13888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1" strike="noStrike" spc="-1">
                <a:solidFill>
                  <a:schemeClr val="lt1"/>
                </a:solidFill>
                <a:latin typeface="Source Code Pro SemiBold"/>
                <a:ea typeface="Source Code Pro SemiBold"/>
              </a:rPr>
              <a:t>Plano de Continuidade</a:t>
            </a:r>
            <a:endParaRPr lang="pt-BR" sz="37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1057320" y="3013560"/>
            <a:ext cx="489528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Resolução rápida de problemas críticos de TI com o intuito de restabelecer o sistema de forma rápida, segura e eficaz.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Google Shape;262;p33"/>
          <p:cNvSpPr/>
          <p:nvPr/>
        </p:nvSpPr>
        <p:spPr>
          <a:xfrm>
            <a:off x="5278680" y="1336680"/>
            <a:ext cx="1271520" cy="1271520"/>
          </a:xfrm>
          <a:prstGeom prst="rect">
            <a:avLst/>
          </a:prstGeom>
          <a:solidFill>
            <a:srgbClr val="0BDBB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62" name="Google Shape;263;p33"/>
          <p:cNvGrpSpPr/>
          <p:nvPr/>
        </p:nvGrpSpPr>
        <p:grpSpPr>
          <a:xfrm>
            <a:off x="5587920" y="1570680"/>
            <a:ext cx="653400" cy="410760"/>
            <a:chOff x="5587920" y="1570680"/>
            <a:chExt cx="653400" cy="410760"/>
          </a:xfrm>
        </p:grpSpPr>
        <p:grpSp>
          <p:nvGrpSpPr>
            <p:cNvPr id="363" name="Google Shape;264;p33"/>
            <p:cNvGrpSpPr/>
            <p:nvPr/>
          </p:nvGrpSpPr>
          <p:grpSpPr>
            <a:xfrm>
              <a:off x="5587920" y="1570680"/>
              <a:ext cx="266040" cy="410760"/>
              <a:chOff x="5587920" y="1570680"/>
              <a:chExt cx="266040" cy="410760"/>
            </a:xfrm>
          </p:grpSpPr>
          <p:sp>
            <p:nvSpPr>
              <p:cNvPr id="364" name="Google Shape;265;p33"/>
              <p:cNvSpPr/>
              <p:nvPr/>
            </p:nvSpPr>
            <p:spPr>
              <a:xfrm>
                <a:off x="5587920" y="1570680"/>
                <a:ext cx="265680" cy="2656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pt-BR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5" name="Google Shape;266;p33"/>
              <p:cNvSpPr/>
              <p:nvPr/>
            </p:nvSpPr>
            <p:spPr>
              <a:xfrm>
                <a:off x="5654880" y="1832400"/>
                <a:ext cx="199080" cy="149040"/>
              </a:xfrm>
              <a:prstGeom prst="parallelogram">
                <a:avLst>
                  <a:gd name="adj" fmla="val 25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0400" rIns="90000" bIns="50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pt-BR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66" name="Google Shape;267;p33"/>
            <p:cNvGrpSpPr/>
            <p:nvPr/>
          </p:nvGrpSpPr>
          <p:grpSpPr>
            <a:xfrm>
              <a:off x="5975280" y="1570680"/>
              <a:ext cx="266040" cy="410760"/>
              <a:chOff x="5975280" y="1570680"/>
              <a:chExt cx="266040" cy="410760"/>
            </a:xfrm>
          </p:grpSpPr>
          <p:sp>
            <p:nvSpPr>
              <p:cNvPr id="367" name="Google Shape;268;p33"/>
              <p:cNvSpPr/>
              <p:nvPr/>
            </p:nvSpPr>
            <p:spPr>
              <a:xfrm>
                <a:off x="5975280" y="1570680"/>
                <a:ext cx="265680" cy="2656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pt-BR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8" name="Google Shape;269;p33"/>
              <p:cNvSpPr/>
              <p:nvPr/>
            </p:nvSpPr>
            <p:spPr>
              <a:xfrm>
                <a:off x="6042240" y="1832400"/>
                <a:ext cx="199080" cy="149040"/>
              </a:xfrm>
              <a:prstGeom prst="parallelogram">
                <a:avLst>
                  <a:gd name="adj" fmla="val 25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0400" rIns="90000" bIns="50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pt-BR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369" name="Google Shape;270;p33"/>
          <p:cNvSpPr/>
          <p:nvPr/>
        </p:nvSpPr>
        <p:spPr>
          <a:xfrm>
            <a:off x="6717600" y="864000"/>
            <a:ext cx="154080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cxnSp>
        <p:nvCxnSpPr>
          <p:cNvPr id="370" name="Google Shape;271;p33"/>
          <p:cNvCxnSpPr/>
          <p:nvPr/>
        </p:nvCxnSpPr>
        <p:spPr>
          <a:xfrm>
            <a:off x="518760" y="834480"/>
            <a:ext cx="6085440" cy="720"/>
          </a:xfrm>
          <a:prstGeom prst="straightConnector1">
            <a:avLst/>
          </a:prstGeom>
          <a:ln w="19050" cap="rnd">
            <a:solidFill>
              <a:srgbClr val="0BDBB3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87902" y="20880"/>
            <a:ext cx="7846782" cy="1584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5CC8B0"/>
                </a:solidFill>
                <a:latin typeface="Source Code Pro SemiBold"/>
                <a:ea typeface="Source Code Pro SemiBold"/>
              </a:rPr>
              <a:t>PRINCIPAIS AMEAÇAS</a:t>
            </a:r>
            <a:endParaRPr lang="pt-BR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574837" y="1484460"/>
            <a:ext cx="479700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Interrupção de energia elétrica.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Falha na climatização da sala cofre.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Indisponibilidade de rede.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Falha humana.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Ataques internos.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3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• Incêndio.</a:t>
            </a:r>
            <a:endParaRPr lang="pt-BR" sz="1300" b="1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ubTitle"/>
          </p:nvPr>
        </p:nvSpPr>
        <p:spPr>
          <a:xfrm>
            <a:off x="697237" y="-3045780"/>
            <a:ext cx="479700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As principais ameaças em um sistema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4" name="Google Shape;279;p34"/>
          <p:cNvCxnSpPr/>
          <p:nvPr/>
        </p:nvCxnSpPr>
        <p:spPr>
          <a:xfrm>
            <a:off x="840877" y="1216980"/>
            <a:ext cx="3381120" cy="720"/>
          </a:xfrm>
          <a:prstGeom prst="straightConnector1">
            <a:avLst/>
          </a:prstGeom>
          <a:ln w="19050" cap="rnd">
            <a:solidFill>
              <a:srgbClr val="0BDBB3"/>
            </a:solidFill>
            <a:round/>
          </a:ln>
        </p:spPr>
      </p:cxnSp>
      <p:sp>
        <p:nvSpPr>
          <p:cNvPr id="376" name="Google Shape;281;p34"/>
          <p:cNvSpPr/>
          <p:nvPr/>
        </p:nvSpPr>
        <p:spPr>
          <a:xfrm>
            <a:off x="1862280" y="-1483200"/>
            <a:ext cx="990000" cy="990000"/>
          </a:xfrm>
          <a:prstGeom prst="rect">
            <a:avLst/>
          </a:prstGeom>
          <a:solidFill>
            <a:srgbClr val="2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sp>
        <p:nvSpPr>
          <p:cNvPr id="377" name="Google Shape;282;p34"/>
          <p:cNvSpPr/>
          <p:nvPr/>
        </p:nvSpPr>
        <p:spPr>
          <a:xfrm>
            <a:off x="2901240" y="-1483200"/>
            <a:ext cx="990000" cy="990000"/>
          </a:xfrm>
          <a:prstGeom prst="rect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sp>
        <p:nvSpPr>
          <p:cNvPr id="378" name="Google Shape;283;p34"/>
          <p:cNvSpPr/>
          <p:nvPr/>
        </p:nvSpPr>
        <p:spPr>
          <a:xfrm>
            <a:off x="3945600" y="-1483200"/>
            <a:ext cx="990000" cy="990000"/>
          </a:xfrm>
          <a:prstGeom prst="rect">
            <a:avLst/>
          </a:prstGeom>
          <a:solidFill>
            <a:srgbClr val="FF00F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sp>
        <p:nvSpPr>
          <p:cNvPr id="379" name="Google Shape;284;p34"/>
          <p:cNvSpPr/>
          <p:nvPr/>
        </p:nvSpPr>
        <p:spPr>
          <a:xfrm>
            <a:off x="4989960" y="-1483200"/>
            <a:ext cx="990000" cy="990000"/>
          </a:xfrm>
          <a:prstGeom prst="rect">
            <a:avLst/>
          </a:prstGeom>
          <a:solidFill>
            <a:srgbClr val="C6E4E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sp>
        <p:nvSpPr>
          <p:cNvPr id="380" name="Google Shape;285;p34"/>
          <p:cNvSpPr/>
          <p:nvPr/>
        </p:nvSpPr>
        <p:spPr>
          <a:xfrm>
            <a:off x="6053040" y="-1483200"/>
            <a:ext cx="990000" cy="990000"/>
          </a:xfrm>
          <a:prstGeom prst="rect">
            <a:avLst/>
          </a:prstGeom>
          <a:solidFill>
            <a:srgbClr val="FFBDF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chemeClr val="lt1"/>
              </a:solidFill>
              <a:latin typeface="Open Sans"/>
              <a:ea typeface="Open Sans"/>
            </a:endParaRPr>
          </a:p>
        </p:txBody>
      </p:sp>
      <p:pic>
        <p:nvPicPr>
          <p:cNvPr id="381" name="Google Shape;286;p34"/>
          <p:cNvPicPr/>
          <p:nvPr/>
        </p:nvPicPr>
        <p:blipFill>
          <a:blip r:embed="rId2"/>
          <a:stretch/>
        </p:blipFill>
        <p:spPr>
          <a:xfrm>
            <a:off x="6969960" y="457920"/>
            <a:ext cx="5221440" cy="594180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2">
            <a:extLst>
              <a:ext uri="{FF2B5EF4-FFF2-40B4-BE49-F238E27FC236}">
                <a16:creationId xmlns:a16="http://schemas.microsoft.com/office/drawing/2014/main" id="{B45E2286-3202-424E-9C71-246BABA6D7FB}"/>
              </a:ext>
            </a:extLst>
          </p:cNvPr>
          <p:cNvSpPr txBox="1">
            <a:spLocks/>
          </p:cNvSpPr>
          <p:nvPr/>
        </p:nvSpPr>
        <p:spPr>
          <a:xfrm>
            <a:off x="4223977" y="1318320"/>
            <a:ext cx="479700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Desastres naturais.</a:t>
            </a: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pc="-1" dirty="0">
              <a:solidFill>
                <a:schemeClr val="lt1"/>
              </a:solidFill>
              <a:latin typeface="Open Sans"/>
              <a:ea typeface="Open Sans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Falha de hardware.</a:t>
            </a: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300" b="1" spc="-1" dirty="0">
              <a:solidFill>
                <a:schemeClr val="lt1"/>
              </a:solidFill>
              <a:latin typeface="Open Sans"/>
              <a:ea typeface="Open Sans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Ataque cibernético.</a:t>
            </a: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pt-BR" sz="1300" b="1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Desastres naturais.</a:t>
            </a:r>
            <a:endParaRPr lang="pt-BR" sz="1300" b="1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pt-BR" sz="1300" b="1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Falha de hardware.</a:t>
            </a:r>
            <a:endParaRPr lang="pt-BR" sz="1300" b="1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pt-BR" sz="1300" b="1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300" b="1" spc="-1" dirty="0">
                <a:solidFill>
                  <a:schemeClr val="lt1"/>
                </a:solidFill>
                <a:latin typeface="Open Sans"/>
                <a:ea typeface="Open Sans"/>
              </a:rPr>
              <a:t>• Ataque cibernético.</a:t>
            </a:r>
            <a:endParaRPr lang="pt-BR" sz="1300" b="1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333;p38"/>
          <p:cNvPicPr/>
          <p:nvPr/>
        </p:nvPicPr>
        <p:blipFill>
          <a:blip r:embed="rId2"/>
          <a:stretch/>
        </p:blipFill>
        <p:spPr>
          <a:xfrm flipH="1">
            <a:off x="3175920" y="432720"/>
            <a:ext cx="5712840" cy="632808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40960" y="178200"/>
            <a:ext cx="10381680" cy="830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3800" b="1" spc="-1" dirty="0">
                <a:solidFill>
                  <a:srgbClr val="5CC8B0"/>
                </a:solidFill>
                <a:latin typeface="Source Code Pro SemiBold"/>
                <a:ea typeface="Source Code Pro SemiBold"/>
              </a:rPr>
              <a:t>EVENTO DE DESASTRE POSSÍVEIS CAUSAS</a:t>
            </a:r>
          </a:p>
        </p:txBody>
      </p:sp>
      <p:sp>
        <p:nvSpPr>
          <p:cNvPr id="419" name="PlaceHolder 6"/>
          <p:cNvSpPr>
            <a:spLocks noGrp="1"/>
          </p:cNvSpPr>
          <p:nvPr>
            <p:ph type="subTitle"/>
          </p:nvPr>
        </p:nvSpPr>
        <p:spPr>
          <a:xfrm>
            <a:off x="840960" y="1262880"/>
            <a:ext cx="11060308" cy="54716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rmAutofit fontScale="92500" lnSpcReduction="20000"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01- </a:t>
            </a:r>
            <a:r>
              <a:rPr lang="pt-BR" sz="1500" b="1" dirty="0">
                <a:solidFill>
                  <a:schemeClr val="bg1"/>
                </a:solidFill>
              </a:rPr>
              <a:t>Interrupção de energia elétrica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Causada por fator externo à rede elétrica do prédio ou de sua localidade com duração da interrupção superior a 12 horas. * Causada por fator interno que comprometa a rede elétrica do prédio com </a:t>
            </a:r>
            <a:r>
              <a:rPr lang="pt-BR" sz="1300" dirty="0" err="1">
                <a:solidFill>
                  <a:schemeClr val="bg1"/>
                </a:solidFill>
              </a:rPr>
              <a:t>curto-circuitos</a:t>
            </a:r>
            <a:r>
              <a:rPr lang="pt-BR" sz="1300" dirty="0">
                <a:solidFill>
                  <a:schemeClr val="bg1"/>
                </a:solidFill>
              </a:rPr>
              <a:t>, incêndio e infiltrações.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02 - </a:t>
            </a:r>
            <a:r>
              <a:rPr lang="pt-BR" sz="1500" b="1" dirty="0">
                <a:solidFill>
                  <a:schemeClr val="bg1"/>
                </a:solidFill>
              </a:rPr>
              <a:t>Falha Climatização do cofre </a:t>
            </a:r>
            <a:r>
              <a:rPr lang="pt-BR" sz="1500" dirty="0">
                <a:solidFill>
                  <a:schemeClr val="bg1"/>
                </a:solidFill>
              </a:rPr>
              <a:t>-  </a:t>
            </a:r>
            <a:r>
              <a:rPr lang="pt-BR" sz="1300" dirty="0">
                <a:solidFill>
                  <a:schemeClr val="bg1"/>
                </a:solidFill>
              </a:rPr>
              <a:t>Superaquecimento dos ativos devido a falha no 5 Plano de Continuidade de TIC sala cofre dimensionamento de carga na sala cofre.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03 - </a:t>
            </a:r>
            <a:r>
              <a:rPr lang="pt-BR" sz="1500" b="1" dirty="0">
                <a:solidFill>
                  <a:schemeClr val="bg1"/>
                </a:solidFill>
              </a:rPr>
              <a:t>Indisponibilidade de rede/circuitos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Rompimento de cabos de </a:t>
            </a:r>
            <a:r>
              <a:rPr lang="pt-BR" sz="1300" dirty="0" err="1">
                <a:solidFill>
                  <a:schemeClr val="bg1"/>
                </a:solidFill>
              </a:rPr>
              <a:t>inter-conexão</a:t>
            </a:r>
            <a:r>
              <a:rPr lang="pt-BR" sz="1300" dirty="0">
                <a:solidFill>
                  <a:schemeClr val="bg1"/>
                </a:solidFill>
              </a:rPr>
              <a:t> decorrente da execução de obras públicas, desastres ou acidentes.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04 </a:t>
            </a:r>
            <a:r>
              <a:rPr lang="pt-BR" sz="1500" b="1" dirty="0">
                <a:solidFill>
                  <a:schemeClr val="bg1"/>
                </a:solidFill>
              </a:rPr>
              <a:t>- Falha humana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Acidente ao manusear equipamentos críticos.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05 - </a:t>
            </a:r>
            <a:r>
              <a:rPr lang="pt-BR" sz="1500" b="1" dirty="0">
                <a:solidFill>
                  <a:schemeClr val="bg1"/>
                </a:solidFill>
              </a:rPr>
              <a:t>Ataques internos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Ataque aos ativos do </a:t>
            </a:r>
            <a:r>
              <a:rPr lang="pt-BR" sz="1300" dirty="0" err="1">
                <a:solidFill>
                  <a:schemeClr val="bg1"/>
                </a:solidFill>
              </a:rPr>
              <a:t>DataCenter</a:t>
            </a:r>
            <a:r>
              <a:rPr lang="pt-BR" sz="1300" dirty="0">
                <a:solidFill>
                  <a:schemeClr val="bg1"/>
                </a:solidFill>
              </a:rPr>
              <a:t>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06 </a:t>
            </a:r>
            <a:r>
              <a:rPr lang="pt-BR" sz="1500" b="1" dirty="0">
                <a:solidFill>
                  <a:schemeClr val="bg1"/>
                </a:solidFill>
              </a:rPr>
              <a:t>– Incêndio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Incêndios que comprometam os serviços de TIC.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 07 - </a:t>
            </a:r>
            <a:r>
              <a:rPr lang="pt-BR" sz="1500" b="1" dirty="0">
                <a:solidFill>
                  <a:schemeClr val="bg1"/>
                </a:solidFill>
              </a:rPr>
              <a:t>Desastres Naturais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Terremotos, tempestades, alagamentos e etc.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08 - </a:t>
            </a:r>
            <a:r>
              <a:rPr lang="pt-BR" sz="1700" b="1" dirty="0">
                <a:solidFill>
                  <a:schemeClr val="bg1"/>
                </a:solidFill>
              </a:rPr>
              <a:t>Falha de hardware </a:t>
            </a:r>
            <a:r>
              <a:rPr lang="pt-BR" sz="1300" b="1" dirty="0">
                <a:solidFill>
                  <a:schemeClr val="bg1"/>
                </a:solidFill>
              </a:rPr>
              <a:t>- </a:t>
            </a:r>
            <a:r>
              <a:rPr lang="pt-BR" sz="1300" dirty="0">
                <a:solidFill>
                  <a:schemeClr val="bg1"/>
                </a:solidFill>
              </a:rPr>
              <a:t>Falha que necessite reposição de peça ou reparo, cujo reparo ou aquisição dependa de processo licitatório. </a:t>
            </a: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pt-BR" sz="1300" dirty="0">
                <a:solidFill>
                  <a:schemeClr val="bg1"/>
                </a:solidFill>
              </a:rPr>
              <a:t>09 - </a:t>
            </a:r>
            <a:r>
              <a:rPr lang="pt-BR" sz="1500" b="1" dirty="0">
                <a:solidFill>
                  <a:schemeClr val="bg1"/>
                </a:solidFill>
              </a:rPr>
              <a:t>Ataque cibernético - </a:t>
            </a:r>
            <a:r>
              <a:rPr lang="pt-BR" sz="1300" dirty="0">
                <a:solidFill>
                  <a:schemeClr val="bg1"/>
                </a:solidFill>
              </a:rPr>
              <a:t>Ataque virtual que comprometa o desempenho, os dados ou configuração dos serviços essenciais</a:t>
            </a:r>
            <a:r>
              <a:rPr lang="pt-BR" sz="1300" dirty="0"/>
              <a:t>.</a:t>
            </a:r>
            <a:endParaRPr lang="pt-BR" sz="13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21" name="Google Shape;341;p38"/>
          <p:cNvCxnSpPr/>
          <p:nvPr/>
        </p:nvCxnSpPr>
        <p:spPr>
          <a:xfrm>
            <a:off x="988560" y="912600"/>
            <a:ext cx="783396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7275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291;p35"/>
          <p:cNvPicPr/>
          <p:nvPr/>
        </p:nvPicPr>
        <p:blipFill>
          <a:blip r:embed="rId2"/>
          <a:stretch/>
        </p:blipFill>
        <p:spPr>
          <a:xfrm>
            <a:off x="3775320" y="590842"/>
            <a:ext cx="7267818" cy="6016237"/>
          </a:xfrm>
          <a:prstGeom prst="rect">
            <a:avLst/>
          </a:prstGeom>
          <a:ln w="0">
            <a:noFill/>
          </a:ln>
        </p:spPr>
      </p:pic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61120" y="285480"/>
            <a:ext cx="5314320" cy="1415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rgbClr val="5CC8B0"/>
                </a:solidFill>
                <a:latin typeface="Source Code Pro SemiBold"/>
                <a:ea typeface="Source Code Pro SemiBold"/>
              </a:rPr>
              <a:t>PAPÉIS E RESPONSABILIDADES</a:t>
            </a:r>
            <a:endParaRPr lang="pt-BR" sz="3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2617200" y="136800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Equipe de segurança da informação: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ubTitle"/>
          </p:nvPr>
        </p:nvSpPr>
        <p:spPr>
          <a:xfrm>
            <a:off x="7191720" y="511452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Responsável por fornecer servidores físicos e virtuais para a execução dos procedimentos essenciais durante um desastre, garantindo que as funções operem 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subTitle"/>
          </p:nvPr>
        </p:nvSpPr>
        <p:spPr>
          <a:xfrm>
            <a:off x="7191720" y="344016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Avalia o dano de toda a infraestrutura de rede e fornece dados para reconectar a rede, seja WAN ou LAN.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subTitle"/>
          </p:nvPr>
        </p:nvSpPr>
        <p:spPr>
          <a:xfrm>
            <a:off x="2617200" y="361512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Responsável pelas instalações físicas que abrigam sistemas e avalia os danos e supervisiona os reparos.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 type="subTitle"/>
          </p:nvPr>
        </p:nvSpPr>
        <p:spPr>
          <a:xfrm>
            <a:off x="2617200" y="-525240"/>
            <a:ext cx="261720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Equipe de instalações/ambiente: 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 type="subTitle"/>
          </p:nvPr>
        </p:nvSpPr>
        <p:spPr>
          <a:xfrm>
            <a:off x="2617200" y="5498640"/>
            <a:ext cx="30650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Fornece mecanismos de segurança no ambiente, recupera dados e aplicações, cuja proteção estará contida na política de segurança.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8"/>
          <p:cNvSpPr>
            <a:spLocks noGrp="1"/>
          </p:cNvSpPr>
          <p:nvPr>
            <p:ph type="subTitle"/>
          </p:nvPr>
        </p:nvSpPr>
        <p:spPr>
          <a:xfrm>
            <a:off x="7191720" y="103716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Equipe de infraestrutura: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9"/>
          <p:cNvSpPr>
            <a:spLocks noGrp="1"/>
          </p:cNvSpPr>
          <p:nvPr>
            <p:ph type="subTitle"/>
          </p:nvPr>
        </p:nvSpPr>
        <p:spPr>
          <a:xfrm>
            <a:off x="7191720" y="-637200"/>
            <a:ext cx="2563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Equipe de redes: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2" name="Google Shape;301;p35"/>
          <p:cNvCxnSpPr/>
          <p:nvPr/>
        </p:nvCxnSpPr>
        <p:spPr>
          <a:xfrm>
            <a:off x="956160" y="1609560"/>
            <a:ext cx="500688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  <p:pic>
        <p:nvPicPr>
          <p:cNvPr id="393" name="Google Shape;302;p35"/>
          <p:cNvPicPr/>
          <p:nvPr/>
        </p:nvPicPr>
        <p:blipFill>
          <a:blip r:embed="rId3"/>
          <a:stretch/>
        </p:blipFill>
        <p:spPr>
          <a:xfrm>
            <a:off x="996480" y="3265560"/>
            <a:ext cx="1121400" cy="124236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10"/>
          <p:cNvSpPr>
            <a:spLocks noGrp="1"/>
          </p:cNvSpPr>
          <p:nvPr>
            <p:ph type="subTitle"/>
          </p:nvPr>
        </p:nvSpPr>
        <p:spPr>
          <a:xfrm>
            <a:off x="930960" y="-1646640"/>
            <a:ext cx="5056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Open Sans"/>
                <a:ea typeface="Open Sans"/>
              </a:rPr>
              <a:t>CDR (Comitê de Desastre/Recuperação e Comunicação)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08;p36"/>
          <p:cNvPicPr/>
          <p:nvPr/>
        </p:nvPicPr>
        <p:blipFill>
          <a:blip r:embed="rId2"/>
          <a:stretch/>
        </p:blipFill>
        <p:spPr>
          <a:xfrm rot="13284600">
            <a:off x="4352040" y="-1311840"/>
            <a:ext cx="7657560" cy="765720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922320" y="199800"/>
            <a:ext cx="6999480" cy="13888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rgbClr val="5CC8B0"/>
                </a:solidFill>
                <a:latin typeface="Source Code Pro SemiBold"/>
                <a:ea typeface="Source Code Pro SemiBold"/>
              </a:rPr>
              <a:t>INICIAÇÃO DO PLANO</a:t>
            </a:r>
            <a:endParaRPr lang="pt-BR" sz="3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6579000" y="2126520"/>
            <a:ext cx="4653720" cy="34552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rmAutofit fontScale="98500"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Open Sans"/>
                <a:ea typeface="Open Sans"/>
              </a:rPr>
              <a:t>A iniciação do plano ocorre caso   ocorra algum cenário de desastre, a  insurgência de um risco desconhecido ou caso uma vulnerabilidade tenha grande possibilidade de ser explorada. Observação: O plano pode ser iniciado para testes, ou seja, determinado pelo CDR e pela TJPB.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8" name="Google Shape;311;p36"/>
          <p:cNvCxnSpPr/>
          <p:nvPr/>
        </p:nvCxnSpPr>
        <p:spPr>
          <a:xfrm>
            <a:off x="921960" y="1030680"/>
            <a:ext cx="537696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  <p:cxnSp>
        <p:nvCxnSpPr>
          <p:cNvPr id="399" name="Google Shape;312;p36"/>
          <p:cNvCxnSpPr/>
          <p:nvPr/>
        </p:nvCxnSpPr>
        <p:spPr>
          <a:xfrm>
            <a:off x="6578640" y="5582520"/>
            <a:ext cx="459396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  <p:pic>
        <p:nvPicPr>
          <p:cNvPr id="400" name="Google Shape;313;p36"/>
          <p:cNvPicPr/>
          <p:nvPr/>
        </p:nvPicPr>
        <p:blipFill>
          <a:blip r:embed="rId3"/>
          <a:srcRect l="19477" r="19477"/>
          <a:stretch/>
        </p:blipFill>
        <p:spPr>
          <a:xfrm>
            <a:off x="461880" y="2798280"/>
            <a:ext cx="4741560" cy="405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318;p37"/>
          <p:cNvPicPr/>
          <p:nvPr/>
        </p:nvPicPr>
        <p:blipFill>
          <a:blip r:embed="rId2"/>
          <a:stretch/>
        </p:blipFill>
        <p:spPr>
          <a:xfrm flipH="1">
            <a:off x="4315200" y="0"/>
            <a:ext cx="7876800" cy="8600040"/>
          </a:xfrm>
          <a:prstGeom prst="rect">
            <a:avLst/>
          </a:prstGeom>
          <a:ln w="0">
            <a:noFill/>
          </a:ln>
        </p:spPr>
      </p:pic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933960" y="106920"/>
            <a:ext cx="6627240" cy="7354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rgbClr val="5CC8B0"/>
                </a:solidFill>
                <a:latin typeface="Source Code Pro SemiBold"/>
                <a:ea typeface="Source Code Pro SemiBold"/>
              </a:rPr>
              <a:t>MACROPROCESSOS</a:t>
            </a:r>
            <a:endParaRPr lang="pt-BR" sz="3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2706148" y="3532542"/>
            <a:ext cx="39704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Define as atividades das equipes envolvidas e orquestra as ações de contingência e comunicação durante e após a ocorrência de um desastre, com o intuito de minimizar impactos até a superação da crise.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ubTitle"/>
          </p:nvPr>
        </p:nvSpPr>
        <p:spPr>
          <a:xfrm>
            <a:off x="2568628" y="-1867458"/>
            <a:ext cx="461232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Plano de Continuidade Operacional (PCO):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subTitle"/>
          </p:nvPr>
        </p:nvSpPr>
        <p:spPr>
          <a:xfrm>
            <a:off x="2648416" y="2212692"/>
            <a:ext cx="368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Garantir a continuidade dos serviços essenciais de TIC críticos na ocorrência de um desastre, enquanto se recupera o ambiente principal.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subTitle"/>
          </p:nvPr>
        </p:nvSpPr>
        <p:spPr>
          <a:xfrm>
            <a:off x="2536948" y="-689178"/>
            <a:ext cx="51494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Plano de Administração de Crise (PAC</a:t>
            </a:r>
            <a:r>
              <a:rPr lang="en" sz="1400" b="1" u="sng" strike="noStrike" spc="-1" dirty="0">
                <a:solidFill>
                  <a:schemeClr val="lt1"/>
                </a:solidFill>
                <a:latin typeface="Open Sans"/>
                <a:ea typeface="Open Sans"/>
              </a:rPr>
              <a:t>):</a:t>
            </a:r>
            <a:endParaRPr lang="pt-BR" sz="1400" b="0" u="sng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7" name="Google Shape;325;p37"/>
          <p:cNvPicPr/>
          <p:nvPr/>
        </p:nvPicPr>
        <p:blipFill>
          <a:blip r:embed="rId3"/>
          <a:stretch/>
        </p:blipFill>
        <p:spPr>
          <a:xfrm>
            <a:off x="1017360" y="2089800"/>
            <a:ext cx="1024920" cy="1135440"/>
          </a:xfrm>
          <a:prstGeom prst="rect">
            <a:avLst/>
          </a:prstGeom>
          <a:ln w="0">
            <a:noFill/>
          </a:ln>
        </p:spPr>
      </p:pic>
      <p:cxnSp>
        <p:nvCxnSpPr>
          <p:cNvPr id="408" name="Google Shape;326;p37"/>
          <p:cNvCxnSpPr/>
          <p:nvPr/>
        </p:nvCxnSpPr>
        <p:spPr>
          <a:xfrm>
            <a:off x="1017360" y="1100880"/>
            <a:ext cx="409104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  <p:sp>
        <p:nvSpPr>
          <p:cNvPr id="409" name="PlaceHolder 6"/>
          <p:cNvSpPr>
            <a:spLocks noGrp="1"/>
          </p:cNvSpPr>
          <p:nvPr>
            <p:ph type="subTitle"/>
          </p:nvPr>
        </p:nvSpPr>
        <p:spPr>
          <a:xfrm>
            <a:off x="896908" y="-2236721"/>
            <a:ext cx="68612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Seria a definição das atividades de cada área do plano de continuidade.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400" b="1" spc="-1" dirty="0">
                <a:solidFill>
                  <a:srgbClr val="FFFFFF"/>
                </a:solidFill>
              </a:rPr>
              <a:t>Tecnologia da Informação e Comunicação (TIC). </a:t>
            </a:r>
            <a:endParaRPr lang="pt-BR" sz="1400" b="1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Google Shape;323;p37"/>
          <p:cNvSpPr/>
          <p:nvPr/>
        </p:nvSpPr>
        <p:spPr>
          <a:xfrm>
            <a:off x="2917288" y="5114922"/>
            <a:ext cx="4372920" cy="422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Planejar e agir para que, uma vez controlada a contingência e passada a crise, a TIC retome seus níveis originais de operação no ambiente principal.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Google Shape;328;p37"/>
          <p:cNvSpPr/>
          <p:nvPr/>
        </p:nvSpPr>
        <p:spPr>
          <a:xfrm>
            <a:off x="2754388" y="943422"/>
            <a:ext cx="5149440" cy="422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b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lt1"/>
                </a:solidFill>
                <a:latin typeface="Open Sans"/>
                <a:ea typeface="Open Sans"/>
              </a:rPr>
              <a:t>Plano de Recuperação de Desastre (PRD):</a:t>
            </a:r>
            <a:endParaRPr lang="pt-BR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2" name="Imagem 411"/>
          <p:cNvPicPr/>
          <p:nvPr/>
        </p:nvPicPr>
        <p:blipFill>
          <a:blip r:embed="rId4"/>
          <a:stretch/>
        </p:blipFill>
        <p:spPr>
          <a:xfrm>
            <a:off x="8640000" y="180000"/>
            <a:ext cx="2428560" cy="660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333;p38"/>
          <p:cNvPicPr/>
          <p:nvPr/>
        </p:nvPicPr>
        <p:blipFill>
          <a:blip r:embed="rId2"/>
          <a:stretch/>
        </p:blipFill>
        <p:spPr>
          <a:xfrm flipH="1">
            <a:off x="3175920" y="432720"/>
            <a:ext cx="5712840" cy="632808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40960" y="178200"/>
            <a:ext cx="10381680" cy="830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rgbClr val="5CC8B0"/>
                </a:solidFill>
                <a:latin typeface="Source Code Pro SemiBold"/>
                <a:ea typeface="Source Code Pro SemiBold"/>
              </a:rPr>
              <a:t>ESTRATÉGIAS DE CONTINUIDADE</a:t>
            </a:r>
            <a:endParaRPr lang="pt-BR" sz="3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1408320" y="4133880"/>
            <a:ext cx="30542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A GESUP é a unidade responsável por implementar, manter e melhorar o PCO e toda a documentação inerente.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ubTitle"/>
          </p:nvPr>
        </p:nvSpPr>
        <p:spPr>
          <a:xfrm>
            <a:off x="1408320" y="13680"/>
            <a:ext cx="30542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Source Code Pro SemiBold"/>
                <a:ea typeface="Source Code Pro SemiBold"/>
              </a:rPr>
              <a:t>GESTÃO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subTitle"/>
          </p:nvPr>
        </p:nvSpPr>
        <p:spPr>
          <a:xfrm>
            <a:off x="1360080" y="2513160"/>
            <a:ext cx="30542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Definir o que não está funcionando e criar alternativas para manter os serviços essenciais em operação.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ubTitle"/>
          </p:nvPr>
        </p:nvSpPr>
        <p:spPr>
          <a:xfrm>
            <a:off x="1360080" y="-1584720"/>
            <a:ext cx="38307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Source Code Pro SemiBold"/>
                <a:ea typeface="Source Code Pro SemiBold"/>
              </a:rPr>
              <a:t>PLANO DE CONTINUIDADE OPERACIONAL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6"/>
          <p:cNvSpPr>
            <a:spLocks noGrp="1"/>
          </p:cNvSpPr>
          <p:nvPr>
            <p:ph type="subTitle"/>
          </p:nvPr>
        </p:nvSpPr>
        <p:spPr>
          <a:xfrm>
            <a:off x="6693120" y="2513160"/>
            <a:ext cx="401040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lt1"/>
                </a:solidFill>
                <a:latin typeface="Open Sans"/>
                <a:ea typeface="Open Sans"/>
              </a:rPr>
              <a:t>Prover meios para manter o funcionamento dos principais serviços de TIC e a continuidade das operações de TI dos sistemas essenciais. Estabelecer procedimentos, controles e regras alternativas que possibilitem a continuidade das operações de TI durante uma crise ou cenário de desastre. Estabelecer uma equipe para cada plano PCO, PRD e PAC. Definir os formulários, checklists e relatórios a serem entregues pelas equipes ao executar a contingência.</a:t>
            </a:r>
            <a:endParaRPr lang="pt-BR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PlaceHolder 7"/>
          <p:cNvSpPr>
            <a:spLocks noGrp="1"/>
          </p:cNvSpPr>
          <p:nvPr>
            <p:ph type="subTitle"/>
          </p:nvPr>
        </p:nvSpPr>
        <p:spPr>
          <a:xfrm>
            <a:off x="6693120" y="-1584720"/>
            <a:ext cx="30542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Source Code Pro SemiBold"/>
                <a:ea typeface="Source Code Pro SemiBold"/>
              </a:rPr>
              <a:t>OBJETIVO E ESCOPO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21" name="Google Shape;341;p38"/>
          <p:cNvCxnSpPr/>
          <p:nvPr/>
        </p:nvCxnSpPr>
        <p:spPr>
          <a:xfrm>
            <a:off x="988560" y="912600"/>
            <a:ext cx="783396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346;p39"/>
          <p:cNvPicPr/>
          <p:nvPr/>
        </p:nvPicPr>
        <p:blipFill>
          <a:blip r:embed="rId2"/>
          <a:stretch/>
        </p:blipFill>
        <p:spPr>
          <a:xfrm rot="19191600">
            <a:off x="4455360" y="-61560"/>
            <a:ext cx="6980760" cy="6980760"/>
          </a:xfrm>
          <a:prstGeom prst="rect">
            <a:avLst/>
          </a:prstGeom>
          <a:ln w="0">
            <a:noFill/>
          </a:ln>
        </p:spPr>
      </p:pic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61120" y="179280"/>
            <a:ext cx="6800760" cy="13888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rgbClr val="5CC8B0"/>
                </a:solidFill>
                <a:latin typeface="Source Code Pro SemiBold"/>
                <a:ea typeface="Source Code Pro SemiBold"/>
              </a:rPr>
              <a:t>EXECUÇÃO DO PLANO</a:t>
            </a:r>
            <a:endParaRPr lang="pt-BR" sz="3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3617280" y="-66996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ACIONAMENTO DO PLANO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ubTitle"/>
          </p:nvPr>
        </p:nvSpPr>
        <p:spPr>
          <a:xfrm>
            <a:off x="3614040" y="29509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Convocação de uma reunião de emergência com os líderes para coordenar prazos e organizar as ações de contingência. Informar as equipes sobre as prioridades dos serviços essenciais.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subTitle"/>
          </p:nvPr>
        </p:nvSpPr>
        <p:spPr>
          <a:xfrm>
            <a:off x="867600" y="295092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Identificar o relato de incidente ou crise e o líder da equipe de operações deve verificar os impactos e possíveis resoluções do problema.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subTitle"/>
          </p:nvPr>
        </p:nvSpPr>
        <p:spPr>
          <a:xfrm>
            <a:off x="861120" y="-1174680"/>
            <a:ext cx="26445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AVALIAÇÃO DE IMPACTO DE DESASTRE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ubTitle"/>
          </p:nvPr>
        </p:nvSpPr>
        <p:spPr>
          <a:xfrm>
            <a:off x="6366960" y="304704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Garantir a comunicação, gerenciar as crises e viabilizar a compreensão de todos os envolvidos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subTitle"/>
          </p:nvPr>
        </p:nvSpPr>
        <p:spPr>
          <a:xfrm>
            <a:off x="6366960" y="-1174680"/>
            <a:ext cx="283716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PLANO DE ADMINISTRAÇÃO DE CRISES (PAC) 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PlaceHolder 8"/>
          <p:cNvSpPr>
            <a:spLocks noGrp="1"/>
          </p:cNvSpPr>
          <p:nvPr>
            <p:ph type="subTitle"/>
          </p:nvPr>
        </p:nvSpPr>
        <p:spPr>
          <a:xfrm>
            <a:off x="9119880" y="3047040"/>
            <a:ext cx="233964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Open Sans"/>
                <a:ea typeface="Open Sans"/>
              </a:rPr>
              <a:t>Responsável por entrar em contato com todas as equipes e informar sobre as pendências de cada grupo, asegurando que as autoridades competentes tenham sido notificadas da catástrofe, principalmente se envolver risco às pessoas, fornecendo informações sobre localização, natureza, magnitude e impacto do desastre.</a:t>
            </a:r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PlaceHolder 9"/>
          <p:cNvSpPr>
            <a:spLocks noGrp="1"/>
          </p:cNvSpPr>
          <p:nvPr>
            <p:ph type="subTitle"/>
          </p:nvPr>
        </p:nvSpPr>
        <p:spPr>
          <a:xfrm>
            <a:off x="9116640" y="-1174680"/>
            <a:ext cx="3021480" cy="4221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Open Sans"/>
                <a:ea typeface="Open Sans"/>
              </a:rPr>
              <a:t>COMUNICAÇÃO NA OCORRÊNCIA DE UM DESASTRE</a:t>
            </a: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Google Shape;356;p39"/>
          <p:cNvSpPr/>
          <p:nvPr/>
        </p:nvSpPr>
        <p:spPr>
          <a:xfrm rot="16200000">
            <a:off x="-3197520" y="3198600"/>
            <a:ext cx="6857280" cy="461160"/>
          </a:xfrm>
          <a:prstGeom prst="rect">
            <a:avLst/>
          </a:prstGeom>
          <a:solidFill>
            <a:srgbClr val="5CC8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800" b="1" strike="noStrike" spc="-1">
              <a:solidFill>
                <a:schemeClr val="lt1"/>
              </a:solidFill>
              <a:latin typeface="Source Code Pro SemiBold"/>
              <a:ea typeface="Source Code Pro SemiBold"/>
            </a:endParaRPr>
          </a:p>
        </p:txBody>
      </p:sp>
      <p:sp>
        <p:nvSpPr>
          <p:cNvPr id="433" name="Google Shape;357;p39"/>
          <p:cNvSpPr/>
          <p:nvPr/>
        </p:nvSpPr>
        <p:spPr>
          <a:xfrm>
            <a:off x="3309480" y="3589200"/>
            <a:ext cx="195840" cy="19584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4" name="Google Shape;358;p39"/>
          <p:cNvSpPr/>
          <p:nvPr/>
        </p:nvSpPr>
        <p:spPr>
          <a:xfrm>
            <a:off x="3373920" y="3638520"/>
            <a:ext cx="8064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5" name="Google Shape;359;p39"/>
          <p:cNvSpPr/>
          <p:nvPr/>
        </p:nvSpPr>
        <p:spPr>
          <a:xfrm>
            <a:off x="6062400" y="3589200"/>
            <a:ext cx="195840" cy="19584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6" name="Google Shape;360;p39"/>
          <p:cNvSpPr/>
          <p:nvPr/>
        </p:nvSpPr>
        <p:spPr>
          <a:xfrm>
            <a:off x="6126840" y="3638520"/>
            <a:ext cx="8064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7" name="Google Shape;361;p39"/>
          <p:cNvSpPr/>
          <p:nvPr/>
        </p:nvSpPr>
        <p:spPr>
          <a:xfrm>
            <a:off x="8815320" y="3589200"/>
            <a:ext cx="195840" cy="195840"/>
          </a:xfrm>
          <a:prstGeom prst="ellipse">
            <a:avLst/>
          </a:prstGeom>
          <a:solidFill>
            <a:srgbClr val="0B4A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9480" rIns="90000" bIns="694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8" name="Google Shape;362;p39"/>
          <p:cNvSpPr/>
          <p:nvPr/>
        </p:nvSpPr>
        <p:spPr>
          <a:xfrm>
            <a:off x="8879760" y="3638520"/>
            <a:ext cx="80640" cy="9756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8960" rIns="90000" bIns="489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39" name="Google Shape;363;p39"/>
          <p:cNvPicPr/>
          <p:nvPr/>
        </p:nvPicPr>
        <p:blipFill>
          <a:blip r:embed="rId3"/>
          <a:stretch/>
        </p:blipFill>
        <p:spPr>
          <a:xfrm>
            <a:off x="976320" y="6081480"/>
            <a:ext cx="611640" cy="611640"/>
          </a:xfrm>
          <a:prstGeom prst="rect">
            <a:avLst/>
          </a:prstGeom>
          <a:ln w="0">
            <a:noFill/>
          </a:ln>
        </p:spPr>
      </p:pic>
      <p:cxnSp>
        <p:nvCxnSpPr>
          <p:cNvPr id="440" name="Google Shape;364;p39"/>
          <p:cNvCxnSpPr/>
          <p:nvPr/>
        </p:nvCxnSpPr>
        <p:spPr>
          <a:xfrm>
            <a:off x="976320" y="1100880"/>
            <a:ext cx="4986720" cy="720"/>
          </a:xfrm>
          <a:prstGeom prst="straightConnector1">
            <a:avLst/>
          </a:prstGeom>
          <a:ln w="19050" cap="rnd">
            <a:solidFill>
              <a:srgbClr val="5CC8B0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hack Cheatsheet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E5E5FF"/>
      </a:lt2>
      <a:accent1>
        <a:srgbClr val="F7F7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11</vt:i4>
      </vt:variant>
    </vt:vector>
  </HeadingPairs>
  <TitlesOfParts>
    <vt:vector size="28" baseType="lpstr">
      <vt:lpstr>Arial</vt:lpstr>
      <vt:lpstr>DejaVu Sans</vt:lpstr>
      <vt:lpstr>Open Sans</vt:lpstr>
      <vt:lpstr>Source Code Pro</vt:lpstr>
      <vt:lpstr>Source Code Pro SemiBold</vt:lpstr>
      <vt:lpstr>Symbol</vt:lpstr>
      <vt:lpstr>Times New Roman</vt:lpstr>
      <vt:lpstr>Wingdings</vt:lpstr>
      <vt:lpstr>Slidehack Cheatsheet</vt:lpstr>
      <vt:lpstr>Slidehack Cheatsheet</vt:lpstr>
      <vt:lpstr>Slidehack Cheatsheet</vt:lpstr>
      <vt:lpstr>Slidehack Cheatsheet</vt:lpstr>
      <vt:lpstr>Slidehack Cheatsheet</vt:lpstr>
      <vt:lpstr>Slidehack Cheatsheet</vt:lpstr>
      <vt:lpstr>Slidehack Cheatsheet</vt:lpstr>
      <vt:lpstr>Slidehack Cheatsheet</vt:lpstr>
      <vt:lpstr>Slidehack Cheatsheet</vt:lpstr>
      <vt:lpstr>Plano de Continuidade</vt:lpstr>
      <vt:lpstr>Plano de Continuidade</vt:lpstr>
      <vt:lpstr>PRINCIPAIS AMEAÇAS</vt:lpstr>
      <vt:lpstr>EVENTO DE DESASTRE POSSÍVEIS CAUSAS</vt:lpstr>
      <vt:lpstr>PAPÉIS E RESPONSABILIDADES</vt:lpstr>
      <vt:lpstr>INICIAÇÃO DO PLANO</vt:lpstr>
      <vt:lpstr>MACROPROCESSOS</vt:lpstr>
      <vt:lpstr>ESTRATÉGIAS DE CONTINUIDADE</vt:lpstr>
      <vt:lpstr>EXECUÇÃO DO PLANO</vt:lpstr>
      <vt:lpstr>EXECUÇÃO DO PLANO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modified xsi:type="dcterms:W3CDTF">2023-10-17T23:56:49Z</dcterms:modified>
  <dc:language/>
</cp:coreProperties>
</file>