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79" r:id="rId7"/>
    <p:sldId id="280" r:id="rId8"/>
    <p:sldId id="281" r:id="rId9"/>
    <p:sldId id="282" r:id="rId10"/>
    <p:sldId id="283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47" r:id="rId33"/>
    <p:sldId id="348" r:id="rId34"/>
    <p:sldId id="349" r:id="rId35"/>
    <p:sldId id="324" r:id="rId36"/>
    <p:sldId id="327" r:id="rId37"/>
    <p:sldId id="328" r:id="rId38"/>
    <p:sldId id="326" r:id="rId39"/>
    <p:sldId id="329" r:id="rId40"/>
    <p:sldId id="325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285" r:id="rId58"/>
    <p:sldId id="286" r:id="rId59"/>
    <p:sldId id="287" r:id="rId60"/>
    <p:sldId id="288" r:id="rId61"/>
    <p:sldId id="289" r:id="rId62"/>
    <p:sldId id="291" r:id="rId63"/>
    <p:sldId id="292" r:id="rId64"/>
    <p:sldId id="293" r:id="rId65"/>
    <p:sldId id="294" r:id="rId66"/>
    <p:sldId id="295" r:id="rId67"/>
    <p:sldId id="299" r:id="rId68"/>
    <p:sldId id="300" r:id="rId69"/>
    <p:sldId id="301" r:id="rId7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6C466-5438-4419-808A-2A1289F5F88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80C8CA3-C02E-4AA0-8774-64F896F867B1}">
      <dgm:prSet phldrT="[Texto]"/>
      <dgm:spPr/>
      <dgm:t>
        <a:bodyPr/>
        <a:lstStyle/>
        <a:p>
          <a:r>
            <a:rPr lang="pt-BR" dirty="0" smtClean="0"/>
            <a:t>PROGRAMA FONTE</a:t>
          </a:r>
          <a:endParaRPr lang="pt-BR" dirty="0"/>
        </a:p>
      </dgm:t>
    </dgm:pt>
    <dgm:pt modelId="{D60D76A6-5E9C-4A7F-9CD4-290051BB819E}" type="parTrans" cxnId="{DB0F6691-75A4-422D-A498-719C7E3AFA46}">
      <dgm:prSet/>
      <dgm:spPr/>
      <dgm:t>
        <a:bodyPr/>
        <a:lstStyle/>
        <a:p>
          <a:endParaRPr lang="pt-BR"/>
        </a:p>
      </dgm:t>
    </dgm:pt>
    <dgm:pt modelId="{EF9B8FBD-650D-4D0D-85C5-A8FC2069AE9B}" type="sibTrans" cxnId="{DB0F6691-75A4-422D-A498-719C7E3AFA46}">
      <dgm:prSet/>
      <dgm:spPr/>
      <dgm:t>
        <a:bodyPr/>
        <a:lstStyle/>
        <a:p>
          <a:endParaRPr lang="pt-BR"/>
        </a:p>
      </dgm:t>
    </dgm:pt>
    <dgm:pt modelId="{1A977856-B0CC-471D-995E-9DBF7CC0EE3A}">
      <dgm:prSet phldrT="[Texto]"/>
      <dgm:spPr/>
      <dgm:t>
        <a:bodyPr/>
        <a:lstStyle/>
        <a:p>
          <a:r>
            <a:rPr lang="pt-BR" dirty="0" smtClean="0"/>
            <a:t>COMPILADOR</a:t>
          </a:r>
          <a:endParaRPr lang="pt-BR" dirty="0"/>
        </a:p>
      </dgm:t>
    </dgm:pt>
    <dgm:pt modelId="{4894873B-C7B3-4DC5-9DD2-B8803FE9F9E9}" type="parTrans" cxnId="{EF9495C5-26EE-42AE-866C-F0D74D056904}">
      <dgm:prSet/>
      <dgm:spPr/>
      <dgm:t>
        <a:bodyPr/>
        <a:lstStyle/>
        <a:p>
          <a:endParaRPr lang="pt-BR"/>
        </a:p>
      </dgm:t>
    </dgm:pt>
    <dgm:pt modelId="{FAF9995A-227C-439B-B80F-CF3C33595DAA}" type="sibTrans" cxnId="{EF9495C5-26EE-42AE-866C-F0D74D056904}">
      <dgm:prSet/>
      <dgm:spPr/>
      <dgm:t>
        <a:bodyPr/>
        <a:lstStyle/>
        <a:p>
          <a:endParaRPr lang="pt-BR"/>
        </a:p>
      </dgm:t>
    </dgm:pt>
    <dgm:pt modelId="{0ED6892C-F45D-450A-A6D6-F7069BFE093A}">
      <dgm:prSet phldrT="[Texto]"/>
      <dgm:spPr/>
      <dgm:t>
        <a:bodyPr/>
        <a:lstStyle/>
        <a:p>
          <a:r>
            <a:rPr lang="pt-BR" dirty="0" smtClean="0"/>
            <a:t>PROGRAMA ALVO</a:t>
          </a:r>
          <a:endParaRPr lang="pt-BR" dirty="0"/>
        </a:p>
      </dgm:t>
    </dgm:pt>
    <dgm:pt modelId="{D5CD9526-4879-4B2A-9ECA-5DAFA349994D}" type="parTrans" cxnId="{29A6C06F-AA79-48A3-8A99-EF9850627761}">
      <dgm:prSet/>
      <dgm:spPr/>
      <dgm:t>
        <a:bodyPr/>
        <a:lstStyle/>
        <a:p>
          <a:endParaRPr lang="pt-BR"/>
        </a:p>
      </dgm:t>
    </dgm:pt>
    <dgm:pt modelId="{5EE90E27-EB4A-472E-97CB-A5E9A60CFFD0}" type="sibTrans" cxnId="{29A6C06F-AA79-48A3-8A99-EF9850627761}">
      <dgm:prSet/>
      <dgm:spPr/>
      <dgm:t>
        <a:bodyPr/>
        <a:lstStyle/>
        <a:p>
          <a:endParaRPr lang="pt-BR"/>
        </a:p>
      </dgm:t>
    </dgm:pt>
    <dgm:pt modelId="{B2A29430-7B5A-4E50-B178-92372476D570}" type="pres">
      <dgm:prSet presAssocID="{5BB6C466-5438-4419-808A-2A1289F5F886}" presName="Name0" presStyleCnt="0">
        <dgm:presLayoutVars>
          <dgm:dir/>
          <dgm:resizeHandles val="exact"/>
        </dgm:presLayoutVars>
      </dgm:prSet>
      <dgm:spPr/>
    </dgm:pt>
    <dgm:pt modelId="{426E0EE1-BE62-4E6B-B5F0-F79E004817F6}" type="pres">
      <dgm:prSet presAssocID="{C80C8CA3-C02E-4AA0-8774-64F896F867B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421B63-EC3B-401B-925B-D7326E9637E2}" type="pres">
      <dgm:prSet presAssocID="{EF9B8FBD-650D-4D0D-85C5-A8FC2069AE9B}" presName="sibTrans" presStyleLbl="sibTrans2D1" presStyleIdx="0" presStyleCnt="2"/>
      <dgm:spPr/>
      <dgm:t>
        <a:bodyPr/>
        <a:lstStyle/>
        <a:p>
          <a:endParaRPr lang="pt-BR"/>
        </a:p>
      </dgm:t>
    </dgm:pt>
    <dgm:pt modelId="{49EAC9AE-C919-405A-BB5E-5066BD3EA071}" type="pres">
      <dgm:prSet presAssocID="{EF9B8FBD-650D-4D0D-85C5-A8FC2069AE9B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6DE028B5-2614-479F-BE07-C028D8EA41FA}" type="pres">
      <dgm:prSet presAssocID="{1A977856-B0CC-471D-995E-9DBF7CC0EE3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88901AB-8766-418F-8570-4FFF895C202F}" type="pres">
      <dgm:prSet presAssocID="{FAF9995A-227C-439B-B80F-CF3C33595DAA}" presName="sibTrans" presStyleLbl="sibTrans2D1" presStyleIdx="1" presStyleCnt="2"/>
      <dgm:spPr/>
      <dgm:t>
        <a:bodyPr/>
        <a:lstStyle/>
        <a:p>
          <a:endParaRPr lang="pt-BR"/>
        </a:p>
      </dgm:t>
    </dgm:pt>
    <dgm:pt modelId="{8D3CA7A3-E9C3-4335-97ED-9BA0F2FCCC24}" type="pres">
      <dgm:prSet presAssocID="{FAF9995A-227C-439B-B80F-CF3C33595DAA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29C4DE51-3986-448F-9C0B-FDC058C1A2D3}" type="pres">
      <dgm:prSet presAssocID="{0ED6892C-F45D-450A-A6D6-F7069BFE093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CA6CCA2-E9C4-43A3-89AD-B5D0E29B6F34}" type="presOf" srcId="{FAF9995A-227C-439B-B80F-CF3C33595DAA}" destId="{488901AB-8766-418F-8570-4FFF895C202F}" srcOrd="0" destOrd="0" presId="urn:microsoft.com/office/officeart/2005/8/layout/process1"/>
    <dgm:cxn modelId="{29A6C06F-AA79-48A3-8A99-EF9850627761}" srcId="{5BB6C466-5438-4419-808A-2A1289F5F886}" destId="{0ED6892C-F45D-450A-A6D6-F7069BFE093A}" srcOrd="2" destOrd="0" parTransId="{D5CD9526-4879-4B2A-9ECA-5DAFA349994D}" sibTransId="{5EE90E27-EB4A-472E-97CB-A5E9A60CFFD0}"/>
    <dgm:cxn modelId="{DFD15DF0-B676-441E-89EB-4415FB5825C9}" type="presOf" srcId="{C80C8CA3-C02E-4AA0-8774-64F896F867B1}" destId="{426E0EE1-BE62-4E6B-B5F0-F79E004817F6}" srcOrd="0" destOrd="0" presId="urn:microsoft.com/office/officeart/2005/8/layout/process1"/>
    <dgm:cxn modelId="{8565D4CB-B3EE-4390-BF79-B74EFA2C49D4}" type="presOf" srcId="{1A977856-B0CC-471D-995E-9DBF7CC0EE3A}" destId="{6DE028B5-2614-479F-BE07-C028D8EA41FA}" srcOrd="0" destOrd="0" presId="urn:microsoft.com/office/officeart/2005/8/layout/process1"/>
    <dgm:cxn modelId="{2E862546-509B-4F60-A86C-6A527193CE83}" type="presOf" srcId="{5BB6C466-5438-4419-808A-2A1289F5F886}" destId="{B2A29430-7B5A-4E50-B178-92372476D570}" srcOrd="0" destOrd="0" presId="urn:microsoft.com/office/officeart/2005/8/layout/process1"/>
    <dgm:cxn modelId="{5161C42F-BA03-4397-8432-14350FA5024C}" type="presOf" srcId="{EF9B8FBD-650D-4D0D-85C5-A8FC2069AE9B}" destId="{12421B63-EC3B-401B-925B-D7326E9637E2}" srcOrd="0" destOrd="0" presId="urn:microsoft.com/office/officeart/2005/8/layout/process1"/>
    <dgm:cxn modelId="{DB0F6691-75A4-422D-A498-719C7E3AFA46}" srcId="{5BB6C466-5438-4419-808A-2A1289F5F886}" destId="{C80C8CA3-C02E-4AA0-8774-64F896F867B1}" srcOrd="0" destOrd="0" parTransId="{D60D76A6-5E9C-4A7F-9CD4-290051BB819E}" sibTransId="{EF9B8FBD-650D-4D0D-85C5-A8FC2069AE9B}"/>
    <dgm:cxn modelId="{6A13A6FB-279F-44D8-8EE8-A047ACA54123}" type="presOf" srcId="{FAF9995A-227C-439B-B80F-CF3C33595DAA}" destId="{8D3CA7A3-E9C3-4335-97ED-9BA0F2FCCC24}" srcOrd="1" destOrd="0" presId="urn:microsoft.com/office/officeart/2005/8/layout/process1"/>
    <dgm:cxn modelId="{EF9495C5-26EE-42AE-866C-F0D74D056904}" srcId="{5BB6C466-5438-4419-808A-2A1289F5F886}" destId="{1A977856-B0CC-471D-995E-9DBF7CC0EE3A}" srcOrd="1" destOrd="0" parTransId="{4894873B-C7B3-4DC5-9DD2-B8803FE9F9E9}" sibTransId="{FAF9995A-227C-439B-B80F-CF3C33595DAA}"/>
    <dgm:cxn modelId="{9ECB2146-D0DB-43CB-B701-D99ED0E90B6E}" type="presOf" srcId="{EF9B8FBD-650D-4D0D-85C5-A8FC2069AE9B}" destId="{49EAC9AE-C919-405A-BB5E-5066BD3EA071}" srcOrd="1" destOrd="0" presId="urn:microsoft.com/office/officeart/2005/8/layout/process1"/>
    <dgm:cxn modelId="{261EF70D-A97B-40AE-8181-D108D77DF1BB}" type="presOf" srcId="{0ED6892C-F45D-450A-A6D6-F7069BFE093A}" destId="{29C4DE51-3986-448F-9C0B-FDC058C1A2D3}" srcOrd="0" destOrd="0" presId="urn:microsoft.com/office/officeart/2005/8/layout/process1"/>
    <dgm:cxn modelId="{1665669D-26FF-4AAB-8CEF-8410BC9D816F}" type="presParOf" srcId="{B2A29430-7B5A-4E50-B178-92372476D570}" destId="{426E0EE1-BE62-4E6B-B5F0-F79E004817F6}" srcOrd="0" destOrd="0" presId="urn:microsoft.com/office/officeart/2005/8/layout/process1"/>
    <dgm:cxn modelId="{0B1291D3-FF88-4848-8021-318872152D80}" type="presParOf" srcId="{B2A29430-7B5A-4E50-B178-92372476D570}" destId="{12421B63-EC3B-401B-925B-D7326E9637E2}" srcOrd="1" destOrd="0" presId="urn:microsoft.com/office/officeart/2005/8/layout/process1"/>
    <dgm:cxn modelId="{88DCD7D5-B696-4C35-8EAB-68618C5F2F1E}" type="presParOf" srcId="{12421B63-EC3B-401B-925B-D7326E9637E2}" destId="{49EAC9AE-C919-405A-BB5E-5066BD3EA071}" srcOrd="0" destOrd="0" presId="urn:microsoft.com/office/officeart/2005/8/layout/process1"/>
    <dgm:cxn modelId="{DA928634-3D7E-4886-9651-43B014670865}" type="presParOf" srcId="{B2A29430-7B5A-4E50-B178-92372476D570}" destId="{6DE028B5-2614-479F-BE07-C028D8EA41FA}" srcOrd="2" destOrd="0" presId="urn:microsoft.com/office/officeart/2005/8/layout/process1"/>
    <dgm:cxn modelId="{5DC49E8E-1B5D-4F8D-B65F-9807E33CFCE4}" type="presParOf" srcId="{B2A29430-7B5A-4E50-B178-92372476D570}" destId="{488901AB-8766-418F-8570-4FFF895C202F}" srcOrd="3" destOrd="0" presId="urn:microsoft.com/office/officeart/2005/8/layout/process1"/>
    <dgm:cxn modelId="{6E11B865-C8CB-4C79-9BA9-413435B57991}" type="presParOf" srcId="{488901AB-8766-418F-8570-4FFF895C202F}" destId="{8D3CA7A3-E9C3-4335-97ED-9BA0F2FCCC24}" srcOrd="0" destOrd="0" presId="urn:microsoft.com/office/officeart/2005/8/layout/process1"/>
    <dgm:cxn modelId="{A1F37612-5010-46CB-9B10-5991D41C4940}" type="presParOf" srcId="{B2A29430-7B5A-4E50-B178-92372476D570}" destId="{29C4DE51-3986-448F-9C0B-FDC058C1A2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E0EE1-BE62-4E6B-B5F0-F79E004817F6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PROGRAMA FONTE</a:t>
          </a:r>
          <a:endParaRPr lang="pt-BR" sz="1900" kern="1200" dirty="0"/>
        </a:p>
      </dsp:txBody>
      <dsp:txXfrm>
        <a:off x="33499" y="1579724"/>
        <a:ext cx="1545106" cy="904550"/>
      </dsp:txXfrm>
    </dsp:sp>
    <dsp:sp modelId="{12421B63-EC3B-401B-925B-D7326E9637E2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kern="1200"/>
        </a:p>
      </dsp:txBody>
      <dsp:txXfrm>
        <a:off x="1766887" y="1912856"/>
        <a:ext cx="237646" cy="238286"/>
      </dsp:txXfrm>
    </dsp:sp>
    <dsp:sp modelId="{6DE028B5-2614-479F-BE07-C028D8EA41FA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COMPILADOR</a:t>
          </a:r>
          <a:endParaRPr lang="pt-BR" sz="1900" kern="1200" dirty="0"/>
        </a:p>
      </dsp:txBody>
      <dsp:txXfrm>
        <a:off x="2275446" y="1579724"/>
        <a:ext cx="1545106" cy="904550"/>
      </dsp:txXfrm>
    </dsp:sp>
    <dsp:sp modelId="{488901AB-8766-418F-8570-4FFF895C202F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kern="1200"/>
        </a:p>
      </dsp:txBody>
      <dsp:txXfrm>
        <a:off x="4008834" y="1912856"/>
        <a:ext cx="237646" cy="238286"/>
      </dsp:txXfrm>
    </dsp:sp>
    <dsp:sp modelId="{29C4DE51-3986-448F-9C0B-FDC058C1A2D3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PROGRAMA ALVO</a:t>
          </a:r>
          <a:endParaRPr lang="pt-BR" sz="19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E5D4-93DF-4EFC-A849-80CAC2506096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7A24-B629-4B77-B508-C511BB109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2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E5D4-93DF-4EFC-A849-80CAC2506096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7A24-B629-4B77-B508-C511BB109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95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E5D4-93DF-4EFC-A849-80CAC2506096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7A24-B629-4B77-B508-C511BB109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80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E5D4-93DF-4EFC-A849-80CAC2506096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7A24-B629-4B77-B508-C511BB109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61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E5D4-93DF-4EFC-A849-80CAC2506096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7A24-B629-4B77-B508-C511BB109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80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E5D4-93DF-4EFC-A849-80CAC2506096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7A24-B629-4B77-B508-C511BB109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55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E5D4-93DF-4EFC-A849-80CAC2506096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7A24-B629-4B77-B508-C511BB109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4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E5D4-93DF-4EFC-A849-80CAC2506096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7A24-B629-4B77-B508-C511BB109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76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E5D4-93DF-4EFC-A849-80CAC2506096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7A24-B629-4B77-B508-C511BB109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43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E5D4-93DF-4EFC-A849-80CAC2506096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7A24-B629-4B77-B508-C511BB109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18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E5D4-93DF-4EFC-A849-80CAC2506096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7A24-B629-4B77-B508-C511BB109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64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E5D4-93DF-4EFC-A849-80CAC2506096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7A24-B629-4B77-B508-C511BB109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89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rlosufrpe@hot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7thEdMan/v7vol2b.pdf" TargetMode="External"/><Relationship Id="rId2" Type="http://schemas.openxmlformats.org/officeDocument/2006/relationships/hyperlink" Target="http://dinosaur.compilertools.net/lex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3501008"/>
            <a:ext cx="7772400" cy="1470025"/>
          </a:xfrm>
        </p:spPr>
        <p:txBody>
          <a:bodyPr/>
          <a:lstStyle/>
          <a:p>
            <a:r>
              <a:rPr lang="pt-BR" b="1" u="sng" dirty="0" smtClean="0"/>
              <a:t>COMPILADORES</a:t>
            </a:r>
            <a:endParaRPr lang="pt-BR" b="1" u="sng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75656" y="4772744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Prof. Carlos Eduardo</a:t>
            </a:r>
          </a:p>
          <a:p>
            <a:r>
              <a:rPr lang="pt-BR" dirty="0" smtClean="0">
                <a:solidFill>
                  <a:srgbClr val="FF0000"/>
                </a:solidFill>
                <a:hlinkClick r:id="rId3"/>
              </a:rPr>
              <a:t>carlosufrpe@hotmail.com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OBS.: Lembremos ainda que um sistema de varreduras é também parte do compilador que manipula a entrada do código-fonte, e como esta entrada frequentemente consome muito tempo, a varredura precisa ser tão eficiente quanto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57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EXPRESSÕES REGULARES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grupo de expressões regulares aqui é o </a:t>
            </a:r>
            <a:r>
              <a:rPr lang="pt-BR" dirty="0" err="1" smtClean="0"/>
              <a:t>minimal</a:t>
            </a:r>
            <a:r>
              <a:rPr lang="pt-BR" dirty="0" smtClean="0"/>
              <a:t>, no sentido de conter somente as operações e meta-símbolos essenciais. Depois, consideraremos extensões desse conjunto </a:t>
            </a:r>
            <a:r>
              <a:rPr lang="pt-BR" dirty="0" err="1" smtClean="0"/>
              <a:t>minimal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8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DEFINIÇÃO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Expressões regulares básicas: são simplesmente os caracteres em separado do alfabeto, que casam com eles mesmos. Dado a, indicamos a expressão regular (ER) </a:t>
                </a:r>
                <a:r>
                  <a:rPr lang="pt-BR" b="1" dirty="0" smtClean="0"/>
                  <a:t>a</a:t>
                </a:r>
                <a:r>
                  <a:rPr lang="pt-BR" dirty="0" smtClean="0"/>
                  <a:t> que casa com o caractere ‘a’ escrevendo L(</a:t>
                </a:r>
                <a:r>
                  <a:rPr lang="pt-BR" b="1" dirty="0" smtClean="0"/>
                  <a:t>a</a:t>
                </a:r>
                <a:r>
                  <a:rPr lang="pt-BR" dirty="0" smtClean="0"/>
                  <a:t>) = {a}. A cadeia vazia usamos o meta-símbolo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pt-BR" dirty="0" smtClean="0"/>
                  <a:t> (épsilon negrito) como L(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pt-BR" dirty="0" smtClean="0"/>
                  <a:t>)</a:t>
                </a:r>
                <a:r>
                  <a:rPr lang="pt-BR" b="1" dirty="0" smtClean="0"/>
                  <a:t> </a:t>
                </a:r>
                <a:r>
                  <a:rPr lang="pt-BR" dirty="0" smtClean="0"/>
                  <a:t>= {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}. Usamos o símbolo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pt-BR" dirty="0" smtClean="0"/>
                  <a:t> para descrever uma linguagem vazia, ou seja, que não casa com nenhum caractere.</a:t>
                </a:r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1333" b="-33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3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OPERAÇÕES DE EXPRESSÕES REGULARES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Barra vertical ( | ) ou (+);</a:t>
            </a:r>
          </a:p>
          <a:p>
            <a:endParaRPr lang="pt-BR" dirty="0"/>
          </a:p>
          <a:p>
            <a:r>
              <a:rPr lang="pt-BR" dirty="0" smtClean="0"/>
              <a:t>Concatenação: denotado por símbolos justapostos.</a:t>
            </a:r>
          </a:p>
          <a:p>
            <a:endParaRPr lang="pt-BR" dirty="0"/>
          </a:p>
          <a:p>
            <a:r>
              <a:rPr lang="pt-BR" dirty="0" smtClean="0"/>
              <a:t>Repetição ou “fecho” (*).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4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ESCOLHA ENTRA ALTERNATIVAS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 </a:t>
            </a:r>
            <a:r>
              <a:rPr lang="pt-BR" b="1" dirty="0" smtClean="0"/>
              <a:t>r</a:t>
            </a:r>
            <a:r>
              <a:rPr lang="pt-BR" dirty="0" smtClean="0"/>
              <a:t> e </a:t>
            </a:r>
            <a:r>
              <a:rPr lang="pt-BR" b="1" dirty="0" smtClean="0"/>
              <a:t>s</a:t>
            </a:r>
            <a:r>
              <a:rPr lang="pt-BR" dirty="0" smtClean="0"/>
              <a:t> são expressões regulares, então </a:t>
            </a:r>
            <a:r>
              <a:rPr lang="pt-BR" b="1" dirty="0" smtClean="0"/>
              <a:t>r | s</a:t>
            </a:r>
            <a:r>
              <a:rPr lang="pt-BR" dirty="0" smtClean="0"/>
              <a:t> é uma expressão. Em termos de linguagem, a linguagem </a:t>
            </a:r>
            <a:r>
              <a:rPr lang="pt-BR" b="1" dirty="0" smtClean="0"/>
              <a:t>r | s</a:t>
            </a:r>
            <a:r>
              <a:rPr lang="pt-BR" dirty="0" smtClean="0"/>
              <a:t> é a união das linguagens r e s, ou seja, L(</a:t>
            </a:r>
            <a:r>
              <a:rPr lang="pt-BR" b="1" dirty="0"/>
              <a:t>r | </a:t>
            </a:r>
            <a:r>
              <a:rPr lang="pt-BR" b="1" dirty="0" smtClean="0"/>
              <a:t>s</a:t>
            </a:r>
            <a:r>
              <a:rPr lang="pt-BR" dirty="0" smtClean="0"/>
              <a:t>) = L(r) U L(s) = {r, s}.</a:t>
            </a:r>
          </a:p>
          <a:p>
            <a:endParaRPr lang="pt-BR" dirty="0"/>
          </a:p>
          <a:p>
            <a:r>
              <a:rPr lang="pt-BR" dirty="0" smtClean="0"/>
              <a:t>A escolha pode ser estendida para mais alternativas, para que, por exemplo L(</a:t>
            </a:r>
            <a:r>
              <a:rPr lang="pt-BR" b="1" dirty="0" smtClean="0"/>
              <a:t>a </a:t>
            </a:r>
            <a:r>
              <a:rPr lang="pt-BR" b="1" dirty="0"/>
              <a:t>| </a:t>
            </a:r>
            <a:r>
              <a:rPr lang="pt-BR" b="1" dirty="0" smtClean="0"/>
              <a:t>b | c | d</a:t>
            </a:r>
            <a:r>
              <a:rPr lang="pt-BR" dirty="0" smtClean="0"/>
              <a:t>) = {a, b, c, d}. Por vezes poderemos escrever </a:t>
            </a:r>
            <a:r>
              <a:rPr lang="pt-BR" b="1" dirty="0" smtClean="0"/>
              <a:t>a | b | ... | z</a:t>
            </a:r>
            <a:r>
              <a:rPr lang="pt-BR" dirty="0" smtClean="0"/>
              <a:t> que casa com qualquer letra caixa baixa de </a:t>
            </a:r>
            <a:r>
              <a:rPr lang="pt-BR" i="1" dirty="0" smtClean="0"/>
              <a:t>a</a:t>
            </a:r>
            <a:r>
              <a:rPr lang="pt-BR" dirty="0" smtClean="0"/>
              <a:t> </a:t>
            </a:r>
            <a:r>
              <a:rPr lang="pt-BR" dirty="0" err="1" smtClean="0"/>
              <a:t>a</a:t>
            </a:r>
            <a:r>
              <a:rPr lang="pt-BR" dirty="0" smtClean="0"/>
              <a:t> </a:t>
            </a:r>
            <a:r>
              <a:rPr lang="pt-BR" i="1" dirty="0" smtClean="0"/>
              <a:t>z</a:t>
            </a:r>
            <a:r>
              <a:rPr lang="pt-BR" dirty="0" smtClean="0"/>
              <a:t>.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89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CONTATENAÇÃO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concatenação de duas expressões regulares </a:t>
            </a:r>
            <a:r>
              <a:rPr lang="pt-BR" b="1" dirty="0" smtClean="0"/>
              <a:t>r</a:t>
            </a:r>
            <a:r>
              <a:rPr lang="pt-BR" dirty="0" smtClean="0"/>
              <a:t> e </a:t>
            </a:r>
            <a:r>
              <a:rPr lang="pt-BR" b="1" dirty="0" smtClean="0"/>
              <a:t>s</a:t>
            </a:r>
            <a:r>
              <a:rPr lang="pt-BR" dirty="0" smtClean="0"/>
              <a:t> é denotada como </a:t>
            </a:r>
            <a:r>
              <a:rPr lang="pt-BR" b="1" dirty="0" err="1" smtClean="0"/>
              <a:t>rs</a:t>
            </a:r>
            <a:r>
              <a:rPr lang="pt-BR" dirty="0" smtClean="0"/>
              <a:t>, e casa com qualquer de caracteres que seja a concatenação de duas cadeias, desde que a primeira casa com </a:t>
            </a:r>
            <a:r>
              <a:rPr lang="pt-BR" b="1" dirty="0" smtClean="0"/>
              <a:t>r</a:t>
            </a:r>
            <a:r>
              <a:rPr lang="pt-BR" dirty="0" smtClean="0"/>
              <a:t> e a segunda case com </a:t>
            </a:r>
            <a:r>
              <a:rPr lang="pt-BR" b="1" dirty="0" smtClean="0"/>
              <a:t>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concatenação também pode ser estendida para mais de duas expressões regulares: L(</a:t>
            </a:r>
            <a:r>
              <a:rPr lang="pt-BR" b="1" dirty="0" smtClean="0"/>
              <a:t>r1r2r3...</a:t>
            </a:r>
            <a:r>
              <a:rPr lang="pt-BR" b="1" dirty="0" err="1" smtClean="0"/>
              <a:t>rn</a:t>
            </a:r>
            <a:r>
              <a:rPr lang="pt-BR" dirty="0" smtClean="0"/>
              <a:t>) = L(</a:t>
            </a:r>
            <a:r>
              <a:rPr lang="pt-BR" b="1" dirty="0" smtClean="0"/>
              <a:t>r1</a:t>
            </a:r>
            <a:r>
              <a:rPr lang="pt-BR" dirty="0" smtClean="0"/>
              <a:t>)L(</a:t>
            </a:r>
            <a:r>
              <a:rPr lang="pt-BR" b="1" dirty="0" smtClean="0"/>
              <a:t>r2</a:t>
            </a:r>
            <a:r>
              <a:rPr lang="pt-BR" dirty="0" smtClean="0"/>
              <a:t>)...L(</a:t>
            </a:r>
            <a:r>
              <a:rPr lang="pt-BR" b="1" dirty="0" err="1" smtClean="0"/>
              <a:t>rn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6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REPETIÇÃO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5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PRECEDÊNCIA DE OPERAÇÕES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Parênteses: (, );</a:t>
            </a:r>
          </a:p>
          <a:p>
            <a:r>
              <a:rPr lang="pt-BR" dirty="0" smtClean="0"/>
              <a:t>Repetição: *;</a:t>
            </a:r>
          </a:p>
          <a:p>
            <a:r>
              <a:rPr lang="pt-BR" dirty="0" smtClean="0"/>
              <a:t>Concatenação;</a:t>
            </a:r>
          </a:p>
          <a:p>
            <a:r>
              <a:rPr lang="pt-BR" dirty="0" smtClean="0"/>
              <a:t>Escolha: |;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9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NOMES PARA 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útil simplificar a notação com nomes para ER longas, para que não tenhamos de escrever a expressão cada vez que ela for utilizada. Exemplo:</a:t>
            </a:r>
          </a:p>
          <a:p>
            <a:r>
              <a:rPr lang="pt-BR" dirty="0" smtClean="0"/>
              <a:t>(0 | 1 | ... | 9) (0 | 1 | ... | 9)* poderíamos escrever: </a:t>
            </a:r>
            <a:r>
              <a:rPr lang="pt-BR" b="1" dirty="0" smtClean="0"/>
              <a:t>dígito dígito*</a:t>
            </a:r>
            <a:r>
              <a:rPr lang="pt-BR" dirty="0" smtClean="0"/>
              <a:t>onde,</a:t>
            </a:r>
          </a:p>
          <a:p>
            <a:endParaRPr lang="pt-BR" dirty="0"/>
          </a:p>
          <a:p>
            <a:r>
              <a:rPr lang="pt-BR" b="1" dirty="0" smtClean="0"/>
              <a:t>dígito</a:t>
            </a:r>
            <a:r>
              <a:rPr lang="pt-BR" dirty="0" smtClean="0"/>
              <a:t> = 0 | 1 | ... | 9 é uma definição regular do nome dígito.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5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OBSERVAÇÃO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Cuidado para não confundir a concatenação das letras dígito, como o meta-símbolo dígito que representa 0 | 1 | ... | 9.</a:t>
            </a:r>
          </a:p>
          <a:p>
            <a:endParaRPr lang="pt-BR" dirty="0"/>
          </a:p>
          <a:p>
            <a:pPr algn="ctr"/>
            <a:r>
              <a:rPr lang="pt-BR" sz="4800" dirty="0" smtClean="0"/>
              <a:t>EXERCÍCIO: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069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LIVRO TEXTO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Picture 2" descr="http://thumbs.buscape.com.br/livros/compiladores-principios-e-praticas-kenneth-c-louden-8522104220_300x300-PU6e667cf6_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7" r="16216"/>
          <a:stretch/>
        </p:blipFill>
        <p:spPr bwMode="auto">
          <a:xfrm>
            <a:off x="2627784" y="1384912"/>
            <a:ext cx="360040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8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EXTENSÕES DE 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OU MAIS REPETIAÇÕES: “</a:t>
            </a:r>
            <a:r>
              <a:rPr lang="pt-BR" b="1" dirty="0" smtClean="0"/>
              <a:t>+</a:t>
            </a:r>
            <a:r>
              <a:rPr lang="pt-BR" dirty="0" smtClean="0"/>
              <a:t>”;</a:t>
            </a:r>
          </a:p>
          <a:p>
            <a:pPr marL="0" indent="0">
              <a:buNone/>
            </a:pPr>
            <a:r>
              <a:rPr lang="pt-BR" dirty="0" smtClean="0"/>
              <a:t>Ex.: r</a:t>
            </a:r>
            <a:r>
              <a:rPr lang="pt-BR" baseline="30000" dirty="0" smtClean="0"/>
              <a:t>+ </a:t>
            </a:r>
            <a:r>
              <a:rPr lang="pt-BR" dirty="0" smtClean="0"/>
              <a:t>= {r, </a:t>
            </a:r>
            <a:r>
              <a:rPr lang="pt-BR" dirty="0" err="1" smtClean="0"/>
              <a:t>rr</a:t>
            </a:r>
            <a:r>
              <a:rPr lang="pt-BR" dirty="0" smtClean="0"/>
              <a:t>, </a:t>
            </a:r>
            <a:r>
              <a:rPr lang="pt-BR" dirty="0" err="1" smtClean="0"/>
              <a:t>rrr</a:t>
            </a:r>
            <a:r>
              <a:rPr lang="pt-BR" dirty="0" smtClean="0"/>
              <a:t>, ...};</a:t>
            </a:r>
          </a:p>
          <a:p>
            <a:endParaRPr lang="pt-BR" dirty="0" smtClean="0"/>
          </a:p>
          <a:p>
            <a:r>
              <a:rPr lang="pt-BR" dirty="0" smtClean="0"/>
              <a:t>QUALQUER CARACTERE: “</a:t>
            </a:r>
            <a:r>
              <a:rPr lang="pt-BR" b="1" dirty="0" smtClean="0"/>
              <a:t>.</a:t>
            </a:r>
            <a:r>
              <a:rPr lang="pt-BR" dirty="0" smtClean="0"/>
              <a:t>”;</a:t>
            </a:r>
            <a:endParaRPr lang="pt-BR" b="1" dirty="0"/>
          </a:p>
          <a:p>
            <a:pPr marL="0" indent="0">
              <a:buNone/>
            </a:pPr>
            <a:r>
              <a:rPr lang="pt-BR" dirty="0" smtClean="0"/>
              <a:t>Ex.: </a:t>
            </a:r>
            <a:r>
              <a:rPr lang="pt-BR" b="1" dirty="0" smtClean="0"/>
              <a:t>.*b.*</a:t>
            </a:r>
            <a:r>
              <a:rPr lang="pt-BR" dirty="0" smtClean="0"/>
              <a:t> = {qualquer caractere que tenha ao menos um b};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9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INTERVALO DE CARACTERES: Colchetes e hifens: “[-]”;</a:t>
            </a:r>
          </a:p>
          <a:p>
            <a:pPr marL="0" indent="0">
              <a:buNone/>
            </a:pPr>
            <a:r>
              <a:rPr lang="pt-BR" dirty="0" smtClean="0"/>
              <a:t>Ex.: </a:t>
            </a:r>
            <a:r>
              <a:rPr lang="pt-BR" b="1" dirty="0" smtClean="0"/>
              <a:t>[0-9]</a:t>
            </a:r>
            <a:r>
              <a:rPr lang="pt-BR" dirty="0" smtClean="0"/>
              <a:t> = </a:t>
            </a:r>
            <a:r>
              <a:rPr lang="pt-BR" b="1" dirty="0" smtClean="0"/>
              <a:t>0 | 1 | ... | 9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Ex.: </a:t>
            </a:r>
            <a:r>
              <a:rPr lang="pt-BR" b="1" dirty="0" smtClean="0"/>
              <a:t>[</a:t>
            </a:r>
            <a:r>
              <a:rPr lang="pt-BR" b="1" dirty="0" err="1" smtClean="0"/>
              <a:t>a-z</a:t>
            </a:r>
            <a:r>
              <a:rPr lang="pt-BR" b="1" dirty="0" smtClean="0"/>
              <a:t>]</a:t>
            </a:r>
            <a:r>
              <a:rPr lang="pt-BR" dirty="0" smtClean="0"/>
              <a:t> = </a:t>
            </a:r>
            <a:r>
              <a:rPr lang="pt-BR" b="1" dirty="0" smtClean="0"/>
              <a:t>a | b | ... | z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Ex.: </a:t>
            </a:r>
            <a:r>
              <a:rPr lang="pt-BR" b="1" dirty="0" smtClean="0"/>
              <a:t>[</a:t>
            </a:r>
            <a:r>
              <a:rPr lang="pt-BR" b="1" dirty="0" err="1" smtClean="0"/>
              <a:t>a-Z</a:t>
            </a:r>
            <a:r>
              <a:rPr lang="pt-BR" b="1" dirty="0" smtClean="0"/>
              <a:t>]</a:t>
            </a:r>
            <a:r>
              <a:rPr lang="pt-BR" dirty="0" smtClean="0"/>
              <a:t> = </a:t>
            </a:r>
            <a:r>
              <a:rPr lang="pt-BR" b="1" dirty="0" smtClean="0"/>
              <a:t>a | b |.... | z | A | B | ... | Z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 smtClean="0"/>
              <a:t>ERRADO: [Z–a] isto não representará de Z maiúsculo até a minúsculo.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884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QUALQUER CARACTERE FORA DE UM CONJUNTO: “</a:t>
            </a:r>
            <a:r>
              <a:rPr lang="pt-BR" b="1" dirty="0" smtClean="0"/>
              <a:t>~</a:t>
            </a:r>
            <a:r>
              <a:rPr lang="pt-BR" dirty="0" smtClean="0"/>
              <a:t>” ou “^”;</a:t>
            </a:r>
          </a:p>
          <a:p>
            <a:r>
              <a:rPr lang="pt-BR" dirty="0" smtClean="0"/>
              <a:t>Ex.: ~(a | b | c) = {qualquer caractere que não seja a ou b ou c) = [^abc]</a:t>
            </a:r>
          </a:p>
          <a:p>
            <a:endParaRPr lang="pt-BR" dirty="0"/>
          </a:p>
          <a:p>
            <a:r>
              <a:rPr lang="pt-BR" dirty="0" smtClean="0"/>
              <a:t>Esta última forma com ^ é utilizada em Lex. Falaremos sobre isto posteriormente.</a:t>
            </a:r>
          </a:p>
        </p:txBody>
      </p:sp>
    </p:spTree>
    <p:extLst>
      <p:ext uri="{BB962C8B-B14F-4D97-AF65-F5344CB8AC3E}">
        <p14:creationId xmlns:p14="http://schemas.microsoft.com/office/powerpoint/2010/main" val="5694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SUBEXPRESSÕES OPCIONAIS.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Ex.: </a:t>
            </a:r>
            <a:r>
              <a:rPr lang="pt-BR" b="1" dirty="0" smtClean="0"/>
              <a:t>natural = [0-9]</a:t>
            </a:r>
            <a:r>
              <a:rPr lang="pt-BR" b="1" baseline="30000" dirty="0" smtClean="0"/>
              <a:t>+</a:t>
            </a:r>
          </a:p>
          <a:p>
            <a:pPr marL="0" indent="0">
              <a:buNone/>
            </a:pPr>
            <a:r>
              <a:rPr lang="pt-BR" b="1" dirty="0" err="1" smtClean="0"/>
              <a:t>sinalNatural</a:t>
            </a:r>
            <a:r>
              <a:rPr lang="pt-BR" b="1" dirty="0" smtClean="0"/>
              <a:t> = natural | + natural | - natural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OPCIONAL: “</a:t>
            </a:r>
            <a:r>
              <a:rPr lang="pt-BR" b="1" dirty="0" smtClean="0"/>
              <a:t>?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r>
              <a:rPr lang="pt-BR" dirty="0" smtClean="0"/>
              <a:t>Ex.: </a:t>
            </a:r>
            <a:r>
              <a:rPr lang="pt-BR" b="1" dirty="0" smtClean="0"/>
              <a:t>natural = [0-9]</a:t>
            </a:r>
            <a:r>
              <a:rPr lang="pt-BR" b="1" baseline="30000" dirty="0" smtClean="0"/>
              <a:t>+</a:t>
            </a:r>
          </a:p>
          <a:p>
            <a:pPr marL="0" indent="0">
              <a:buNone/>
            </a:pPr>
            <a:r>
              <a:rPr lang="pt-BR" b="1" dirty="0" err="1" smtClean="0"/>
              <a:t>sinalNatural</a:t>
            </a:r>
            <a:r>
              <a:rPr lang="pt-BR" dirty="0" smtClean="0"/>
              <a:t> = </a:t>
            </a:r>
            <a:r>
              <a:rPr lang="pt-BR" b="1" dirty="0" smtClean="0"/>
              <a:t>( + | - )? natural</a:t>
            </a:r>
          </a:p>
          <a:p>
            <a:pPr marL="0" indent="0">
              <a:buNone/>
            </a:pPr>
            <a:r>
              <a:rPr lang="pt-BR" dirty="0" smtClean="0"/>
              <a:t>Neste último caso os símbolos + e – se tornam opcionais, assim ambos os exemplo são equivalentes.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2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ER PARA MARCAS DE LINGUAGEM DE PROGRAMAÇÃO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marcas de linguagem de programação tendem a se enquadrar em diversas </a:t>
            </a:r>
            <a:r>
              <a:rPr lang="pt-BR" i="1" dirty="0" smtClean="0"/>
              <a:t>categorias</a:t>
            </a:r>
            <a:r>
              <a:rPr lang="pt-BR" dirty="0" smtClean="0"/>
              <a:t> limitadas que são relativamente padronizadas para as diferentes linguagens de programação.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9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CATEGORIAS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PALAVRAS RESERVADAS (palavras chaves): são cadeias fixas de caracteres reservadas pela linguagem por ter significado especial para a mesma.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else</a:t>
            </a:r>
            <a:r>
              <a:rPr lang="pt-BR" dirty="0" smtClean="0"/>
              <a:t>, </a:t>
            </a:r>
            <a:r>
              <a:rPr lang="pt-BR" dirty="0" err="1" smtClean="0"/>
              <a:t>while</a:t>
            </a:r>
            <a:r>
              <a:rPr lang="pt-BR" dirty="0"/>
              <a:t> </a:t>
            </a:r>
            <a:r>
              <a:rPr lang="pt-BR" dirty="0" smtClean="0"/>
              <a:t>etc.</a:t>
            </a:r>
          </a:p>
          <a:p>
            <a:endParaRPr lang="pt-BR" dirty="0"/>
          </a:p>
          <a:p>
            <a:r>
              <a:rPr lang="pt-BR" dirty="0" smtClean="0"/>
              <a:t>SÍMBOLOS ESPECIAIS: +, -, *, /, ++, -- 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5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IDENTIFICADORES: </a:t>
            </a:r>
            <a:r>
              <a:rPr lang="pt-BR" dirty="0" smtClean="0"/>
              <a:t>usualmente definidos como sequências de letras e dígitos iniciando por uma letra.</a:t>
            </a:r>
          </a:p>
          <a:p>
            <a:endParaRPr lang="pt-BR" dirty="0"/>
          </a:p>
          <a:p>
            <a:r>
              <a:rPr lang="pt-BR" dirty="0" smtClean="0"/>
              <a:t>LITERAIS ou CONSTANTES: pode ser constantes numéricas (ex.: 42 e 3,1414), literais de cadeias de caracteres (“</a:t>
            </a:r>
            <a:r>
              <a:rPr lang="pt-BR" dirty="0" err="1" smtClean="0"/>
              <a:t>hello</a:t>
            </a:r>
            <a:r>
              <a:rPr lang="pt-BR" dirty="0" smtClean="0"/>
              <a:t>, world”).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8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ER para as CATEGORIAS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NÚMEROS: eles podem ser apenas sequências de dígitos (números naturais), números decimais ou números com um expoente (indicados por um “e” ou “E”). Ex.: 2.71E-2 que representa o número 0,0271.</a:t>
            </a:r>
          </a:p>
          <a:p>
            <a:endParaRPr lang="pt-BR" dirty="0"/>
          </a:p>
          <a:p>
            <a:r>
              <a:rPr lang="pt-BR" dirty="0" smtClean="0"/>
              <a:t>ER para este números podem ser descritos como: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5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Nat = [0-9]</a:t>
            </a:r>
            <a:r>
              <a:rPr lang="pt-BR" baseline="30000" dirty="0" smtClean="0"/>
              <a:t>+</a:t>
            </a:r>
          </a:p>
          <a:p>
            <a:pPr marL="0" indent="0">
              <a:buNone/>
            </a:pPr>
            <a:r>
              <a:rPr lang="pt-BR" dirty="0" err="1" smtClean="0"/>
              <a:t>SinalNatural</a:t>
            </a:r>
            <a:r>
              <a:rPr lang="pt-BR" dirty="0" smtClean="0"/>
              <a:t> = (+ | - )? Nat</a:t>
            </a:r>
          </a:p>
          <a:p>
            <a:pPr marL="0" indent="0">
              <a:buNone/>
            </a:pPr>
            <a:r>
              <a:rPr lang="pt-BR" dirty="0" smtClean="0"/>
              <a:t>Número = </a:t>
            </a:r>
            <a:r>
              <a:rPr lang="pt-BR" dirty="0" err="1" smtClean="0"/>
              <a:t>SinalNatural</a:t>
            </a:r>
            <a:r>
              <a:rPr lang="pt-BR" dirty="0" smtClean="0"/>
              <a:t>(“.” Nat)?(E </a:t>
            </a:r>
            <a:r>
              <a:rPr lang="pt-BR" dirty="0" err="1" smtClean="0"/>
              <a:t>SinalNatural</a:t>
            </a:r>
            <a:r>
              <a:rPr lang="pt-BR" dirty="0" smtClean="0"/>
              <a:t>)?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3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ER para as CATEGORIAS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PALAVRAS RESERVADAS: usamos sequências fixas de caracteres. Aqui podemos juntar todas elas é uma única definição.</a:t>
            </a:r>
          </a:p>
          <a:p>
            <a:endParaRPr lang="pt-BR" dirty="0"/>
          </a:p>
          <a:p>
            <a:r>
              <a:rPr lang="pt-BR" b="1" dirty="0" smtClean="0"/>
              <a:t>Reservadas </a:t>
            </a:r>
            <a:r>
              <a:rPr lang="pt-BR" dirty="0" smtClean="0"/>
              <a:t>= </a:t>
            </a:r>
            <a:r>
              <a:rPr lang="pt-BR" b="1" dirty="0" err="1" smtClean="0"/>
              <a:t>if</a:t>
            </a:r>
            <a:r>
              <a:rPr lang="pt-BR" b="1" dirty="0" smtClean="0"/>
              <a:t> | </a:t>
            </a:r>
            <a:r>
              <a:rPr lang="pt-BR" b="1" dirty="0" err="1" smtClean="0"/>
              <a:t>else</a:t>
            </a:r>
            <a:r>
              <a:rPr lang="pt-BR" b="1" dirty="0" smtClean="0"/>
              <a:t> | </a:t>
            </a:r>
            <a:r>
              <a:rPr lang="pt-BR" b="1" dirty="0" err="1" smtClean="0"/>
              <a:t>while</a:t>
            </a:r>
            <a:r>
              <a:rPr lang="pt-BR" b="1" dirty="0" smtClean="0"/>
              <a:t> | do | ...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571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84584" y="274638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ROTEIROS DAS AULAS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pt-BR" dirty="0" smtClean="0"/>
              <a:t>INTRODUÇÃO: CONCEITOS INICIAIS;</a:t>
            </a:r>
          </a:p>
          <a:p>
            <a:r>
              <a:rPr lang="pt-BR" dirty="0" smtClean="0"/>
              <a:t>VARREDURA;</a:t>
            </a:r>
          </a:p>
          <a:p>
            <a:r>
              <a:rPr lang="pt-BR" dirty="0" smtClean="0"/>
              <a:t>GLC E ANÁLISE SINTÁTICA;</a:t>
            </a:r>
          </a:p>
          <a:p>
            <a:r>
              <a:rPr lang="pt-BR" dirty="0" smtClean="0"/>
              <a:t>ANÁLISE SINTÁTICA DESCENDENTE;</a:t>
            </a:r>
          </a:p>
          <a:p>
            <a:r>
              <a:rPr lang="pt-BR" dirty="0" smtClean="0"/>
              <a:t>ANÁLISE SINTÁTICA ASCENDENTE;</a:t>
            </a:r>
          </a:p>
          <a:p>
            <a:r>
              <a:rPr lang="pt-BR" dirty="0" smtClean="0"/>
              <a:t>ANÁLISE SEMÂNTICA;</a:t>
            </a:r>
          </a:p>
          <a:p>
            <a:r>
              <a:rPr lang="pt-BR" dirty="0" smtClean="0"/>
              <a:t>AMBIENTES DE EXECUÇÃO;</a:t>
            </a:r>
          </a:p>
          <a:p>
            <a:r>
              <a:rPr lang="pt-BR" dirty="0" smtClean="0"/>
              <a:t>GERAÇÃO DE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IDENTIFICADORES: são cadeias de caracteres que não são fixas. Usualmente um identificador deve iniciar com uma letra e conter somente dígitos. Por ER temos o seguinte: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smtClean="0"/>
              <a:t>Letra </a:t>
            </a:r>
            <a:r>
              <a:rPr lang="pt-BR" dirty="0" smtClean="0"/>
              <a:t>= </a:t>
            </a:r>
            <a:r>
              <a:rPr lang="pt-BR" b="1" dirty="0" smtClean="0"/>
              <a:t>[a-</a:t>
            </a:r>
            <a:r>
              <a:rPr lang="pt-BR" b="1" dirty="0" err="1" smtClean="0"/>
              <a:t>zA</a:t>
            </a:r>
            <a:r>
              <a:rPr lang="pt-BR" b="1" dirty="0" smtClean="0"/>
              <a:t>-Z]</a:t>
            </a:r>
          </a:p>
          <a:p>
            <a:pPr marL="0" indent="0">
              <a:buNone/>
            </a:pPr>
            <a:r>
              <a:rPr lang="pt-BR" b="1" dirty="0" smtClean="0"/>
              <a:t>Dígito </a:t>
            </a:r>
            <a:r>
              <a:rPr lang="pt-BR" dirty="0" smtClean="0"/>
              <a:t>= </a:t>
            </a:r>
            <a:r>
              <a:rPr lang="pt-BR" b="1" dirty="0" smtClean="0"/>
              <a:t>[0-9]</a:t>
            </a:r>
          </a:p>
          <a:p>
            <a:pPr marL="0" indent="0">
              <a:buNone/>
            </a:pPr>
            <a:r>
              <a:rPr lang="pt-BR" b="1" dirty="0" smtClean="0"/>
              <a:t>Identificador </a:t>
            </a:r>
            <a:r>
              <a:rPr lang="pt-BR" dirty="0" smtClean="0"/>
              <a:t>= </a:t>
            </a:r>
            <a:r>
              <a:rPr lang="pt-BR" b="1" dirty="0" smtClean="0"/>
              <a:t>Letra(Letra | Dígito)*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3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COMENTÁRIOS: são linhas de códigos que são normalmente ignoradas pelo compilador. Os comentários variam de linguagem para linguagem. Por exemplo:</a:t>
            </a:r>
          </a:p>
          <a:p>
            <a:pPr marL="0" indent="0">
              <a:buNone/>
            </a:pPr>
            <a:r>
              <a:rPr lang="pt-BR" dirty="0" smtClean="0"/>
              <a:t>/* comentário em C */    </a:t>
            </a:r>
          </a:p>
          <a:p>
            <a:pPr marL="0" indent="0">
              <a:buNone/>
            </a:pPr>
            <a:r>
              <a:rPr lang="pt-BR" dirty="0" smtClean="0"/>
              <a:t>{comentário em pascal}</a:t>
            </a:r>
          </a:p>
          <a:p>
            <a:pPr marL="0" indent="0">
              <a:buNone/>
            </a:pPr>
            <a:r>
              <a:rPr lang="pt-BR" dirty="0" smtClean="0"/>
              <a:t>; comentário em </a:t>
            </a:r>
            <a:r>
              <a:rPr lang="pt-BR" dirty="0" err="1" smtClean="0"/>
              <a:t>Scheme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 smtClean="0"/>
              <a:t>- Comentário em 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4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PROJETO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1º) Criar um sistema de varredura (analisador léxico) usando o Lex ou algum dos seus </a:t>
            </a:r>
            <a:r>
              <a:rPr lang="pt-BR" dirty="0" smtClean="0"/>
              <a:t>derivados.</a:t>
            </a:r>
          </a:p>
          <a:p>
            <a:endParaRPr lang="pt-BR" dirty="0"/>
          </a:p>
          <a:p>
            <a:r>
              <a:rPr lang="pt-BR" dirty="0"/>
              <a:t>2º) O projeto é no máximo em dupla;</a:t>
            </a:r>
          </a:p>
          <a:p>
            <a:endParaRPr lang="pt-BR" dirty="0" smtClean="0"/>
          </a:p>
          <a:p>
            <a:r>
              <a:rPr lang="pt-BR" dirty="0" smtClean="0"/>
              <a:t>3º</a:t>
            </a:r>
            <a:r>
              <a:rPr lang="pt-BR" dirty="0"/>
              <a:t>) Cada participante deve trabalhar igualmente no trabalho;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5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4º) O analisador léxico deverá conter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514350" lvl="0" indent="-514350">
              <a:buFont typeface="+mj-lt"/>
              <a:buAutoNum type="alphaUcPeriod"/>
            </a:pPr>
            <a:r>
              <a:rPr lang="pt-BR" dirty="0"/>
              <a:t>Reconhecer no mínimo 15 palavras chaves: </a:t>
            </a:r>
            <a:r>
              <a:rPr lang="pt-BR" b="1" dirty="0" err="1"/>
              <a:t>else</a:t>
            </a:r>
            <a:r>
              <a:rPr lang="pt-BR" b="1" dirty="0"/>
              <a:t>, </a:t>
            </a:r>
            <a:r>
              <a:rPr lang="pt-BR" b="1" dirty="0" err="1"/>
              <a:t>if</a:t>
            </a:r>
            <a:r>
              <a:rPr lang="pt-BR" b="1" dirty="0"/>
              <a:t>, do, </a:t>
            </a:r>
            <a:r>
              <a:rPr lang="pt-BR" b="1" dirty="0" err="1"/>
              <a:t>while</a:t>
            </a:r>
            <a:r>
              <a:rPr lang="pt-BR" b="1" dirty="0"/>
              <a:t>...</a:t>
            </a:r>
          </a:p>
          <a:p>
            <a:pPr marL="514350" lvl="0" indent="-514350">
              <a:buFont typeface="+mj-lt"/>
              <a:buAutoNum type="alphaUcPeriod"/>
            </a:pPr>
            <a:r>
              <a:rPr lang="pt-BR" dirty="0"/>
              <a:t>Reconhecer números binários, octais, decimais e hexadecimais;</a:t>
            </a:r>
          </a:p>
          <a:p>
            <a:pPr marL="514350" lvl="0" indent="-514350">
              <a:buFont typeface="+mj-lt"/>
              <a:buAutoNum type="alphaUcPeriod"/>
            </a:pPr>
            <a:r>
              <a:rPr lang="pt-BR" dirty="0"/>
              <a:t>Reconhecer no mínimo 10 símbolos especiais: +, -, *, / etc.</a:t>
            </a:r>
          </a:p>
          <a:p>
            <a:pPr marL="514350" lvl="0" indent="-514350">
              <a:buFont typeface="+mj-lt"/>
              <a:buAutoNum type="alphaUcPeriod"/>
            </a:pPr>
            <a:r>
              <a:rPr lang="pt-BR" dirty="0"/>
              <a:t>Identificadores;</a:t>
            </a:r>
          </a:p>
          <a:p>
            <a:pPr marL="514350" lvl="0" indent="-514350">
              <a:buFont typeface="+mj-lt"/>
              <a:buAutoNum type="alphaUcPeriod"/>
            </a:pPr>
            <a:r>
              <a:rPr lang="pt-BR" dirty="0"/>
              <a:t>Pense em algo que você gostaria que um compilador reconhecesse e ele não reconhecer. (OBS.: ao menos a maioria não reconhece);</a:t>
            </a:r>
          </a:p>
          <a:p>
            <a:pPr marL="514350" lvl="0" indent="-514350">
              <a:buFont typeface="+mj-lt"/>
              <a:buAutoNum type="alphaUcPeriod"/>
            </a:pPr>
            <a:r>
              <a:rPr lang="pt-BR" dirty="0"/>
              <a:t>Reconhecer comentário e espaço em branco.</a:t>
            </a:r>
          </a:p>
          <a:p>
            <a:pPr marL="514350" indent="-514350">
              <a:buFont typeface="+mj-lt"/>
              <a:buAutoNum type="alphaUcPeriod"/>
            </a:pPr>
            <a:r>
              <a:rPr lang="pt-BR" dirty="0"/>
              <a:t>No item “c”, quando o analisador verificar o símbolo “+” ele deve retornar o nome da operação: soma.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8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5º) Crie um pequeno manual explicando como o analisador léxico faz para reconhecer os números binários, octais e o que você inventou no item “e” e “f” da questão anterior;</a:t>
            </a:r>
          </a:p>
          <a:p>
            <a:pPr marL="0" indent="0">
              <a:buNone/>
            </a:pPr>
            <a:r>
              <a:rPr lang="pt-BR" dirty="0"/>
              <a:t>6º) Entregar o código no portal (extensão .</a:t>
            </a:r>
            <a:r>
              <a:rPr lang="pt-BR" dirty="0" err="1"/>
              <a:t>rar</a:t>
            </a:r>
            <a:r>
              <a:rPr lang="pt-BR" dirty="0"/>
              <a:t>) até o dia da apresentação (17/09) as 23:59. </a:t>
            </a:r>
          </a:p>
          <a:p>
            <a:pPr marL="0" indent="0">
              <a:buNone/>
            </a:pPr>
            <a:r>
              <a:rPr lang="pt-BR" dirty="0"/>
              <a:t>7º) No dia da apresentação (17/09) deverá ser entregue um vídeo explicando o funcionamento do programa, assistiremos o vídeo na sala de aula. OBS: O vídeo deverá ter no máximo 10min e a participação dos dois integrantes.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6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FLEX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o Flex?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Como </a:t>
            </a:r>
            <a:r>
              <a:rPr lang="pt-BR" dirty="0"/>
              <a:t>o Flex funciona?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Estrutura </a:t>
            </a:r>
            <a:r>
              <a:rPr lang="pt-BR" dirty="0"/>
              <a:t>do arquivo de descrição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/>
              <a:t>exemplo </a:t>
            </a:r>
            <a:r>
              <a:rPr lang="pt-BR" dirty="0" smtClean="0"/>
              <a:t>básico.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2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Definição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Flex é uma ferramenta para geração automática de analisadores léxicos (scanners), isto é, programas que reconhecem padrões léxicos num texto.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Flex é uma evolução da ferramenta Lex sendo mais rápido (</a:t>
            </a:r>
            <a:r>
              <a:rPr lang="pt-BR" dirty="0" err="1"/>
              <a:t>Fast</a:t>
            </a:r>
            <a:r>
              <a:rPr lang="pt-BR" dirty="0"/>
              <a:t> Lex). </a:t>
            </a:r>
            <a:endParaRPr lang="pt-BR" dirty="0" smtClean="0"/>
          </a:p>
          <a:p>
            <a:r>
              <a:rPr lang="pt-BR" dirty="0" smtClean="0"/>
              <a:t>Lex </a:t>
            </a:r>
            <a:r>
              <a:rPr lang="pt-BR" dirty="0"/>
              <a:t>foi desenvolvido por M. E. </a:t>
            </a:r>
            <a:r>
              <a:rPr lang="pt-BR" dirty="0" err="1"/>
              <a:t>Lesk</a:t>
            </a:r>
            <a:r>
              <a:rPr lang="pt-BR" dirty="0"/>
              <a:t> e </a:t>
            </a:r>
            <a:r>
              <a:rPr lang="pt-BR" dirty="0" err="1"/>
              <a:t>E</a:t>
            </a:r>
            <a:r>
              <a:rPr lang="pt-BR" dirty="0"/>
              <a:t>. </a:t>
            </a:r>
            <a:r>
              <a:rPr lang="pt-BR" dirty="0" err="1"/>
              <a:t>Shmidt</a:t>
            </a:r>
            <a:r>
              <a:rPr lang="pt-BR" dirty="0"/>
              <a:t> (Bell </a:t>
            </a:r>
            <a:r>
              <a:rPr lang="pt-BR" dirty="0" err="1"/>
              <a:t>Laboratories</a:t>
            </a:r>
            <a:r>
              <a:rPr lang="pt-BR" dirty="0"/>
              <a:t> - AT&amp;T) enquanto que o Flex é um produto da </a:t>
            </a:r>
            <a:r>
              <a:rPr lang="pt-BR" dirty="0" err="1"/>
              <a:t>Free</a:t>
            </a:r>
            <a:r>
              <a:rPr lang="pt-BR" dirty="0"/>
              <a:t> Software Foundation, Inc.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79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Como são comumente distribuídos em sistemas Unix sua documentação se encontra na forma de manual </a:t>
            </a:r>
            <a:r>
              <a:rPr lang="pt-BR" dirty="0" err="1"/>
              <a:t>pages</a:t>
            </a:r>
            <a:r>
              <a:rPr lang="pt-BR" dirty="0"/>
              <a:t> para as entradas </a:t>
            </a:r>
            <a:r>
              <a:rPr lang="pt-BR" dirty="0" err="1"/>
              <a:t>lex</a:t>
            </a:r>
            <a:r>
              <a:rPr lang="pt-BR" dirty="0"/>
              <a:t>, </a:t>
            </a:r>
            <a:r>
              <a:rPr lang="pt-BR" dirty="0" err="1"/>
              <a:t>flex</a:t>
            </a:r>
            <a:r>
              <a:rPr lang="pt-BR" dirty="0"/>
              <a:t> e </a:t>
            </a:r>
            <a:r>
              <a:rPr lang="pt-BR" dirty="0" err="1"/>
              <a:t>flexdoc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dinosaur.compilertools.net/lex/index.html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cm.bell-labs.com/7thEdMan/v7vol2b.pdf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Funcionamento do FLEX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s3.amazonaws.com/magoo/ABAAAfZMkAJ-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91" y="1700808"/>
            <a:ext cx="875987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</a:t>
            </a:r>
            <a:r>
              <a:rPr lang="pt-BR" dirty="0" err="1"/>
              <a:t>lex.y.c</a:t>
            </a:r>
            <a:r>
              <a:rPr lang="pt-BR" dirty="0"/>
              <a:t> pode ser compilado para produzir um executável ou pode ser combinado com outros arquivo ou ainda modificado para se integrar com outros sistemas.</a:t>
            </a:r>
          </a:p>
          <a:p>
            <a:r>
              <a:rPr lang="pt-BR" dirty="0"/>
              <a:t>Quando executado, o programa gerado é capaz analisar uma cadeia de caracteres recebida como sua </a:t>
            </a:r>
            <a:r>
              <a:rPr lang="pt-BR" dirty="0" smtClean="0"/>
              <a:t>entrada.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61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84584" y="274638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AULA 01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INTRODUÇÃO: CONCEITOS INICIAIS;</a:t>
            </a:r>
          </a:p>
          <a:p>
            <a:r>
              <a:rPr lang="pt-BR" dirty="0" smtClean="0"/>
              <a:t>VARREDURA;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GLC E ANÁLISE SINTÁTICA;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ANÁLISE SINTÁTICA DESCENDENTE;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ANÁLISE SINTÁTICA ASCENDENTE;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ANÁLISE SEMÂNTICA;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AMBIENTES DE EXECUÇÃO;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GERAÇÃO DE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7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OUTROS GERADORES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DE ANALISADORES: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TPly</a:t>
            </a:r>
            <a:r>
              <a:rPr lang="pt-BR" dirty="0" smtClean="0"/>
              <a:t> </a:t>
            </a:r>
            <a:r>
              <a:rPr lang="pt-BR" dirty="0"/>
              <a:t>– TP Lex / </a:t>
            </a:r>
            <a:r>
              <a:rPr lang="pt-BR" dirty="0" err="1"/>
              <a:t>Yacc</a:t>
            </a:r>
            <a:r>
              <a:rPr lang="pt-BR" dirty="0"/>
              <a:t> =&gt; Gera um programa em PASCAL (scanner em Pascal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 err="1"/>
              <a:t>JavaCC</a:t>
            </a:r>
            <a:r>
              <a:rPr lang="pt-BR" dirty="0"/>
              <a:t> =&gt; Para linguagem </a:t>
            </a:r>
            <a:r>
              <a:rPr lang="pt-BR" dirty="0" smtClean="0"/>
              <a:t>Java;</a:t>
            </a:r>
          </a:p>
          <a:p>
            <a:endParaRPr lang="pt-BR" dirty="0"/>
          </a:p>
          <a:p>
            <a:r>
              <a:rPr lang="pt-BR" dirty="0"/>
              <a:t>Flex++ ou </a:t>
            </a:r>
            <a:r>
              <a:rPr lang="pt-BR" dirty="0" err="1"/>
              <a:t>Flexx</a:t>
            </a:r>
            <a:r>
              <a:rPr lang="pt-BR" dirty="0"/>
              <a:t> =&gt; Para linguagem C++ (orientado a objetos</a:t>
            </a:r>
            <a:r>
              <a:rPr lang="pt-BR" dirty="0" smtClean="0"/>
              <a:t>).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98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Estrutura do arquivo de descrição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sz="4400" dirty="0" smtClean="0"/>
              <a:t>Definições</a:t>
            </a:r>
          </a:p>
          <a:p>
            <a:pPr marL="0" indent="0" algn="ctr">
              <a:buNone/>
            </a:pPr>
            <a:r>
              <a:rPr lang="pt-BR" sz="4400" dirty="0" smtClean="0"/>
              <a:t>%%</a:t>
            </a:r>
          </a:p>
          <a:p>
            <a:pPr marL="0" indent="0" algn="ctr">
              <a:buNone/>
            </a:pPr>
            <a:r>
              <a:rPr lang="pt-BR" sz="4400" dirty="0" smtClean="0"/>
              <a:t>regras</a:t>
            </a:r>
            <a:endParaRPr lang="pt-BR" sz="4400" dirty="0"/>
          </a:p>
          <a:p>
            <a:pPr marL="0" indent="0" algn="ctr">
              <a:buNone/>
            </a:pPr>
            <a:r>
              <a:rPr lang="pt-BR" sz="4400" dirty="0" smtClean="0"/>
              <a:t>%%</a:t>
            </a:r>
          </a:p>
          <a:p>
            <a:pPr marL="0" indent="0" algn="ctr">
              <a:buNone/>
            </a:pPr>
            <a:r>
              <a:rPr lang="pt-BR" sz="4400" dirty="0" smtClean="0"/>
              <a:t>uso do código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2588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DEFINIÇÕES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Como esperado a seção DEFINIÇÕES possui definições léxicas. É possível no entanto que esta seção permaneça vazia, isto é, sem </a:t>
            </a:r>
            <a:r>
              <a:rPr lang="pt-BR" dirty="0" smtClean="0"/>
              <a:t>definições</a:t>
            </a:r>
            <a:r>
              <a:rPr lang="pt-BR" dirty="0"/>
              <a:t>. Toda definição léxica tem a forma: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Nomedefinição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Como nome devemos usar uma palavra, iniciada por letra ou </a:t>
            </a:r>
            <a:r>
              <a:rPr lang="pt-BR" dirty="0" err="1"/>
              <a:t>underscore</a:t>
            </a:r>
            <a:r>
              <a:rPr lang="pt-BR" dirty="0"/>
              <a:t> (’_’) seguida de uma ou mais letras, dígitos, </a:t>
            </a:r>
            <a:r>
              <a:rPr lang="pt-BR" dirty="0" err="1"/>
              <a:t>underscore</a:t>
            </a:r>
            <a:r>
              <a:rPr lang="pt-BR" dirty="0"/>
              <a:t> ou traços </a:t>
            </a:r>
            <a:r>
              <a:rPr lang="pt-BR" dirty="0" smtClean="0"/>
              <a:t>(’-’).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1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definição segue o nome e se inicia no primeiro caractere não branco continuando até o final da linha. Usualmente as definições são conjuntos de caracteres ou expressões regulares contidas entre colchetes.</a:t>
            </a:r>
          </a:p>
          <a:p>
            <a:r>
              <a:rPr lang="pt-BR" dirty="0"/>
              <a:t>A seção DEFINIÇÕES pode ainda conter a declaração e inicialização de variáveis globais que poderão ser utilizadas nas ações e no código fornecido pelo programador.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3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REGRAS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seção REGRAS possui por sua vez as regras do analisador léxico a ser construído. Esta seção sempre possui regras, pois sem estas o analisador gerado apenas copia sua entrada para a saída.</a:t>
            </a:r>
          </a:p>
          <a:p>
            <a:endParaRPr lang="pt-BR" dirty="0" smtClean="0"/>
          </a:p>
          <a:p>
            <a:r>
              <a:rPr lang="pt-BR" dirty="0"/>
              <a:t>Uma regra tem sempre a forma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err="1" smtClean="0"/>
              <a:t>padrãoAção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7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pt-BR" dirty="0"/>
              <a:t>O padrão deve começar na primeira coluna do texto e são definidos como expressões regulares </a:t>
            </a:r>
            <a:r>
              <a:rPr lang="pt-BR" dirty="0" err="1"/>
              <a:t>extendidas</a:t>
            </a:r>
            <a:r>
              <a:rPr lang="pt-BR" dirty="0"/>
              <a:t>. A ação deve sempre ser iniciada na mesma linha e usualmente corresponde a um trecho de código C que será executado toda vez que o padrão for reconhecido na entrada</a:t>
            </a:r>
            <a:r>
              <a:rPr lang="pt-BR" dirty="0" smtClean="0"/>
              <a:t>.</a:t>
            </a:r>
          </a:p>
          <a:p>
            <a:r>
              <a:rPr lang="pt-BR" dirty="0"/>
              <a:t>Sob certos aspectos os caracteres %% indicam o início e o fim da seção REGRAS.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9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Tanto na seção de DEFINIÇÕES como de REGRAS qualquer texto </a:t>
            </a:r>
            <a:r>
              <a:rPr lang="pt-BR" dirty="0" err="1" smtClean="0"/>
              <a:t>identado</a:t>
            </a:r>
            <a:r>
              <a:rPr lang="pt-BR" dirty="0" smtClean="0"/>
              <a:t> </a:t>
            </a:r>
            <a:r>
              <a:rPr lang="pt-BR" dirty="0"/>
              <a:t>ou entre %{ e %} é copiado literalmente para a saída (sem os caracteres %{ e %} ). Para o </a:t>
            </a:r>
            <a:r>
              <a:rPr lang="pt-BR" dirty="0" smtClean="0"/>
              <a:t>reconhecimento </a:t>
            </a:r>
            <a:r>
              <a:rPr lang="pt-BR" dirty="0"/>
              <a:t>dos caracteres {, } e % estes devem aparecer não </a:t>
            </a:r>
            <a:r>
              <a:rPr lang="pt-BR" dirty="0" err="1"/>
              <a:t>identados</a:t>
            </a:r>
            <a:r>
              <a:rPr lang="pt-BR" dirty="0"/>
              <a:t> como padrões em separado. Em adição, apenas na seção de DEFINIÇÕES, qualquer texto não </a:t>
            </a:r>
            <a:r>
              <a:rPr lang="pt-BR" dirty="0" err="1"/>
              <a:t>identado</a:t>
            </a:r>
            <a:r>
              <a:rPr lang="pt-BR" dirty="0"/>
              <a:t> é copiado literalmente para a saída.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1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CÓDIGO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última seção, CÓDIGO, contêm todo o código C definido e fornecido pelo programador. Nesta seção usualmente temos declarada uma função </a:t>
            </a:r>
            <a:r>
              <a:rPr lang="pt-BR" dirty="0" err="1"/>
              <a:t>main</a:t>
            </a:r>
            <a:r>
              <a:rPr lang="pt-BR" dirty="0"/>
              <a:t>(), que define o início do programa que pode efetuar uma chamada a função </a:t>
            </a:r>
            <a:r>
              <a:rPr lang="pt-BR" dirty="0" err="1"/>
              <a:t>yylex</a:t>
            </a:r>
            <a:r>
              <a:rPr lang="pt-BR" dirty="0"/>
              <a:t>() (o scanner gerado por Flex). </a:t>
            </a:r>
            <a:endParaRPr lang="pt-BR" dirty="0" smtClean="0"/>
          </a:p>
          <a:p>
            <a:r>
              <a:rPr lang="pt-BR" dirty="0" smtClean="0"/>
              <a:t>Outras </a:t>
            </a:r>
            <a:r>
              <a:rPr lang="pt-BR" dirty="0"/>
              <a:t>funções, utilizadas nas ações definidas pelas regras, podem ser colocadas aqui. Esta seção também pode permanecer vazia, ou seja, sem código definido pelo programador.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7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EXEMPLO BÁSICO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000" dirty="0"/>
              <a:t>/*** seção de definição ***/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 smtClean="0"/>
              <a:t>%{ #include </a:t>
            </a:r>
            <a:r>
              <a:rPr lang="pt-BR" sz="3000" dirty="0"/>
              <a:t>&lt;</a:t>
            </a:r>
            <a:r>
              <a:rPr lang="pt-BR" sz="3000" dirty="0" err="1"/>
              <a:t>stdio.h</a:t>
            </a:r>
            <a:r>
              <a:rPr lang="pt-BR" sz="3000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%}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 </a:t>
            </a:r>
            <a:r>
              <a:rPr lang="pt-BR" sz="3000" b="1" dirty="0" smtClean="0"/>
              <a:t>%%</a:t>
            </a:r>
            <a:endParaRPr lang="pt-BR" sz="3000" b="1" dirty="0"/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    /*** seção de regras ***/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    /* [0-9]+ casa uma cadeia de um ou mais dígitos */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[0-9]+  {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            /* </a:t>
            </a:r>
            <a:r>
              <a:rPr lang="pt-BR" sz="3000" dirty="0" err="1"/>
              <a:t>yytext</a:t>
            </a:r>
            <a:r>
              <a:rPr lang="pt-BR" sz="3000" dirty="0"/>
              <a:t> é a cadeia contendo o texto casado. */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            </a:t>
            </a:r>
            <a:r>
              <a:rPr lang="pt-BR" sz="3000" dirty="0" err="1"/>
              <a:t>printf</a:t>
            </a:r>
            <a:r>
              <a:rPr lang="pt-BR" sz="3000" dirty="0"/>
              <a:t>("Inteiro: %s\n", </a:t>
            </a:r>
            <a:r>
              <a:rPr lang="pt-BR" sz="3000" dirty="0" err="1"/>
              <a:t>yytext</a:t>
            </a:r>
            <a:r>
              <a:rPr lang="pt-BR" sz="3000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        }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.       {   /* Ignora outros caracteres. */   }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%%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/*** seção de código C ***/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 err="1"/>
              <a:t>int</a:t>
            </a:r>
            <a:r>
              <a:rPr lang="pt-BR" sz="3000" dirty="0"/>
              <a:t> </a:t>
            </a:r>
            <a:r>
              <a:rPr lang="pt-BR" sz="3000" dirty="0" err="1"/>
              <a:t>main</a:t>
            </a:r>
            <a:r>
              <a:rPr lang="pt-BR" sz="3000" dirty="0"/>
              <a:t>(</a:t>
            </a:r>
            <a:r>
              <a:rPr lang="pt-BR" sz="3000" dirty="0" err="1"/>
              <a:t>void</a:t>
            </a:r>
            <a:r>
              <a:rPr lang="pt-BR" sz="3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{    /* executa o analisador léxico. */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    </a:t>
            </a:r>
            <a:r>
              <a:rPr lang="pt-BR" sz="3000" dirty="0" err="1"/>
              <a:t>yylex</a:t>
            </a:r>
            <a:r>
              <a:rPr lang="pt-BR" sz="3000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    </a:t>
            </a:r>
            <a:r>
              <a:rPr lang="pt-BR" sz="3000" dirty="0" err="1"/>
              <a:t>return</a:t>
            </a:r>
            <a:r>
              <a:rPr lang="pt-BR" sz="3000" dirty="0"/>
              <a:t> 0;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 smtClean="0"/>
              <a:t>}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4609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Com </a:t>
            </a:r>
            <a:r>
              <a:rPr lang="pt-BR" dirty="0" smtClean="0"/>
              <a:t>este programa em </a:t>
            </a:r>
            <a:r>
              <a:rPr lang="pt-BR" dirty="0" err="1" smtClean="0"/>
              <a:t>flex</a:t>
            </a:r>
            <a:r>
              <a:rPr lang="pt-BR" dirty="0" smtClean="0"/>
              <a:t>/</a:t>
            </a:r>
            <a:r>
              <a:rPr lang="pt-BR" dirty="0" err="1" smtClean="0"/>
              <a:t>lex</a:t>
            </a:r>
            <a:r>
              <a:rPr lang="pt-BR" dirty="0" smtClean="0"/>
              <a:t>, </a:t>
            </a:r>
            <a:r>
              <a:rPr lang="pt-BR" dirty="0"/>
              <a:t>será feita a conversão para um arquivo C. </a:t>
            </a:r>
            <a:r>
              <a:rPr lang="pt-BR" dirty="0" smtClean="0"/>
              <a:t>Executando o programa e dando como entrada a cadeia: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abc123z</a:t>
            </a:r>
            <a:r>
              <a:rPr lang="pt-BR" dirty="0"/>
              <a:t>.!&amp;*</a:t>
            </a:r>
            <a:r>
              <a:rPr lang="pt-BR" dirty="0" smtClean="0"/>
              <a:t>2ghj6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programa imprimirá:</a:t>
            </a:r>
          </a:p>
          <a:p>
            <a:pPr marL="0" indent="0">
              <a:buNone/>
            </a:pPr>
            <a:r>
              <a:rPr lang="pt-BR" dirty="0"/>
              <a:t>Inteiro: 123</a:t>
            </a:r>
          </a:p>
          <a:p>
            <a:pPr marL="0" indent="0">
              <a:buNone/>
            </a:pPr>
            <a:r>
              <a:rPr lang="pt-BR" dirty="0"/>
              <a:t>Inteiro: 2</a:t>
            </a:r>
          </a:p>
          <a:p>
            <a:pPr marL="0" indent="0">
              <a:buNone/>
            </a:pPr>
            <a:r>
              <a:rPr lang="pt-BR" dirty="0"/>
              <a:t>Inteiro: 6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56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LEMBRETE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COMPILADOR: é um programa que traduz uma linguagem para outra.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ESQUEMA:</a:t>
            </a:r>
          </a:p>
          <a:p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70053456"/>
              </p:ext>
            </p:extLst>
          </p:nvPr>
        </p:nvGraphicFramePr>
        <p:xfrm>
          <a:off x="1475656" y="24928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4"/>
          <p:cNvSpPr/>
          <p:nvPr/>
        </p:nvSpPr>
        <p:spPr>
          <a:xfrm>
            <a:off x="1259632" y="5229200"/>
            <a:ext cx="2016224" cy="6480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Linguagem ou código fonte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868144" y="5301208"/>
            <a:ext cx="2016224" cy="50405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Linguagem alvo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8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EXPRESSÕES REGULARES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Usada 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pelo LEX / FLEX: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</a:t>
            </a:r>
            <a:r>
              <a:rPr lang="pt-BR" dirty="0"/>
              <a:t>0-9] =&gt; Reconhece um dígito [a-</a:t>
            </a:r>
            <a:r>
              <a:rPr lang="pt-BR" dirty="0" err="1"/>
              <a:t>zA</a:t>
            </a:r>
            <a:r>
              <a:rPr lang="pt-BR" dirty="0"/>
              <a:t>-Z] =&gt; Reconhece uma letra (comum = sem acentos)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[\ </a:t>
            </a:r>
            <a:r>
              <a:rPr lang="pt-BR" dirty="0"/>
              <a:t>\t\n] =&gt; Reconhece um espaço em branco ou um </a:t>
            </a:r>
            <a:r>
              <a:rPr lang="pt-BR" dirty="0" err="1"/>
              <a:t>tab</a:t>
            </a:r>
            <a:r>
              <a:rPr lang="pt-BR" dirty="0"/>
              <a:t> ou uma nova </a:t>
            </a:r>
            <a:r>
              <a:rPr lang="pt-BR" dirty="0" smtClean="0"/>
              <a:t>linha;</a:t>
            </a:r>
          </a:p>
          <a:p>
            <a:endParaRPr lang="pt-BR" dirty="0" smtClean="0"/>
          </a:p>
          <a:p>
            <a:r>
              <a:rPr lang="pt-BR" dirty="0" err="1" smtClean="0"/>
              <a:t>xxxxx</a:t>
            </a:r>
            <a:r>
              <a:rPr lang="pt-BR" dirty="0" smtClean="0"/>
              <a:t> </a:t>
            </a:r>
            <a:r>
              <a:rPr lang="pt-BR" dirty="0"/>
              <a:t>=&gt; Reconhece a </a:t>
            </a:r>
            <a:r>
              <a:rPr lang="pt-BR" dirty="0" err="1"/>
              <a:t>seqüência</a:t>
            </a:r>
            <a:r>
              <a:rPr lang="pt-BR" dirty="0"/>
              <a:t> de caracteres “</a:t>
            </a:r>
            <a:r>
              <a:rPr lang="pt-BR" dirty="0" err="1"/>
              <a:t>xxxxx</a:t>
            </a:r>
            <a:r>
              <a:rPr lang="pt-BR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0238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536614"/>
              </p:ext>
            </p:extLst>
          </p:nvPr>
        </p:nvGraphicFramePr>
        <p:xfrm>
          <a:off x="251520" y="1600200"/>
          <a:ext cx="8435280" cy="4963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640"/>
                <a:gridCol w="4217640"/>
              </a:tblGrid>
              <a:tr h="65283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SÍMBOLOS ESPECIAIS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EXEMPLO</a:t>
                      </a:r>
                      <a:endParaRPr lang="pt-BR" sz="2400" dirty="0"/>
                    </a:p>
                  </a:txBody>
                  <a:tcPr/>
                </a:tc>
              </a:tr>
              <a:tr h="65283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+ =&gt; 1 ou mais ocorrências 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[0-9]+ =&gt; Um número </a:t>
                      </a:r>
                      <a:endParaRPr lang="pt-BR" sz="2400" dirty="0"/>
                    </a:p>
                  </a:txBody>
                  <a:tcPr/>
                </a:tc>
              </a:tr>
              <a:tr h="65283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* =&gt; 0 (nenhuma) ou mais ocorrências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[0-9][0-9]* =&gt; Um número</a:t>
                      </a:r>
                      <a:endParaRPr lang="pt-BR" sz="2400" dirty="0"/>
                    </a:p>
                  </a:txBody>
                  <a:tcPr/>
                </a:tc>
              </a:tr>
              <a:tr h="65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? =&gt; 0 (nenhuma) ou apenas 1 ocorrência -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?[0-9]+ =&gt; Um número com/sem sinal </a:t>
                      </a:r>
                    </a:p>
                    <a:p>
                      <a:endParaRPr lang="pt-BR" sz="2400" dirty="0"/>
                    </a:p>
                  </a:txBody>
                  <a:tcPr/>
                </a:tc>
              </a:tr>
              <a:tr h="65283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\n =&gt; Reconhece a marca de fim de linha / nova linha 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</a:tr>
              <a:tr h="65283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. =&gt; Aceita um </a:t>
                      </a:r>
                      <a:r>
                        <a:rPr lang="pt-BR" sz="2400" dirty="0" err="1" smtClean="0"/>
                        <a:t>caracter</a:t>
                      </a:r>
                      <a:r>
                        <a:rPr lang="pt-BR" sz="2400" dirty="0" smtClean="0"/>
                        <a:t> qualquer de entrada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2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033172"/>
              </p:ext>
            </p:extLst>
          </p:nvPr>
        </p:nvGraphicFramePr>
        <p:xfrm>
          <a:off x="251520" y="1358841"/>
          <a:ext cx="8435280" cy="623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640"/>
                <a:gridCol w="4217640"/>
              </a:tblGrid>
              <a:tr h="652839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SÍMBOLOS ESPECIAIS</a:t>
                      </a:r>
                      <a:endParaRPr lang="pt-BR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</a:tr>
              <a:tr h="652839"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xxx</a:t>
                      </a:r>
                      <a:r>
                        <a:rPr lang="pt-BR" sz="2400" dirty="0" smtClean="0"/>
                        <a:t>$ =&gt; Reconhece </a:t>
                      </a:r>
                      <a:r>
                        <a:rPr lang="pt-BR" sz="2400" dirty="0" err="1" smtClean="0"/>
                        <a:t>xxx</a:t>
                      </a:r>
                      <a:r>
                        <a:rPr lang="pt-BR" sz="2400" dirty="0" smtClean="0"/>
                        <a:t> se for seguido de um fim de linha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x{n} =&gt; Reconhece um número exato “n” de ocorrência de “x”</a:t>
                      </a:r>
                    </a:p>
                  </a:txBody>
                  <a:tcPr/>
                </a:tc>
              </a:tr>
              <a:tr h="65283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^</a:t>
                      </a:r>
                      <a:r>
                        <a:rPr lang="pt-BR" sz="2400" dirty="0" err="1" smtClean="0"/>
                        <a:t>xxx</a:t>
                      </a:r>
                      <a:r>
                        <a:rPr lang="pt-BR" sz="2400" dirty="0" smtClean="0"/>
                        <a:t> =&gt; Reconhece </a:t>
                      </a:r>
                      <a:r>
                        <a:rPr lang="pt-BR" sz="2400" dirty="0" err="1" smtClean="0"/>
                        <a:t>xxx</a:t>
                      </a:r>
                      <a:r>
                        <a:rPr lang="pt-BR" sz="2400" dirty="0" smtClean="0"/>
                        <a:t> se este estiver imediatamente após o início de uma linha. 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x{n,} =&gt; Reconhece a ocorrência de no mínimo “n” vezes de “x” </a:t>
                      </a:r>
                      <a:endParaRPr lang="pt-BR" sz="2400" dirty="0"/>
                    </a:p>
                  </a:txBody>
                  <a:tcPr/>
                </a:tc>
              </a:tr>
              <a:tr h="65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[^x] =&gt; Reconhece qualquer </a:t>
                      </a:r>
                      <a:r>
                        <a:rPr lang="pt-BR" sz="2400" dirty="0" err="1" smtClean="0"/>
                        <a:t>caracter</a:t>
                      </a:r>
                      <a:r>
                        <a:rPr lang="pt-BR" sz="2400" dirty="0" smtClean="0"/>
                        <a:t> menos “x” 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x{</a:t>
                      </a:r>
                      <a:r>
                        <a:rPr lang="pt-BR" sz="2400" dirty="0" err="1" smtClean="0"/>
                        <a:t>n,m</a:t>
                      </a:r>
                      <a:r>
                        <a:rPr lang="pt-BR" sz="2400" dirty="0" smtClean="0"/>
                        <a:t>}=&gt; Reconhece a ocorrência de “x” entre no mínimo “n” e no máximo “m” vezes </a:t>
                      </a:r>
                      <a:endParaRPr lang="pt-BR" sz="2400" dirty="0"/>
                    </a:p>
                  </a:txBody>
                  <a:tcPr/>
                </a:tc>
              </a:tr>
              <a:tr h="65283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[</a:t>
                      </a:r>
                      <a:r>
                        <a:rPr lang="pt-BR" sz="2400" dirty="0" err="1" smtClean="0"/>
                        <a:t>xyz</a:t>
                      </a:r>
                      <a:r>
                        <a:rPr lang="pt-BR" sz="2400" dirty="0" smtClean="0"/>
                        <a:t>] =&gt; Reconhece um dos caracteres “</a:t>
                      </a:r>
                      <a:r>
                        <a:rPr lang="pt-BR" sz="2400" dirty="0" err="1" smtClean="0"/>
                        <a:t>xyz</a:t>
                      </a:r>
                      <a:r>
                        <a:rPr lang="pt-BR" sz="2400" dirty="0" smtClean="0"/>
                        <a:t>” indicados 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xx|yy</a:t>
                      </a:r>
                      <a:r>
                        <a:rPr lang="pt-BR" sz="2400" dirty="0" smtClean="0"/>
                        <a:t> =&gt; Reconhece a ocorrência de “</a:t>
                      </a:r>
                      <a:r>
                        <a:rPr lang="pt-BR" sz="2400" dirty="0" err="1" smtClean="0"/>
                        <a:t>xx</a:t>
                      </a:r>
                      <a:r>
                        <a:rPr lang="pt-BR" sz="2400" dirty="0" smtClean="0"/>
                        <a:t>” ou de “</a:t>
                      </a:r>
                      <a:r>
                        <a:rPr lang="pt-BR" sz="2400" dirty="0" err="1" smtClean="0"/>
                        <a:t>yy</a:t>
                      </a:r>
                      <a:r>
                        <a:rPr lang="pt-BR" sz="2400" dirty="0" smtClean="0"/>
                        <a:t>” </a:t>
                      </a:r>
                      <a:endParaRPr lang="pt-BR" sz="2400" dirty="0"/>
                    </a:p>
                  </a:txBody>
                  <a:tcPr/>
                </a:tc>
              </a:tr>
              <a:tr h="65283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[</a:t>
                      </a:r>
                      <a:r>
                        <a:rPr lang="pt-BR" sz="2400" dirty="0" err="1" smtClean="0"/>
                        <a:t>a-z</a:t>
                      </a:r>
                      <a:r>
                        <a:rPr lang="pt-BR" sz="2400" dirty="0" smtClean="0"/>
                        <a:t>] =&gt; Reconhece um </a:t>
                      </a:r>
                      <a:r>
                        <a:rPr lang="pt-BR" sz="2400" dirty="0" err="1" smtClean="0"/>
                        <a:t>caracter</a:t>
                      </a:r>
                      <a:r>
                        <a:rPr lang="pt-BR" sz="2400" dirty="0" smtClean="0"/>
                        <a:t> pertencente ao intervalo de “</a:t>
                      </a:r>
                      <a:r>
                        <a:rPr lang="pt-BR" sz="2400" dirty="0" err="1" smtClean="0"/>
                        <a:t>a-z</a:t>
                      </a:r>
                      <a:r>
                        <a:rPr lang="pt-BR" sz="2400" dirty="0" smtClean="0"/>
                        <a:t>” 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(</a:t>
                      </a:r>
                      <a:r>
                        <a:rPr lang="pt-BR" sz="2400" dirty="0" err="1" smtClean="0"/>
                        <a:t>x|y</a:t>
                      </a:r>
                      <a:r>
                        <a:rPr lang="pt-BR" sz="2400" dirty="0" smtClean="0"/>
                        <a:t>) =&gt; Agrupa (sub)expressões regulares 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1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652312"/>
              </p:ext>
            </p:extLst>
          </p:nvPr>
        </p:nvGraphicFramePr>
        <p:xfrm>
          <a:off x="251520" y="2492896"/>
          <a:ext cx="8435280" cy="130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640"/>
                <a:gridCol w="4217640"/>
              </a:tblGrid>
              <a:tr h="65283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SÍMBOLOS ESPECIAIS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EXEMPLO</a:t>
                      </a:r>
                      <a:endParaRPr lang="pt-BR" sz="2400" dirty="0"/>
                    </a:p>
                  </a:txBody>
                  <a:tcPr/>
                </a:tc>
              </a:tr>
              <a:tr h="652839">
                <a:tc>
                  <a:txBody>
                    <a:bodyPr/>
                    <a:lstStyle/>
                    <a:p>
                      <a:r>
                        <a:rPr lang="pt-BR" dirty="0" smtClean="0"/>
                        <a:t>“x” =&gt; Reconhece exatamente o </a:t>
                      </a:r>
                      <a:r>
                        <a:rPr lang="pt-BR" dirty="0" err="1" smtClean="0"/>
                        <a:t>caracter</a:t>
                      </a:r>
                      <a:r>
                        <a:rPr lang="pt-BR" dirty="0" smtClean="0"/>
                        <a:t> “x” (usado com caracteres especiais)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“+” .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9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NOMES INTERNOS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766130"/>
              </p:ext>
            </p:extLst>
          </p:nvPr>
        </p:nvGraphicFramePr>
        <p:xfrm>
          <a:off x="446856" y="1412776"/>
          <a:ext cx="8229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600" dirty="0" smtClean="0"/>
                        <a:t>NOME INTERNO LEX</a:t>
                      </a:r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 smtClean="0"/>
                        <a:t>SIGNIGICADO/UTILIZAÇÃO</a:t>
                      </a:r>
                      <a:endParaRPr lang="pt-BR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 err="1" smtClean="0"/>
                        <a:t>lex.yy.c</a:t>
                      </a:r>
                      <a:r>
                        <a:rPr lang="pt-BR" sz="2600" dirty="0" smtClean="0"/>
                        <a:t> ou </a:t>
                      </a:r>
                      <a:r>
                        <a:rPr lang="pt-BR" sz="2600" dirty="0" err="1" smtClean="0"/>
                        <a:t>lexyy.c</a:t>
                      </a:r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 smtClean="0"/>
                        <a:t>Arquivo de saída Lex</a:t>
                      </a:r>
                      <a:endParaRPr lang="pt-BR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 err="1" smtClean="0"/>
                        <a:t>yylex</a:t>
                      </a:r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 smtClean="0"/>
                        <a:t>Rotina de varredura Lex</a:t>
                      </a:r>
                      <a:endParaRPr lang="pt-BR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 err="1" smtClean="0"/>
                        <a:t>yytext</a:t>
                      </a:r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 smtClean="0"/>
                        <a:t>Cadeia casou com ação corrente</a:t>
                      </a:r>
                      <a:endParaRPr lang="pt-BR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 err="1" smtClean="0"/>
                        <a:t>yyin</a:t>
                      </a:r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 smtClean="0"/>
                        <a:t>Entrada Lex: (padrão:</a:t>
                      </a:r>
                      <a:r>
                        <a:rPr lang="pt-BR" sz="2600" baseline="0" dirty="0" smtClean="0"/>
                        <a:t> </a:t>
                      </a:r>
                      <a:r>
                        <a:rPr lang="pt-BR" sz="2600" b="1" baseline="0" dirty="0" err="1" smtClean="0"/>
                        <a:t>stdin</a:t>
                      </a:r>
                      <a:r>
                        <a:rPr lang="pt-BR" sz="2600" baseline="0" dirty="0" smtClean="0"/>
                        <a:t>)</a:t>
                      </a:r>
                      <a:endParaRPr lang="pt-BR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 err="1" smtClean="0"/>
                        <a:t>yyon</a:t>
                      </a:r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 smtClean="0"/>
                        <a:t>Saída Lex</a:t>
                      </a:r>
                      <a:r>
                        <a:rPr lang="pt-BR" sz="2600" baseline="0" dirty="0" smtClean="0"/>
                        <a:t> (padrão: </a:t>
                      </a:r>
                      <a:r>
                        <a:rPr lang="pt-BR" sz="2600" b="1" baseline="0" dirty="0" err="1" smtClean="0"/>
                        <a:t>stdout</a:t>
                      </a:r>
                      <a:r>
                        <a:rPr lang="pt-BR" sz="2600" b="0" baseline="0" dirty="0" smtClean="0"/>
                        <a:t>)</a:t>
                      </a:r>
                      <a:endParaRPr lang="pt-BR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 smtClean="0"/>
                        <a:t>input</a:t>
                      </a:r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 smtClean="0"/>
                        <a:t>Rotina de entrada com reservatória</a:t>
                      </a:r>
                      <a:r>
                        <a:rPr lang="pt-BR" sz="2600" baseline="0" dirty="0" smtClean="0"/>
                        <a:t> Lex</a:t>
                      </a:r>
                      <a:endParaRPr lang="pt-BR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 smtClean="0"/>
                        <a:t>ECHO</a:t>
                      </a:r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 smtClean="0"/>
                        <a:t>Ação</a:t>
                      </a:r>
                      <a:r>
                        <a:rPr lang="pt-BR" sz="2600" baseline="0" dirty="0" smtClean="0"/>
                        <a:t> básica Lex (imprime </a:t>
                      </a:r>
                      <a:r>
                        <a:rPr lang="pt-BR" sz="2600" baseline="0" dirty="0" err="1" smtClean="0"/>
                        <a:t>yytext</a:t>
                      </a:r>
                      <a:r>
                        <a:rPr lang="pt-BR" sz="2600" baseline="0" dirty="0" smtClean="0"/>
                        <a:t> em </a:t>
                      </a:r>
                      <a:r>
                        <a:rPr lang="pt-BR" sz="2600" baseline="0" dirty="0" err="1" smtClean="0"/>
                        <a:t>yyout</a:t>
                      </a:r>
                      <a:r>
                        <a:rPr lang="pt-BR" sz="2600" baseline="0" dirty="0" smtClean="0"/>
                        <a:t>)</a:t>
                      </a:r>
                      <a:endParaRPr lang="pt-BR" sz="2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2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INSERÇÃO DE CÓDIGO EM C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Qualquer texto entre %{ e %} na seção </a:t>
            </a:r>
            <a:r>
              <a:rPr lang="pt-BR" b="1" dirty="0" smtClean="0"/>
              <a:t>definição</a:t>
            </a:r>
            <a:r>
              <a:rPr lang="pt-BR" dirty="0" smtClean="0"/>
              <a:t>  será copiado diretamente no programa de saída externamente a todos os procedimentos;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Qualquer texto na seção de procedimentos auxiliares será copiado diretamente no programa de saída no final do código Lex;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8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3. Qualquer código seguinte a uma expressão regular (separado por pelo menos um espaço em branco) na seção de ações (após o primeiro %%) será inserido no ponto apropriado no procedimento de reconhecimento </a:t>
            </a:r>
            <a:r>
              <a:rPr lang="pt-BR" b="1" dirty="0" err="1" smtClean="0"/>
              <a:t>yylex</a:t>
            </a:r>
            <a:r>
              <a:rPr lang="pt-BR" dirty="0" smtClean="0"/>
              <a:t> e executado quando ocorrer um casamento com a expressão regular corres </a:t>
            </a:r>
            <a:r>
              <a:rPr lang="pt-BR" dirty="0" err="1" smtClean="0"/>
              <a:t>pondente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AUTÔMATO FINITO DETERMINISTICO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É uma 5-upla (</a:t>
                </a:r>
                <a:r>
                  <a:rPr lang="pt-BR" dirty="0" err="1" smtClean="0"/>
                  <a:t>tupla</a:t>
                </a:r>
                <a:r>
                  <a:rPr lang="pt-BR" dirty="0" smtClean="0"/>
                  <a:t>) (Q, </a:t>
                </a:r>
                <a:r>
                  <a:rPr lang="pt-BR" dirty="0" smtClean="0">
                    <a:sym typeface="Symbol"/>
                  </a:rPr>
                  <a:t>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pt-BR" dirty="0" smtClean="0"/>
                  <a:t>, q</a:t>
                </a:r>
                <a:r>
                  <a:rPr lang="pt-BR" baseline="-25000" dirty="0" smtClean="0"/>
                  <a:t>0</a:t>
                </a:r>
                <a:r>
                  <a:rPr lang="pt-BR" dirty="0" smtClean="0"/>
                  <a:t>, </a:t>
                </a:r>
                <a:r>
                  <a:rPr lang="pt-BR" i="1" dirty="0" smtClean="0"/>
                  <a:t>F</a:t>
                </a:r>
                <a:r>
                  <a:rPr lang="pt-BR" dirty="0" smtClean="0"/>
                  <a:t>), onde:</a:t>
                </a:r>
              </a:p>
              <a:p>
                <a:r>
                  <a:rPr lang="pt-BR" dirty="0" smtClean="0"/>
                  <a:t>Q é um conjunto finito de estados;</a:t>
                </a:r>
              </a:p>
              <a:p>
                <a:r>
                  <a:rPr lang="pt-BR" dirty="0">
                    <a:sym typeface="Symbol"/>
                  </a:rPr>
                  <a:t> é</a:t>
                </a:r>
                <a:r>
                  <a:rPr lang="pt-BR" dirty="0" smtClean="0"/>
                  <a:t> um conjunto finito, alfabeto;</a:t>
                </a:r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pt-BR" dirty="0" smtClean="0"/>
                  <a:t>:Q x </a:t>
                </a:r>
                <a:r>
                  <a:rPr lang="pt-BR" dirty="0">
                    <a:sym typeface="Symbol"/>
                  </a:rPr>
                  <a:t> </a:t>
                </a:r>
                <a:r>
                  <a:rPr lang="pt-BR" dirty="0" smtClean="0">
                    <a:sym typeface="Symbol"/>
                  </a:rPr>
                  <a:t>-&gt; </a:t>
                </a:r>
                <a:r>
                  <a:rPr lang="pt-BR" dirty="0"/>
                  <a:t>Q </a:t>
                </a:r>
                <a:r>
                  <a:rPr lang="pt-BR" dirty="0" smtClean="0">
                    <a:sym typeface="Symbol"/>
                  </a:rPr>
                  <a:t>é</a:t>
                </a:r>
                <a:r>
                  <a:rPr lang="pt-BR" dirty="0" smtClean="0"/>
                  <a:t> a função de transição;</a:t>
                </a:r>
              </a:p>
              <a:p>
                <a:r>
                  <a:rPr lang="pt-BR" dirty="0" smtClean="0"/>
                  <a:t>q</a:t>
                </a:r>
                <a:r>
                  <a:rPr lang="pt-BR" baseline="-25000" dirty="0" smtClean="0"/>
                  <a:t>0</a:t>
                </a:r>
                <a:r>
                  <a:rPr lang="pt-BR" dirty="0" smtClean="0"/>
                  <a:t> é o estado inicial e</a:t>
                </a:r>
              </a:p>
              <a:p>
                <a:r>
                  <a:rPr lang="pt-BR" i="1" dirty="0" smtClean="0"/>
                  <a:t>F</a:t>
                </a:r>
                <a:r>
                  <a:rPr lang="pt-BR" dirty="0" smtClean="0"/>
                  <a:t> </a:t>
                </a:r>
                <a:r>
                  <a:rPr lang="pt-BR" u="sng" dirty="0" smtClean="0"/>
                  <a:t>C</a:t>
                </a:r>
                <a:r>
                  <a:rPr lang="pt-BR" dirty="0" smtClean="0"/>
                  <a:t> Q é o conjunto de estados de aceitação (estados finais).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0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EXEMPLO:</a:t>
            </a:r>
            <a:endParaRPr lang="pt-BR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/>
              <a:lstStyle/>
              <a:p>
                <a:endParaRPr lang="pt-BR" baseline="-25000" dirty="0" smtClean="0"/>
              </a:p>
              <a:p>
                <a:endParaRPr lang="pt-BR" baseline="-25000" dirty="0" smtClean="0"/>
              </a:p>
              <a:p>
                <a:endParaRPr lang="pt-BR" baseline="-25000" dirty="0"/>
              </a:p>
              <a:p>
                <a:endParaRPr lang="pt-BR" baseline="-25000" dirty="0" smtClean="0"/>
              </a:p>
              <a:p>
                <a:endParaRPr lang="pt-BR" baseline="-25000" dirty="0"/>
              </a:p>
              <a:p>
                <a:endParaRPr lang="pt-BR" baseline="-25000" dirty="0" smtClean="0"/>
              </a:p>
              <a:p>
                <a:r>
                  <a:rPr lang="pt-BR" dirty="0" smtClean="0"/>
                  <a:t>M</a:t>
                </a:r>
                <a:r>
                  <a:rPr lang="pt-BR" baseline="-25000" dirty="0" smtClean="0"/>
                  <a:t>1 </a:t>
                </a:r>
                <a:r>
                  <a:rPr lang="pt-BR" dirty="0" smtClean="0"/>
                  <a:t>= ({q</a:t>
                </a:r>
                <a:r>
                  <a:rPr lang="pt-BR" baseline="-25000" dirty="0" smtClean="0"/>
                  <a:t>1</a:t>
                </a:r>
                <a:r>
                  <a:rPr lang="pt-BR" dirty="0" smtClean="0"/>
                  <a:t>, q</a:t>
                </a:r>
                <a:r>
                  <a:rPr lang="pt-BR" baseline="-25000" dirty="0" smtClean="0"/>
                  <a:t>2</a:t>
                </a:r>
                <a:r>
                  <a:rPr lang="pt-BR" dirty="0" smtClean="0"/>
                  <a:t>, q</a:t>
                </a:r>
                <a:r>
                  <a:rPr lang="pt-BR" baseline="-25000" dirty="0" smtClean="0"/>
                  <a:t>3</a:t>
                </a:r>
                <a:r>
                  <a:rPr lang="pt-BR" dirty="0" smtClean="0"/>
                  <a:t>}, {0, 1},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q</a:t>
                </a:r>
                <a:r>
                  <a:rPr lang="pt-BR" baseline="-25000" dirty="0" smtClean="0"/>
                  <a:t>1</a:t>
                </a:r>
                <a:r>
                  <a:rPr lang="pt-BR" dirty="0" smtClean="0"/>
                  <a:t>, {q</a:t>
                </a:r>
                <a:r>
                  <a:rPr lang="pt-BR" baseline="-25000" dirty="0" smtClean="0"/>
                  <a:t>2</a:t>
                </a:r>
                <a:r>
                  <a:rPr lang="pt-BR" dirty="0" smtClean="0"/>
                  <a:t>})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pt-BR" baseline="-25000" dirty="0" smtClean="0"/>
                  <a:t> </a:t>
                </a:r>
                <a:r>
                  <a:rPr lang="pt-BR" dirty="0" smtClean="0"/>
                  <a:t>é:</a:t>
                </a:r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:\NOVA ROMA\Teoria da computação\NOVA ROMA\M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 t="8695" r="46722" b="59905"/>
          <a:stretch/>
        </p:blipFill>
        <p:spPr bwMode="auto">
          <a:xfrm>
            <a:off x="1547664" y="1268760"/>
            <a:ext cx="6211455" cy="224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3468218" y="4753952"/>
          <a:ext cx="268795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986"/>
                <a:gridCol w="895986"/>
                <a:gridCol w="895986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--&gt; q1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*q2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 q3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2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DIAGRAMA DE TRANSIÇÃO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912" y="1600200"/>
            <a:ext cx="4906888" cy="4525963"/>
          </a:xfrm>
        </p:spPr>
        <p:txBody>
          <a:bodyPr/>
          <a:lstStyle/>
          <a:p>
            <a:r>
              <a:rPr lang="pt-BR" dirty="0" smtClean="0"/>
              <a:t>Estado inicial possui uma seta a esquerda;</a:t>
            </a:r>
          </a:p>
          <a:p>
            <a:r>
              <a:rPr lang="pt-BR" dirty="0" smtClean="0"/>
              <a:t>Estado de aceitação possui uma circunferência;</a:t>
            </a:r>
          </a:p>
          <a:p>
            <a:r>
              <a:rPr lang="pt-BR" dirty="0" smtClean="0"/>
              <a:t>As setas com símbolos do alfabeto caracterizam as transições;</a:t>
            </a:r>
            <a:endParaRPr lang="pt-BR" dirty="0"/>
          </a:p>
        </p:txBody>
      </p:sp>
      <p:pic>
        <p:nvPicPr>
          <p:cNvPr id="4" name="Picture 2" descr="D:\NOVA ROMA\Teoria da computação\NOVA ROMA\M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" t="21373" r="80160" b="62411"/>
          <a:stretch/>
        </p:blipFill>
        <p:spPr bwMode="auto">
          <a:xfrm>
            <a:off x="1547665" y="1700808"/>
            <a:ext cx="1763572" cy="11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NOVA ROMA\Teoria da computação\NOVA ROMA\M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5" t="22995" r="65412" b="62706"/>
          <a:stretch/>
        </p:blipFill>
        <p:spPr bwMode="auto">
          <a:xfrm>
            <a:off x="2123728" y="3284984"/>
            <a:ext cx="1181595" cy="102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NOVA ROMA\Teoria da computação\NOVA ROMA\M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4" t="8814" r="65786" b="62098"/>
          <a:stretch/>
        </p:blipFill>
        <p:spPr bwMode="auto">
          <a:xfrm>
            <a:off x="320436" y="4437112"/>
            <a:ext cx="3099436" cy="208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6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 PROCESSO DE TRADUÇÃO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9" y="1080120"/>
            <a:ext cx="6232481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TABELA DE TRANSIÇÃO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9992" y="1711349"/>
            <a:ext cx="4032448" cy="4525963"/>
          </a:xfrm>
        </p:spPr>
        <p:txBody>
          <a:bodyPr/>
          <a:lstStyle/>
          <a:p>
            <a:r>
              <a:rPr lang="pt-BR" dirty="0" smtClean="0"/>
              <a:t>A seta indica o estado inicial;</a:t>
            </a:r>
          </a:p>
          <a:p>
            <a:endParaRPr lang="pt-BR" dirty="0"/>
          </a:p>
          <a:p>
            <a:r>
              <a:rPr lang="pt-BR" dirty="0" smtClean="0"/>
              <a:t>O asterisco * indica os estados de aceitação;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827584" y="1700808"/>
          <a:ext cx="3456384" cy="2304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1152128"/>
                <a:gridCol w="1152128"/>
              </a:tblGrid>
              <a:tr h="576064"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--&gt; q1</a:t>
                      </a:r>
                      <a:endParaRPr lang="pt-BR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q1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q2</a:t>
                      </a:r>
                      <a:endParaRPr lang="pt-BR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    *q2</a:t>
                      </a:r>
                      <a:endParaRPr lang="pt-BR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q3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q2</a:t>
                      </a:r>
                      <a:endParaRPr lang="pt-BR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    </a:t>
                      </a:r>
                      <a:r>
                        <a:rPr lang="pt-BR" sz="2800" baseline="0" dirty="0" smtClean="0"/>
                        <a:t> </a:t>
                      </a:r>
                      <a:r>
                        <a:rPr lang="pt-BR" sz="2800" dirty="0" smtClean="0"/>
                        <a:t> q3</a:t>
                      </a:r>
                      <a:endParaRPr lang="pt-BR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Q2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q2</a:t>
                      </a:r>
                      <a:endParaRPr lang="pt-BR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2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RESPONDENDO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pt-BR" dirty="0" smtClean="0"/>
              <a:t>O autômato finito determinístico (AFD) M</a:t>
            </a:r>
            <a:r>
              <a:rPr lang="pt-BR" baseline="-25000" dirty="0" smtClean="0"/>
              <a:t>1</a:t>
            </a:r>
          </a:p>
          <a:p>
            <a:endParaRPr lang="pt-BR" baseline="-25000" dirty="0"/>
          </a:p>
          <a:p>
            <a:endParaRPr lang="pt-BR" baseline="-25000" dirty="0" smtClean="0"/>
          </a:p>
          <a:p>
            <a:endParaRPr lang="pt-BR" baseline="-25000" dirty="0"/>
          </a:p>
          <a:p>
            <a:endParaRPr lang="pt-BR" baseline="-25000" dirty="0" smtClean="0"/>
          </a:p>
          <a:p>
            <a:endParaRPr lang="pt-BR" baseline="-25000" dirty="0"/>
          </a:p>
          <a:p>
            <a:endParaRPr lang="pt-BR" baseline="-25000" dirty="0" smtClean="0"/>
          </a:p>
          <a:p>
            <a:endParaRPr lang="pt-BR" baseline="-25000" dirty="0"/>
          </a:p>
          <a:p>
            <a:endParaRPr lang="pt-BR" baseline="-25000" dirty="0" smtClean="0"/>
          </a:p>
          <a:p>
            <a:r>
              <a:rPr lang="pt-BR" dirty="0" smtClean="0"/>
              <a:t>Aceita a cadeia: 0001?  0101? 110?</a:t>
            </a:r>
            <a:endParaRPr lang="pt-BR" dirty="0"/>
          </a:p>
        </p:txBody>
      </p:sp>
      <p:pic>
        <p:nvPicPr>
          <p:cNvPr id="1026" name="Picture 2" descr="D:\NOVA ROMA\Teoria da computação\NOVA ROMA\M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" t="6137" r="44298" b="54591"/>
          <a:stretch/>
        </p:blipFill>
        <p:spPr bwMode="auto">
          <a:xfrm>
            <a:off x="1043608" y="2348880"/>
            <a:ext cx="6912768" cy="281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46856" y="116632"/>
            <a:ext cx="8507288" cy="1143000"/>
          </a:xfrm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</a:rPr>
              <a:t>INDUÇÃO SOBRE O COMPRIMENTO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BASE: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^</m:t>
                    </m:r>
                  </m:oMath>
                </a14:m>
                <a:r>
                  <a:rPr lang="pt-BR" dirty="0" smtClean="0"/>
                  <a:t>(q, </a:t>
                </a:r>
                <a:r>
                  <a:rPr lang="en-US" dirty="0">
                    <a:sym typeface="Symbol"/>
                  </a:rPr>
                  <a:t></a:t>
                </a:r>
                <a:r>
                  <a:rPr lang="pt-BR" dirty="0" smtClean="0"/>
                  <a:t>) = q.</a:t>
                </a:r>
              </a:p>
              <a:p>
                <a:r>
                  <a:rPr lang="pt-BR" b="1" dirty="0" smtClean="0"/>
                  <a:t>INDUÇÃO:</a:t>
                </a:r>
                <a:r>
                  <a:rPr lang="pt-BR" dirty="0" smtClean="0"/>
                  <a:t> Se w é uma cadeia da forma w = </a:t>
                </a:r>
                <a:r>
                  <a:rPr lang="pt-BR" dirty="0" err="1" smtClean="0"/>
                  <a:t>xa</a:t>
                </a:r>
                <a:r>
                  <a:rPr lang="pt-BR" dirty="0" smtClean="0"/>
                  <a:t>, onde </a:t>
                </a:r>
                <a:r>
                  <a:rPr lang="pt-BR" i="1" dirty="0" smtClean="0"/>
                  <a:t>a</a:t>
                </a:r>
                <a:r>
                  <a:rPr lang="pt-BR" dirty="0" smtClean="0"/>
                  <a:t> é o último símbolo de w, e x é o restante da cadeia, então:</a:t>
                </a:r>
              </a:p>
              <a:p>
                <a:endParaRPr lang="pt-B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^</m:t>
                    </m:r>
                  </m:oMath>
                </a14:m>
                <a:r>
                  <a:rPr lang="pt-BR" dirty="0" smtClean="0"/>
                  <a:t>(</a:t>
                </a:r>
                <a:r>
                  <a:rPr lang="pt-BR" dirty="0"/>
                  <a:t>q</a:t>
                </a:r>
                <a:r>
                  <a:rPr lang="pt-BR" dirty="0" smtClean="0"/>
                  <a:t>, w)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^</m:t>
                    </m:r>
                  </m:oMath>
                </a14:m>
                <a:r>
                  <a:rPr lang="pt-BR" dirty="0" smtClean="0"/>
                  <a:t>(q, x), a)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0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EXEMPLO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Seja w = 11 e o AFD </a:t>
                </a:r>
                <a:r>
                  <a:rPr lang="pt-BR" dirty="0"/>
                  <a:t>seja o </a:t>
                </a:r>
                <a:r>
                  <a:rPr lang="pt-BR" dirty="0" smtClean="0"/>
                  <a:t>M</a:t>
                </a:r>
                <a:r>
                  <a:rPr lang="pt-BR" baseline="-25000" dirty="0" smtClean="0"/>
                  <a:t>1</a:t>
                </a:r>
                <a:r>
                  <a:rPr lang="pt-BR" dirty="0" smtClean="0"/>
                  <a:t>, a aplicação da função estendida fica: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^</m:t>
                    </m:r>
                  </m:oMath>
                </a14:m>
                <a:r>
                  <a:rPr lang="pt-BR" dirty="0"/>
                  <a:t>(</a:t>
                </a:r>
                <a:r>
                  <a:rPr lang="pt-BR" dirty="0" smtClean="0"/>
                  <a:t>q1, </a:t>
                </a:r>
                <a:r>
                  <a:rPr lang="en-US" dirty="0">
                    <a:sym typeface="Symbol"/>
                  </a:rPr>
                  <a:t></a:t>
                </a:r>
                <a:r>
                  <a:rPr lang="pt-BR" dirty="0"/>
                  <a:t>) = </a:t>
                </a:r>
                <a:r>
                  <a:rPr lang="pt-BR" dirty="0" smtClean="0"/>
                  <a:t>q1;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^</m:t>
                    </m:r>
                  </m:oMath>
                </a14:m>
                <a:r>
                  <a:rPr lang="pt-BR" dirty="0"/>
                  <a:t>(q1, </a:t>
                </a:r>
                <a:r>
                  <a:rPr lang="pt-BR" dirty="0" smtClean="0"/>
                  <a:t>1) </a:t>
                </a:r>
                <a:r>
                  <a:rPr lang="pt-BR" dirty="0"/>
                  <a:t>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>
                        <a:latin typeface="Cambria Math"/>
                        <a:ea typeface="Cambria Math"/>
                      </a:rPr>
                      <m:t>(</m:t>
                    </m:r>
                  </m:oMath>
                </a14:m>
                <a:r>
                  <a:rPr lang="pt-BR" dirty="0"/>
                  <a:t>q1</a:t>
                </a:r>
                <a:r>
                  <a:rPr lang="pt-BR" dirty="0" smtClean="0"/>
                  <a:t>, 1) = q2;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^</m:t>
                    </m:r>
                  </m:oMath>
                </a14:m>
                <a:r>
                  <a:rPr lang="pt-BR" dirty="0"/>
                  <a:t>(</a:t>
                </a:r>
                <a:r>
                  <a:rPr lang="pt-BR" dirty="0" smtClean="0"/>
                  <a:t>q1, 11) </a:t>
                </a:r>
                <a:r>
                  <a:rPr lang="pt-BR" dirty="0"/>
                  <a:t>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>
                        <a:latin typeface="Cambria Math"/>
                        <a:ea typeface="Cambria Math"/>
                      </a:rPr>
                      <m:t>(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^</m:t>
                    </m:r>
                  </m:oMath>
                </a14:m>
                <a:r>
                  <a:rPr lang="pt-BR" dirty="0"/>
                  <a:t>(</a:t>
                </a:r>
                <a:r>
                  <a:rPr lang="pt-BR" dirty="0" smtClean="0"/>
                  <a:t>q1, 1), 1)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>
                        <a:latin typeface="Cambria Math"/>
                        <a:ea typeface="Cambria Math"/>
                      </a:rPr>
                      <m:t>(</m:t>
                    </m:r>
                  </m:oMath>
                </a14:m>
                <a:r>
                  <a:rPr lang="pt-BR" dirty="0" smtClean="0"/>
                  <a:t>q2, 1) = q2.</a:t>
                </a:r>
                <a:endParaRPr lang="pt-BR" dirty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6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LINGUAGEM DE UM AFD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Dado um AFD (DFA) A = </a:t>
                </a:r>
                <a:r>
                  <a:rPr lang="pt-BR" dirty="0"/>
                  <a:t>(Q, </a:t>
                </a:r>
                <a:r>
                  <a:rPr lang="pt-BR" dirty="0">
                    <a:sym typeface="Symbol"/>
                  </a:rPr>
                  <a:t>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pt-BR" dirty="0"/>
                  <a:t>, q</a:t>
                </a:r>
                <a:r>
                  <a:rPr lang="pt-BR" baseline="-25000" dirty="0"/>
                  <a:t>0</a:t>
                </a:r>
                <a:r>
                  <a:rPr lang="pt-BR" dirty="0"/>
                  <a:t>, </a:t>
                </a:r>
                <a:r>
                  <a:rPr lang="pt-BR" i="1" dirty="0"/>
                  <a:t>F</a:t>
                </a:r>
                <a:r>
                  <a:rPr lang="pt-BR" dirty="0"/>
                  <a:t>)</a:t>
                </a:r>
                <a:r>
                  <a:rPr lang="pt-BR" dirty="0" smtClean="0"/>
                  <a:t>. A linguagem que ele aceita, denotada por L(A) é definida por:</a:t>
                </a:r>
              </a:p>
              <a:p>
                <a:endParaRPr lang="pt-BR" dirty="0"/>
              </a:p>
              <a:p>
                <a:r>
                  <a:rPr lang="pt-BR" dirty="0" smtClean="0"/>
                  <a:t>L(A) = {w |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^</m:t>
                    </m:r>
                  </m:oMath>
                </a14:m>
                <a:r>
                  <a:rPr lang="pt-BR" dirty="0" smtClean="0"/>
                  <a:t>(q</a:t>
                </a:r>
                <a:r>
                  <a:rPr lang="pt-BR" baseline="-25000" dirty="0" smtClean="0"/>
                  <a:t>0</a:t>
                </a:r>
                <a:r>
                  <a:rPr lang="pt-BR" dirty="0" smtClean="0"/>
                  <a:t>, w)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BR" dirty="0" smtClean="0"/>
                  <a:t>F}, isto é,</a:t>
                </a:r>
              </a:p>
              <a:p>
                <a:r>
                  <a:rPr lang="pt-BR" dirty="0" smtClean="0"/>
                  <a:t>A linguagem de A é o conjunto de cadeias </a:t>
                </a:r>
                <a:r>
                  <a:rPr lang="pt-BR" i="1" dirty="0" smtClean="0"/>
                  <a:t>w</a:t>
                </a:r>
                <a:r>
                  <a:rPr lang="pt-BR" dirty="0" smtClean="0"/>
                  <a:t> que levam o estado inicial q</a:t>
                </a:r>
                <a:r>
                  <a:rPr lang="pt-BR" baseline="-25000" dirty="0" smtClean="0"/>
                  <a:t>0</a:t>
                </a:r>
                <a:r>
                  <a:rPr lang="pt-BR" dirty="0" smtClean="0"/>
                  <a:t> até um dos estados de aceitação.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022" r="-1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5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AFND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Um autômato finito não determinístico é:</a:t>
                </a:r>
              </a:p>
              <a:p>
                <a:endParaRPr lang="pt-BR" dirty="0"/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5-upla (</a:t>
                </a:r>
                <a:r>
                  <a:rPr lang="pt-BR" dirty="0" err="1"/>
                  <a:t>tupla</a:t>
                </a:r>
                <a:r>
                  <a:rPr lang="pt-BR" dirty="0"/>
                  <a:t>) (Q, </a:t>
                </a:r>
                <a:r>
                  <a:rPr lang="pt-BR" dirty="0">
                    <a:sym typeface="Symbol"/>
                  </a:rPr>
                  <a:t>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q</a:t>
                </a:r>
                <a:r>
                  <a:rPr lang="pt-BR" baseline="-25000" dirty="0" smtClean="0"/>
                  <a:t>0</a:t>
                </a:r>
                <a:r>
                  <a:rPr lang="pt-BR" dirty="0" smtClean="0"/>
                  <a:t>, </a:t>
                </a:r>
                <a:r>
                  <a:rPr lang="pt-BR" i="1" dirty="0"/>
                  <a:t>F</a:t>
                </a:r>
                <a:r>
                  <a:rPr lang="pt-BR" dirty="0"/>
                  <a:t>), onde:</a:t>
                </a:r>
              </a:p>
              <a:p>
                <a:r>
                  <a:rPr lang="pt-BR" dirty="0"/>
                  <a:t>Q é um conjunto finito de estados;</a:t>
                </a:r>
              </a:p>
              <a:p>
                <a:r>
                  <a:rPr lang="pt-BR" dirty="0">
                    <a:sym typeface="Symbol"/>
                  </a:rPr>
                  <a:t> é</a:t>
                </a:r>
                <a:r>
                  <a:rPr lang="pt-BR" dirty="0"/>
                  <a:t> um conjunto finito, alfabeto;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pt-BR" dirty="0" smtClean="0"/>
                  <a:t>: Q </a:t>
                </a:r>
                <a:r>
                  <a:rPr lang="pt-BR" dirty="0"/>
                  <a:t>x </a:t>
                </a:r>
                <a:r>
                  <a:rPr lang="pt-BR" dirty="0">
                    <a:sym typeface="Symbol"/>
                  </a:rPr>
                  <a:t> -&gt;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𝒫</m:t>
                    </m:r>
                  </m:oMath>
                </a14:m>
                <a:r>
                  <a:rPr lang="pt-BR" dirty="0" smtClean="0">
                    <a:sym typeface="Symbol"/>
                  </a:rPr>
                  <a:t>(</a:t>
                </a:r>
                <a:r>
                  <a:rPr lang="pt-BR" dirty="0" smtClean="0"/>
                  <a:t>Q) </a:t>
                </a:r>
                <a:r>
                  <a:rPr lang="pt-BR" dirty="0">
                    <a:sym typeface="Symbol"/>
                  </a:rPr>
                  <a:t>é</a:t>
                </a:r>
                <a:r>
                  <a:rPr lang="pt-BR" dirty="0"/>
                  <a:t> a função de transição;</a:t>
                </a:r>
              </a:p>
              <a:p>
                <a:r>
                  <a:rPr lang="pt-BR" dirty="0"/>
                  <a:t>q</a:t>
                </a:r>
                <a:r>
                  <a:rPr lang="pt-BR" baseline="-25000" dirty="0"/>
                  <a:t>0</a:t>
                </a:r>
                <a:r>
                  <a:rPr lang="pt-BR" dirty="0"/>
                  <a:t> é o estado inicial e</a:t>
                </a:r>
              </a:p>
              <a:p>
                <a:r>
                  <a:rPr lang="pt-BR" i="1" dirty="0"/>
                  <a:t>F</a:t>
                </a:r>
                <a:r>
                  <a:rPr lang="pt-BR" dirty="0"/>
                  <a:t> </a:t>
                </a:r>
                <a:r>
                  <a:rPr lang="pt-BR" u="sng" dirty="0"/>
                  <a:t>C</a:t>
                </a:r>
                <a:r>
                  <a:rPr lang="pt-BR" dirty="0"/>
                  <a:t> Q é o conjunto de estados de aceitação (estados finais).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b="-21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2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EXEMPLO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1417638"/>
            <a:ext cx="7416824" cy="252028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55576" y="4005064"/>
                <a:ext cx="75248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 smtClean="0"/>
                  <a:t>O AFND A = ({q</a:t>
                </a:r>
                <a:r>
                  <a:rPr lang="pt-BR" sz="2800" baseline="-25000" dirty="0" smtClean="0"/>
                  <a:t>0</a:t>
                </a:r>
                <a:r>
                  <a:rPr lang="pt-BR" sz="2800" dirty="0" smtClean="0"/>
                  <a:t>, q</a:t>
                </a:r>
                <a:r>
                  <a:rPr lang="pt-BR" sz="2800" baseline="-25000" dirty="0" smtClean="0"/>
                  <a:t>1</a:t>
                </a:r>
                <a:r>
                  <a:rPr lang="pt-BR" sz="2800" dirty="0" smtClean="0"/>
                  <a:t>, q</a:t>
                </a:r>
                <a:r>
                  <a:rPr lang="pt-BR" sz="2800" baseline="-25000" dirty="0" smtClean="0"/>
                  <a:t>2</a:t>
                </a:r>
                <a:r>
                  <a:rPr lang="pt-BR" sz="2800" dirty="0" smtClean="0"/>
                  <a:t>}, {0, 1},</a:t>
                </a:r>
                <a:r>
                  <a:rPr lang="pt-BR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pt-BR" sz="2800" dirty="0" smtClean="0"/>
                  <a:t>, q</a:t>
                </a:r>
                <a:r>
                  <a:rPr lang="pt-BR" sz="2800" baseline="-25000" dirty="0" smtClean="0"/>
                  <a:t>0</a:t>
                </a:r>
                <a:r>
                  <a:rPr lang="pt-BR" sz="2800" dirty="0" smtClean="0"/>
                  <a:t>, {q</a:t>
                </a:r>
                <a:r>
                  <a:rPr lang="pt-BR" sz="2800" baseline="-25000" dirty="0" smtClean="0"/>
                  <a:t>2</a:t>
                </a:r>
                <a:r>
                  <a:rPr lang="pt-BR" sz="2800" dirty="0" smtClean="0"/>
                  <a:t>})</a:t>
                </a:r>
                <a:endParaRPr lang="pt-BR" sz="28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05064"/>
                <a:ext cx="752483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702"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Espaço Reservado para Conteú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0876282"/>
                  </p:ext>
                </p:extLst>
              </p:nvPr>
            </p:nvGraphicFramePr>
            <p:xfrm>
              <a:off x="457200" y="4581128"/>
              <a:ext cx="8229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7432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ESTADOS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ym typeface="Wingdings" panose="05000000000000000000" pitchFamily="2" charset="2"/>
                            </a:rPr>
                            <a:t>--&gt;</a:t>
                          </a:r>
                          <a:r>
                            <a:rPr lang="pt-BR" dirty="0" smtClean="0"/>
                            <a:t>q0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{q0, q1}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{q0}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{q2}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*q2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Espaço Reservado para Conteú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0876282"/>
                  </p:ext>
                </p:extLst>
              </p:nvPr>
            </p:nvGraphicFramePr>
            <p:xfrm>
              <a:off x="457200" y="4581128"/>
              <a:ext cx="8229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7432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ESTADOS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ym typeface="Wingdings" panose="05000000000000000000" pitchFamily="2" charset="2"/>
                            </a:rPr>
                            <a:t>--&gt;</a:t>
                          </a:r>
                          <a:r>
                            <a:rPr lang="pt-BR" dirty="0" smtClean="0"/>
                            <a:t>q0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{q0, q1}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{q0}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444" t="-208197" r="-1011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{q2}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*q2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444" t="-308197" r="-1011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44" t="-308197" r="-1111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87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FUNÇÃO DE TRANSIÇÃO ESTENDIDA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00200"/>
                <a:ext cx="8229600" cy="4525963"/>
              </a:xfrm>
            </p:spPr>
            <p:txBody>
              <a:bodyPr/>
              <a:lstStyle/>
              <a:p>
                <a:r>
                  <a:rPr lang="pt-BR" b="1" dirty="0" smtClean="0"/>
                  <a:t>BASE: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^</m:t>
                    </m:r>
                  </m:oMath>
                </a14:m>
                <a:r>
                  <a:rPr lang="pt-BR" dirty="0"/>
                  <a:t>(</a:t>
                </a:r>
                <a:r>
                  <a:rPr lang="pt-BR" dirty="0" smtClean="0"/>
                  <a:t>q</a:t>
                </a:r>
                <a:r>
                  <a:rPr lang="pt-BR" baseline="-25000" dirty="0" smtClean="0"/>
                  <a:t>0</a:t>
                </a:r>
                <a:r>
                  <a:rPr lang="pt-BR" dirty="0" smtClean="0"/>
                  <a:t>, </a:t>
                </a:r>
                <a:r>
                  <a:rPr lang="en-US" dirty="0">
                    <a:sym typeface="Symbol"/>
                  </a:rPr>
                  <a:t></a:t>
                </a:r>
                <a:r>
                  <a:rPr lang="pt-BR" dirty="0"/>
                  <a:t>) = </a:t>
                </a:r>
                <a:r>
                  <a:rPr lang="pt-BR" dirty="0" smtClean="0"/>
                  <a:t>{q</a:t>
                </a:r>
                <a:r>
                  <a:rPr lang="pt-BR" baseline="-25000" dirty="0" smtClean="0"/>
                  <a:t>0</a:t>
                </a:r>
                <a:r>
                  <a:rPr lang="pt-BR" dirty="0" smtClean="0"/>
                  <a:t>}.</a:t>
                </a:r>
                <a:endParaRPr lang="pt-BR" dirty="0"/>
              </a:p>
              <a:p>
                <a:r>
                  <a:rPr lang="pt-BR" b="1" dirty="0"/>
                  <a:t>INDUÇÃO:</a:t>
                </a:r>
                <a:r>
                  <a:rPr lang="pt-BR" dirty="0"/>
                  <a:t> Se w é uma cadeia da forma w = </a:t>
                </a:r>
                <a:r>
                  <a:rPr lang="pt-BR" dirty="0" err="1"/>
                  <a:t>xa</a:t>
                </a:r>
                <a:r>
                  <a:rPr lang="pt-BR" dirty="0"/>
                  <a:t>, onde </a:t>
                </a:r>
                <a:r>
                  <a:rPr lang="pt-BR" i="1" dirty="0"/>
                  <a:t>a</a:t>
                </a:r>
                <a:r>
                  <a:rPr lang="pt-BR" dirty="0"/>
                  <a:t> é o último símbolo de w, e x é o restante da </a:t>
                </a:r>
                <a:r>
                  <a:rPr lang="pt-BR" dirty="0" smtClean="0"/>
                  <a:t>cadeia. Suponha também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^</m:t>
                    </m:r>
                  </m:oMath>
                </a14:m>
                <a:r>
                  <a:rPr lang="pt-BR" dirty="0"/>
                  <a:t>(q, </a:t>
                </a:r>
                <a:r>
                  <a:rPr lang="pt-BR" dirty="0" smtClean="0"/>
                  <a:t>x) </a:t>
                </a:r>
                <a:r>
                  <a:rPr lang="pt-BR" dirty="0"/>
                  <a:t>= </a:t>
                </a:r>
                <a:r>
                  <a:rPr lang="pt-BR" dirty="0" smtClean="0"/>
                  <a:t>{p</a:t>
                </a:r>
                <a:r>
                  <a:rPr lang="pt-BR" baseline="-25000" dirty="0" smtClean="0"/>
                  <a:t>1</a:t>
                </a:r>
                <a:r>
                  <a:rPr lang="pt-BR" dirty="0" smtClean="0"/>
                  <a:t>, p</a:t>
                </a:r>
                <a:r>
                  <a:rPr lang="pt-BR" baseline="-25000" dirty="0" smtClean="0"/>
                  <a:t>2</a:t>
                </a:r>
                <a:r>
                  <a:rPr lang="pt-BR" dirty="0" smtClean="0"/>
                  <a:t>, p</a:t>
                </a:r>
                <a:r>
                  <a:rPr lang="pt-BR" baseline="-25000" dirty="0" smtClean="0"/>
                  <a:t>3</a:t>
                </a:r>
                <a:r>
                  <a:rPr lang="pt-BR" dirty="0" smtClean="0"/>
                  <a:t>, ..., </a:t>
                </a:r>
                <a:r>
                  <a:rPr lang="pt-BR" dirty="0" err="1" smtClean="0"/>
                  <a:t>p</a:t>
                </a:r>
                <a:r>
                  <a:rPr lang="pt-BR" baseline="-25000" dirty="0" err="1" smtClean="0"/>
                  <a:t>k</a:t>
                </a:r>
                <a:r>
                  <a:rPr lang="pt-BR" dirty="0" smtClean="0"/>
                  <a:t>}. Seja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</m:oMath>
                </a14:m>
                <a:r>
                  <a:rPr lang="pt-BR" baseline="-25000" dirty="0" smtClean="0"/>
                  <a:t>i=1</a:t>
                </a:r>
                <a:r>
                  <a:rPr lang="pt-BR" baseline="30000" dirty="0" smtClean="0"/>
                  <a:t>k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pt-BR" dirty="0" smtClean="0">
                    <a:latin typeface="Cambria Math"/>
                    <a:ea typeface="Cambria Math"/>
                  </a:rPr>
                  <a:t>(</a:t>
                </a:r>
                <a:r>
                  <a:rPr lang="pt-BR" dirty="0" err="1" smtClean="0">
                    <a:latin typeface="Cambria Math"/>
                    <a:ea typeface="Cambria Math"/>
                  </a:rPr>
                  <a:t>p</a:t>
                </a:r>
                <a:r>
                  <a:rPr lang="pt-BR" baseline="-25000" dirty="0" err="1" smtClean="0">
                    <a:latin typeface="Cambria Math"/>
                    <a:ea typeface="Cambria Math"/>
                  </a:rPr>
                  <a:t>i</a:t>
                </a:r>
                <a:r>
                  <a:rPr lang="pt-BR" dirty="0" smtClean="0">
                    <a:latin typeface="Cambria Math"/>
                    <a:ea typeface="Cambria Math"/>
                  </a:rPr>
                  <a:t>, a) =  {r</a:t>
                </a:r>
                <a:r>
                  <a:rPr lang="pt-BR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pt-BR" dirty="0" smtClean="0">
                    <a:latin typeface="Cambria Math"/>
                    <a:ea typeface="Cambria Math"/>
                  </a:rPr>
                  <a:t>, r</a:t>
                </a:r>
                <a:r>
                  <a:rPr lang="pt-BR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pt-BR" dirty="0" smtClean="0">
                    <a:latin typeface="Cambria Math"/>
                    <a:ea typeface="Cambria Math"/>
                  </a:rPr>
                  <a:t>, r</a:t>
                </a:r>
                <a:r>
                  <a:rPr lang="pt-BR" baseline="-25000" dirty="0" smtClean="0">
                    <a:latin typeface="Cambria Math"/>
                    <a:ea typeface="Cambria Math"/>
                  </a:rPr>
                  <a:t>3</a:t>
                </a:r>
                <a:r>
                  <a:rPr lang="pt-BR" dirty="0" smtClean="0">
                    <a:latin typeface="Cambria Math"/>
                    <a:ea typeface="Cambria Math"/>
                  </a:rPr>
                  <a:t>, ...., </a:t>
                </a:r>
                <a:r>
                  <a:rPr lang="pt-BR" dirty="0" err="1" smtClean="0">
                    <a:latin typeface="Cambria Math"/>
                    <a:ea typeface="Cambria Math"/>
                  </a:rPr>
                  <a:t>r</a:t>
                </a:r>
                <a:r>
                  <a:rPr lang="pt-BR" baseline="-25000" dirty="0" err="1" smtClean="0">
                    <a:latin typeface="Cambria Math"/>
                    <a:ea typeface="Cambria Math"/>
                  </a:rPr>
                  <a:t>m</a:t>
                </a:r>
                <a:r>
                  <a:rPr lang="pt-BR" dirty="0" smtClean="0">
                    <a:latin typeface="Cambria Math"/>
                    <a:ea typeface="Cambria Math"/>
                  </a:rPr>
                  <a:t>}.</a:t>
                </a:r>
              </a:p>
              <a:p>
                <a:pPr marL="0" indent="0">
                  <a:buNone/>
                </a:pPr>
                <a:r>
                  <a:rPr lang="pt-BR" dirty="0" smtClean="0">
                    <a:latin typeface="Cambria Math"/>
                    <a:ea typeface="Cambria Math"/>
                  </a:rPr>
                  <a:t>Então,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^</m:t>
                    </m:r>
                  </m:oMath>
                </a14:m>
                <a:r>
                  <a:rPr lang="pt-BR" dirty="0"/>
                  <a:t>(q, </a:t>
                </a:r>
                <a:r>
                  <a:rPr lang="pt-BR" dirty="0" smtClean="0"/>
                  <a:t>w) = </a:t>
                </a:r>
                <a:r>
                  <a:rPr lang="pt-BR" dirty="0">
                    <a:latin typeface="Cambria Math"/>
                    <a:ea typeface="Cambria Math"/>
                  </a:rPr>
                  <a:t>{r</a:t>
                </a:r>
                <a:r>
                  <a:rPr lang="pt-BR" baseline="-25000" dirty="0">
                    <a:latin typeface="Cambria Math"/>
                    <a:ea typeface="Cambria Math"/>
                  </a:rPr>
                  <a:t>1</a:t>
                </a:r>
                <a:r>
                  <a:rPr lang="pt-BR" dirty="0">
                    <a:latin typeface="Cambria Math"/>
                    <a:ea typeface="Cambria Math"/>
                  </a:rPr>
                  <a:t>, r</a:t>
                </a:r>
                <a:r>
                  <a:rPr lang="pt-BR" baseline="-25000" dirty="0">
                    <a:latin typeface="Cambria Math"/>
                    <a:ea typeface="Cambria Math"/>
                  </a:rPr>
                  <a:t>2</a:t>
                </a:r>
                <a:r>
                  <a:rPr lang="pt-BR" dirty="0">
                    <a:latin typeface="Cambria Math"/>
                    <a:ea typeface="Cambria Math"/>
                  </a:rPr>
                  <a:t>, r</a:t>
                </a:r>
                <a:r>
                  <a:rPr lang="pt-BR" baseline="-25000" dirty="0">
                    <a:latin typeface="Cambria Math"/>
                    <a:ea typeface="Cambria Math"/>
                  </a:rPr>
                  <a:t>3</a:t>
                </a:r>
                <a:r>
                  <a:rPr lang="pt-BR" dirty="0">
                    <a:latin typeface="Cambria Math"/>
                    <a:ea typeface="Cambria Math"/>
                  </a:rPr>
                  <a:t>, ...., </a:t>
                </a:r>
                <a:r>
                  <a:rPr lang="pt-BR" dirty="0" err="1">
                    <a:latin typeface="Cambria Math"/>
                    <a:ea typeface="Cambria Math"/>
                  </a:rPr>
                  <a:t>r</a:t>
                </a:r>
                <a:r>
                  <a:rPr lang="pt-BR" baseline="-25000" dirty="0" err="1">
                    <a:latin typeface="Cambria Math"/>
                    <a:ea typeface="Cambria Math"/>
                  </a:rPr>
                  <a:t>m</a:t>
                </a:r>
                <a:r>
                  <a:rPr lang="pt-BR" dirty="0" smtClean="0">
                    <a:latin typeface="Cambria Math"/>
                    <a:ea typeface="Cambria Math"/>
                  </a:rPr>
                  <a:t>}.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00200"/>
                <a:ext cx="8229600" cy="4525963"/>
              </a:xfrm>
              <a:blipFill rotWithShape="0">
                <a:blip r:embed="rId2"/>
                <a:stretch>
                  <a:fillRect l="-1926" t="-20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7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EXEMPLO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Descrever o processamento da entrada 00101 pelo AFND anterior: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^</m:t>
                    </m:r>
                  </m:oMath>
                </a14:m>
                <a:r>
                  <a:rPr lang="pt-BR" dirty="0"/>
                  <a:t>(q</a:t>
                </a:r>
                <a:r>
                  <a:rPr lang="pt-BR" baseline="-25000" dirty="0"/>
                  <a:t>0</a:t>
                </a:r>
                <a:r>
                  <a:rPr lang="pt-BR" dirty="0"/>
                  <a:t>, </a:t>
                </a:r>
                <a:r>
                  <a:rPr lang="en-US" dirty="0">
                    <a:sym typeface="Symbol"/>
                  </a:rPr>
                  <a:t></a:t>
                </a:r>
                <a:r>
                  <a:rPr lang="pt-BR" dirty="0"/>
                  <a:t>) = {q</a:t>
                </a:r>
                <a:r>
                  <a:rPr lang="pt-BR" baseline="-25000" dirty="0"/>
                  <a:t>0</a:t>
                </a:r>
                <a:r>
                  <a:rPr lang="pt-BR" dirty="0"/>
                  <a:t>}.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^</m:t>
                    </m:r>
                  </m:oMath>
                </a14:m>
                <a:r>
                  <a:rPr lang="pt-BR" dirty="0"/>
                  <a:t>(q</a:t>
                </a:r>
                <a:r>
                  <a:rPr lang="pt-BR" baseline="-25000" dirty="0"/>
                  <a:t>0</a:t>
                </a:r>
                <a:r>
                  <a:rPr lang="pt-BR" dirty="0"/>
                  <a:t>, </a:t>
                </a:r>
                <a:r>
                  <a:rPr lang="en-US" dirty="0">
                    <a:sym typeface="Symbol"/>
                  </a:rPr>
                  <a:t>0</a:t>
                </a:r>
                <a:r>
                  <a:rPr lang="pt-BR" dirty="0" smtClean="0"/>
                  <a:t>) </a:t>
                </a:r>
                <a:r>
                  <a:rPr lang="pt-BR" dirty="0"/>
                  <a:t>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pt-BR" dirty="0"/>
                  <a:t>(q</a:t>
                </a:r>
                <a:r>
                  <a:rPr lang="pt-BR" baseline="-25000" dirty="0"/>
                  <a:t>0</a:t>
                </a:r>
                <a:r>
                  <a:rPr lang="pt-BR" dirty="0"/>
                  <a:t>, </a:t>
                </a:r>
                <a:r>
                  <a:rPr lang="en-US" dirty="0">
                    <a:sym typeface="Symbol"/>
                  </a:rPr>
                  <a:t>0</a:t>
                </a:r>
                <a:r>
                  <a:rPr lang="pt-BR" dirty="0"/>
                  <a:t>) ={</a:t>
                </a:r>
                <a:r>
                  <a:rPr lang="pt-BR" dirty="0" smtClean="0"/>
                  <a:t>q</a:t>
                </a:r>
                <a:r>
                  <a:rPr lang="pt-BR" baseline="-25000" dirty="0" smtClean="0"/>
                  <a:t>0, </a:t>
                </a:r>
                <a:r>
                  <a:rPr lang="pt-BR" dirty="0" smtClean="0"/>
                  <a:t>q</a:t>
                </a:r>
                <a:r>
                  <a:rPr lang="pt-BR" baseline="-25000" dirty="0" smtClean="0"/>
                  <a:t>1 </a:t>
                </a:r>
                <a:r>
                  <a:rPr lang="pt-BR" dirty="0" smtClean="0"/>
                  <a:t>}.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^</m:t>
                    </m:r>
                  </m:oMath>
                </a14:m>
                <a:r>
                  <a:rPr lang="pt-BR" dirty="0"/>
                  <a:t>(q</a:t>
                </a:r>
                <a:r>
                  <a:rPr lang="pt-BR" baseline="-25000" dirty="0"/>
                  <a:t>0</a:t>
                </a:r>
                <a:r>
                  <a:rPr lang="pt-BR" dirty="0"/>
                  <a:t>, </a:t>
                </a:r>
                <a:r>
                  <a:rPr lang="en-US" dirty="0" smtClean="0">
                    <a:sym typeface="Symbol"/>
                  </a:rPr>
                  <a:t>00</a:t>
                </a:r>
                <a:r>
                  <a:rPr lang="pt-BR" dirty="0" smtClean="0"/>
                  <a:t>) </a:t>
                </a:r>
                <a:r>
                  <a:rPr lang="pt-BR" dirty="0"/>
                  <a:t>= </a:t>
                </a:r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7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 LINGUAGEM DE UM AFND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Dado A = </a:t>
                </a:r>
                <a:r>
                  <a:rPr lang="pt-BR" dirty="0"/>
                  <a:t>(Q, </a:t>
                </a:r>
                <a:r>
                  <a:rPr lang="pt-BR" dirty="0">
                    <a:sym typeface="Symbol"/>
                  </a:rPr>
                  <a:t>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pt-BR" dirty="0"/>
                  <a:t>, q</a:t>
                </a:r>
                <a:r>
                  <a:rPr lang="pt-BR" baseline="-25000" dirty="0"/>
                  <a:t>0</a:t>
                </a:r>
                <a:r>
                  <a:rPr lang="pt-BR" dirty="0"/>
                  <a:t>, </a:t>
                </a:r>
                <a:r>
                  <a:rPr lang="pt-BR" i="1" dirty="0"/>
                  <a:t>F</a:t>
                </a:r>
                <a:r>
                  <a:rPr lang="pt-BR" dirty="0" smtClean="0"/>
                  <a:t>) sendo uma AFND, então:</a:t>
                </a:r>
              </a:p>
              <a:p>
                <a:endParaRPr lang="pt-BR" dirty="0"/>
              </a:p>
              <a:p>
                <a:pPr marL="0" indent="0" algn="ctr">
                  <a:buNone/>
                </a:pPr>
                <a:r>
                  <a:rPr lang="pt-BR" dirty="0" smtClean="0"/>
                  <a:t>L(A) = {w |</a:t>
                </a:r>
                <a:r>
                  <a:rPr lang="pt-B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^</m:t>
                    </m:r>
                  </m:oMath>
                </a14:m>
                <a:r>
                  <a:rPr lang="pt-BR" dirty="0"/>
                  <a:t>(q</a:t>
                </a:r>
                <a:r>
                  <a:rPr lang="pt-BR" baseline="-25000" dirty="0"/>
                  <a:t>0</a:t>
                </a:r>
                <a:r>
                  <a:rPr lang="pt-BR" dirty="0"/>
                  <a:t>, </a:t>
                </a:r>
                <a:r>
                  <a:rPr lang="en-US" dirty="0">
                    <a:sym typeface="Symbol"/>
                  </a:rPr>
                  <a:t>w</a:t>
                </a:r>
                <a:r>
                  <a:rPr lang="pt-BR" dirty="0" smtClean="0"/>
                  <a:t>)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pt-BR" dirty="0" smtClean="0"/>
                  <a:t> F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pt-BR" dirty="0" smtClean="0"/>
                  <a:t>}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Isto é, L(A) é o conjunto de </a:t>
                </a:r>
                <a:r>
                  <a:rPr lang="pt-BR" dirty="0" err="1" smtClean="0"/>
                  <a:t>strings</a:t>
                </a:r>
                <a:r>
                  <a:rPr lang="pt-BR" dirty="0" smtClean="0"/>
                  <a:t> w 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 smtClean="0"/>
                  <a:t>* tais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^</m:t>
                    </m:r>
                  </m:oMath>
                </a14:m>
                <a:r>
                  <a:rPr lang="pt-BR" dirty="0"/>
                  <a:t>(q</a:t>
                </a:r>
                <a:r>
                  <a:rPr lang="pt-BR" baseline="-25000" dirty="0"/>
                  <a:t>0</a:t>
                </a:r>
                <a:r>
                  <a:rPr lang="pt-BR" dirty="0"/>
                  <a:t>, </a:t>
                </a:r>
                <a:r>
                  <a:rPr lang="en-US" dirty="0">
                    <a:sym typeface="Symbol"/>
                  </a:rPr>
                  <a:t>w</a:t>
                </a:r>
                <a:r>
                  <a:rPr lang="pt-BR" dirty="0" smtClean="0"/>
                  <a:t>) contém pelo menos um estado de aceitação.</a:t>
                </a:r>
                <a:endParaRPr lang="pt-BR" i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2022" r="-2148" b="-1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2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VARREDURA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Também chamado de análise léxica, é a fase em que o compilador lê o código-fonte (programa-fonte) como um arquivo de caracteres e o separa em </a:t>
            </a:r>
            <a:r>
              <a:rPr lang="pt-BR" b="1" dirty="0" smtClean="0"/>
              <a:t>MARCAS</a:t>
            </a:r>
            <a:r>
              <a:rPr lang="pt-BR" dirty="0" smtClean="0"/>
              <a:t> (</a:t>
            </a:r>
            <a:r>
              <a:rPr lang="pt-BR" dirty="0" err="1" smtClean="0"/>
              <a:t>tokens</a:t>
            </a:r>
            <a:r>
              <a:rPr lang="pt-BR" dirty="0" smtClean="0"/>
              <a:t>). </a:t>
            </a:r>
          </a:p>
          <a:p>
            <a:endParaRPr lang="pt-BR" dirty="0" smtClean="0"/>
          </a:p>
          <a:p>
            <a:r>
              <a:rPr lang="pt-BR" dirty="0" smtClean="0"/>
              <a:t>Cada marca é uma sequência de caracteres que representam uma unidade de informação do programa-fonte.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9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EXEMPLOS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PALAVRAS-CHAVES: </a:t>
            </a: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else</a:t>
            </a:r>
            <a:r>
              <a:rPr lang="pt-BR" dirty="0" smtClean="0"/>
              <a:t>, </a:t>
            </a:r>
            <a:r>
              <a:rPr lang="pt-BR" dirty="0" err="1" smtClean="0"/>
              <a:t>repeat</a:t>
            </a:r>
            <a:r>
              <a:rPr lang="pt-BR" dirty="0" smtClean="0"/>
              <a:t>...</a:t>
            </a:r>
          </a:p>
          <a:p>
            <a:endParaRPr lang="pt-BR" dirty="0"/>
          </a:p>
          <a:p>
            <a:r>
              <a:rPr lang="pt-BR" dirty="0" smtClean="0"/>
              <a:t>IDENTIFICADORES: cadeias de caracteres definidas pelo usuário.</a:t>
            </a:r>
          </a:p>
          <a:p>
            <a:endParaRPr lang="pt-BR" dirty="0"/>
          </a:p>
          <a:p>
            <a:r>
              <a:rPr lang="pt-BR" dirty="0" smtClean="0"/>
              <a:t>SÍMBOLOS ESPECIAIS: </a:t>
            </a:r>
          </a:p>
          <a:p>
            <a:pPr marL="0" indent="0">
              <a:buNone/>
            </a:pPr>
            <a:r>
              <a:rPr lang="pt-BR" dirty="0" smtClean="0"/>
              <a:t>Com um caractere: +, - , *, / etc.</a:t>
            </a:r>
          </a:p>
          <a:p>
            <a:pPr marL="0" indent="0">
              <a:buNone/>
            </a:pPr>
            <a:r>
              <a:rPr lang="pt-BR" dirty="0" smtClean="0"/>
              <a:t>Com mais: +=, &lt;&gt;, -=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5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VARREDURA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cada caso, uma marca representa um determinado padrão de caracteres reconhecido pela varredura.</a:t>
            </a:r>
          </a:p>
          <a:p>
            <a:endParaRPr lang="pt-BR" dirty="0"/>
          </a:p>
          <a:p>
            <a:r>
              <a:rPr lang="pt-BR" dirty="0" smtClean="0"/>
              <a:t>Necessitamos aqui de métodos de reconhecimento e especificações de padrões. </a:t>
            </a:r>
          </a:p>
          <a:p>
            <a:r>
              <a:rPr lang="pt-BR" dirty="0" smtClean="0"/>
              <a:t>Usaremos basicamente EXPRESSÕES REGULARES E AUTÔMATOS FINITOS para isto.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9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3377</Words>
  <Application>Microsoft Office PowerPoint</Application>
  <PresentationFormat>Apresentação na tela (4:3)</PresentationFormat>
  <Paragraphs>422</Paragraphs>
  <Slides>69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Cambria Math</vt:lpstr>
      <vt:lpstr>Symbol</vt:lpstr>
      <vt:lpstr>Wingdings</vt:lpstr>
      <vt:lpstr>Tema do Office</vt:lpstr>
      <vt:lpstr>COMPILADORES</vt:lpstr>
      <vt:lpstr>LIVRO TEXTO</vt:lpstr>
      <vt:lpstr>ROTEIROS DAS AULAS</vt:lpstr>
      <vt:lpstr>AULA 01</vt:lpstr>
      <vt:lpstr>LEMBRETE</vt:lpstr>
      <vt:lpstr>O PROCESSO DE TRADUÇÃO</vt:lpstr>
      <vt:lpstr>VARREDURA</vt:lpstr>
      <vt:lpstr>EXEMPLOS</vt:lpstr>
      <vt:lpstr>VARREDURA</vt:lpstr>
      <vt:lpstr>Cont.</vt:lpstr>
      <vt:lpstr>EXPRESSÕES REGULARES</vt:lpstr>
      <vt:lpstr>DEFINIÇÃO</vt:lpstr>
      <vt:lpstr>OPERAÇÕES DE EXPRESSÕES REGULARES</vt:lpstr>
      <vt:lpstr>ESCOLHA ENTRA ALTERNATIVAS</vt:lpstr>
      <vt:lpstr>CONTATENAÇÃO</vt:lpstr>
      <vt:lpstr>REPETIÇÃO</vt:lpstr>
      <vt:lpstr>PRECEDÊNCIA DE OPERAÇÕES</vt:lpstr>
      <vt:lpstr>NOMES PARA ER</vt:lpstr>
      <vt:lpstr>OBSERVAÇÃO</vt:lpstr>
      <vt:lpstr>EXTENSÕES DE ER</vt:lpstr>
      <vt:lpstr>Cont.</vt:lpstr>
      <vt:lpstr>Cont.</vt:lpstr>
      <vt:lpstr>Cont.</vt:lpstr>
      <vt:lpstr>ER PARA MARCAS DE LINGUAGEM DE PROGRAMAÇÃO</vt:lpstr>
      <vt:lpstr>CATEGORIAS</vt:lpstr>
      <vt:lpstr>Cont.</vt:lpstr>
      <vt:lpstr>ER para as CATEGORIAS</vt:lpstr>
      <vt:lpstr>Cont.</vt:lpstr>
      <vt:lpstr>ER para as CATEGORIAS</vt:lpstr>
      <vt:lpstr>Apresentação do PowerPoint</vt:lpstr>
      <vt:lpstr>Apresentação do PowerPoint</vt:lpstr>
      <vt:lpstr>PROJETO</vt:lpstr>
      <vt:lpstr>Cont.</vt:lpstr>
      <vt:lpstr>Cont.</vt:lpstr>
      <vt:lpstr>FLEX</vt:lpstr>
      <vt:lpstr>Definição</vt:lpstr>
      <vt:lpstr>Cont.</vt:lpstr>
      <vt:lpstr>Funcionamento do FLEX</vt:lpstr>
      <vt:lpstr>Cont.</vt:lpstr>
      <vt:lpstr>OUTROS GERADORES  DE ANALISADORES: </vt:lpstr>
      <vt:lpstr>Estrutura do arquivo de descrição</vt:lpstr>
      <vt:lpstr>DEFINIÇÕES</vt:lpstr>
      <vt:lpstr>Cont.</vt:lpstr>
      <vt:lpstr>REGRAS</vt:lpstr>
      <vt:lpstr>Cont.</vt:lpstr>
      <vt:lpstr>Cont.</vt:lpstr>
      <vt:lpstr>CÓDIGO</vt:lpstr>
      <vt:lpstr>EXEMPLO BÁSICO</vt:lpstr>
      <vt:lpstr>Cont.</vt:lpstr>
      <vt:lpstr>EXPRESSÕES REGULARES  Usada pelo LEX / FLEX:</vt:lpstr>
      <vt:lpstr>Cont.</vt:lpstr>
      <vt:lpstr>Cont.</vt:lpstr>
      <vt:lpstr>Cont.</vt:lpstr>
      <vt:lpstr>NOMES INTERNOS</vt:lpstr>
      <vt:lpstr>INSERÇÃO DE CÓDIGO EM C</vt:lpstr>
      <vt:lpstr>Cont.</vt:lpstr>
      <vt:lpstr>AUTÔMATO FINITO DETERMINISTICO</vt:lpstr>
      <vt:lpstr>EXEMPLO:</vt:lpstr>
      <vt:lpstr>DIAGRAMA DE TRANSIÇÃO</vt:lpstr>
      <vt:lpstr>TABELA DE TRANSIÇÃO</vt:lpstr>
      <vt:lpstr>RESPONDENDO</vt:lpstr>
      <vt:lpstr>INDUÇÃO SOBRE O COMPRIMENTO</vt:lpstr>
      <vt:lpstr>EXEMPLO</vt:lpstr>
      <vt:lpstr>LINGUAGEM DE UM AFD</vt:lpstr>
      <vt:lpstr>AFND</vt:lpstr>
      <vt:lpstr>EXEMPLO</vt:lpstr>
      <vt:lpstr>FUNÇÃO DE TRANSIÇÃO ESTENDIDA</vt:lpstr>
      <vt:lpstr>EXEMPLO</vt:lpstr>
      <vt:lpstr>A LINGUAGEM DE UM AFND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LINGUAGENS FORMAIS</dc:title>
  <dc:creator>Carlos</dc:creator>
  <cp:lastModifiedBy>Carlos</cp:lastModifiedBy>
  <cp:revision>98</cp:revision>
  <dcterms:created xsi:type="dcterms:W3CDTF">2014-08-17T13:17:25Z</dcterms:created>
  <dcterms:modified xsi:type="dcterms:W3CDTF">2015-08-27T18:46:33Z</dcterms:modified>
</cp:coreProperties>
</file>