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9" r:id="rId4"/>
    <p:sldId id="258" r:id="rId5"/>
    <p:sldId id="260" r:id="rId6"/>
    <p:sldId id="277" r:id="rId7"/>
    <p:sldId id="275" r:id="rId8"/>
    <p:sldId id="272" r:id="rId9"/>
    <p:sldId id="279" r:id="rId10"/>
    <p:sldId id="28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BDD631"/>
    <a:srgbClr val="5D67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1" autoAdjust="0"/>
    <p:restoredTop sz="94660"/>
  </p:normalViewPr>
  <p:slideViewPr>
    <p:cSldViewPr snapToGrid="0">
      <p:cViewPr varScale="1">
        <p:scale>
          <a:sx n="114" d="100"/>
          <a:sy n="114" d="100"/>
        </p:scale>
        <p:origin x="2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35151-248C-4845-AC45-4DF5C1256F56}" type="datetimeFigureOut">
              <a:rPr lang="en-US" smtClean="0"/>
              <a:t>3/2/2022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393C9-97E8-48A1-B999-0FC6C4F3E993}" type="slidenum">
              <a:rPr lang="en-US" smtClean="0"/>
              <a:t>‹#›</a:t>
            </a:fld>
            <a:endParaRPr lang="en-US"/>
          </a:p>
        </p:txBody>
      </p:sp>
    </p:spTree>
    <p:extLst>
      <p:ext uri="{BB962C8B-B14F-4D97-AF65-F5344CB8AC3E}">
        <p14:creationId xmlns:p14="http://schemas.microsoft.com/office/powerpoint/2010/main" val="409945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5E9C-34B7-4AA6-AD10-00972CF94D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150709-DEBA-4E6F-88A7-FE417F5D3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E5EA26-7085-4996-9636-1AC787E2E863}"/>
              </a:ext>
            </a:extLst>
          </p:cNvPr>
          <p:cNvSpPr>
            <a:spLocks noGrp="1"/>
          </p:cNvSpPr>
          <p:nvPr>
            <p:ph type="dt" sz="half" idx="10"/>
          </p:nvPr>
        </p:nvSpPr>
        <p:spPr/>
        <p:txBody>
          <a:bodyPr/>
          <a:lstStyle/>
          <a:p>
            <a:fld id="{4F1BD706-EB13-468F-8573-F7AE6CD94FD8}" type="datetime1">
              <a:rPr lang="en-US" smtClean="0"/>
              <a:t>3/2/2022</a:t>
            </a:fld>
            <a:endParaRPr lang="en-US"/>
          </a:p>
        </p:txBody>
      </p:sp>
      <p:sp>
        <p:nvSpPr>
          <p:cNvPr id="5" name="Footer Placeholder 4">
            <a:extLst>
              <a:ext uri="{FF2B5EF4-FFF2-40B4-BE49-F238E27FC236}">
                <a16:creationId xmlns:a16="http://schemas.microsoft.com/office/drawing/2014/main" id="{E919C212-E2D5-443E-81F9-BBE69ECCA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2F2E5-C178-4365-9DD5-10CA862A2170}"/>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400945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009D-1DDB-41C6-9CEB-41C34D6BD5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583DE-93A6-4716-A271-A814FAFEA5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33B57-AE66-4A70-811E-D711F128B0E4}"/>
              </a:ext>
            </a:extLst>
          </p:cNvPr>
          <p:cNvSpPr>
            <a:spLocks noGrp="1"/>
          </p:cNvSpPr>
          <p:nvPr>
            <p:ph type="dt" sz="half" idx="10"/>
          </p:nvPr>
        </p:nvSpPr>
        <p:spPr/>
        <p:txBody>
          <a:bodyPr/>
          <a:lstStyle/>
          <a:p>
            <a:fld id="{C3B6383B-ADF0-4A90-9C20-5DDD76129534}" type="datetime1">
              <a:rPr lang="en-US" smtClean="0"/>
              <a:t>3/2/2022</a:t>
            </a:fld>
            <a:endParaRPr lang="en-US"/>
          </a:p>
        </p:txBody>
      </p:sp>
      <p:sp>
        <p:nvSpPr>
          <p:cNvPr id="5" name="Footer Placeholder 4">
            <a:extLst>
              <a:ext uri="{FF2B5EF4-FFF2-40B4-BE49-F238E27FC236}">
                <a16:creationId xmlns:a16="http://schemas.microsoft.com/office/drawing/2014/main" id="{B4779809-C748-4FE1-817E-6835D888A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A43F2-ABAA-432F-B01C-4786DDE81CB0}"/>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216166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A78E9D-0FA5-4F10-A49A-841DF175DA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5AC49-BAC5-4FAD-A3C5-50DE1814AB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E3343-D85E-403D-9334-A321CCC8FF49}"/>
              </a:ext>
            </a:extLst>
          </p:cNvPr>
          <p:cNvSpPr>
            <a:spLocks noGrp="1"/>
          </p:cNvSpPr>
          <p:nvPr>
            <p:ph type="dt" sz="half" idx="10"/>
          </p:nvPr>
        </p:nvSpPr>
        <p:spPr/>
        <p:txBody>
          <a:bodyPr/>
          <a:lstStyle/>
          <a:p>
            <a:fld id="{BA044530-DF07-4B5A-A325-50081B2E5EDF}" type="datetime1">
              <a:rPr lang="en-US" smtClean="0"/>
              <a:t>3/2/2022</a:t>
            </a:fld>
            <a:endParaRPr lang="en-US"/>
          </a:p>
        </p:txBody>
      </p:sp>
      <p:sp>
        <p:nvSpPr>
          <p:cNvPr id="5" name="Footer Placeholder 4">
            <a:extLst>
              <a:ext uri="{FF2B5EF4-FFF2-40B4-BE49-F238E27FC236}">
                <a16:creationId xmlns:a16="http://schemas.microsoft.com/office/drawing/2014/main" id="{A0146245-8E01-4F44-9F1A-6A173C8E2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E59C7-3528-49FE-85DB-F33F50409DB3}"/>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272365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41C9-383C-4C1A-9B4A-23E611B61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16C20-FD9B-44F4-B09C-4F3EE8E200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5628B-4158-46B9-BA87-F112486F9B89}"/>
              </a:ext>
            </a:extLst>
          </p:cNvPr>
          <p:cNvSpPr>
            <a:spLocks noGrp="1"/>
          </p:cNvSpPr>
          <p:nvPr>
            <p:ph type="dt" sz="half" idx="10"/>
          </p:nvPr>
        </p:nvSpPr>
        <p:spPr/>
        <p:txBody>
          <a:bodyPr/>
          <a:lstStyle/>
          <a:p>
            <a:fld id="{4DE6147E-C191-4226-A836-D11BB6BE0F4B}" type="datetime1">
              <a:rPr lang="en-US" smtClean="0"/>
              <a:t>3/2/2022</a:t>
            </a:fld>
            <a:endParaRPr lang="en-US"/>
          </a:p>
        </p:txBody>
      </p:sp>
      <p:sp>
        <p:nvSpPr>
          <p:cNvPr id="5" name="Footer Placeholder 4">
            <a:extLst>
              <a:ext uri="{FF2B5EF4-FFF2-40B4-BE49-F238E27FC236}">
                <a16:creationId xmlns:a16="http://schemas.microsoft.com/office/drawing/2014/main" id="{063621D9-7293-474A-AAFB-8FE977D8E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F12C0-62E5-4D20-912E-920B041DA05D}"/>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250265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F97D-86B2-4A2F-B7E3-D45027E07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B6BB91-5575-44CE-A646-234805D13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6FF0B-E598-4205-B5AB-270D1E50CDDB}"/>
              </a:ext>
            </a:extLst>
          </p:cNvPr>
          <p:cNvSpPr>
            <a:spLocks noGrp="1"/>
          </p:cNvSpPr>
          <p:nvPr>
            <p:ph type="dt" sz="half" idx="10"/>
          </p:nvPr>
        </p:nvSpPr>
        <p:spPr/>
        <p:txBody>
          <a:bodyPr/>
          <a:lstStyle/>
          <a:p>
            <a:fld id="{F5E8FE73-2AC3-4292-AA1D-9405E741884E}" type="datetime1">
              <a:rPr lang="en-US" smtClean="0"/>
              <a:t>3/2/2022</a:t>
            </a:fld>
            <a:endParaRPr lang="en-US"/>
          </a:p>
        </p:txBody>
      </p:sp>
      <p:sp>
        <p:nvSpPr>
          <p:cNvPr id="5" name="Footer Placeholder 4">
            <a:extLst>
              <a:ext uri="{FF2B5EF4-FFF2-40B4-BE49-F238E27FC236}">
                <a16:creationId xmlns:a16="http://schemas.microsoft.com/office/drawing/2014/main" id="{49881490-8DAC-46BA-B86C-7E4FBC239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7DD10-E6D3-4A0D-9160-A5297C692B45}"/>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220244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1584-06B0-4550-915C-408C717801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B3A18-E6E2-4BF2-B308-1ECFF1539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950570-A984-4EF6-AEF6-DA1386030B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9CCCCE-61E8-4FF4-8B0C-F96A09D737B8}"/>
              </a:ext>
            </a:extLst>
          </p:cNvPr>
          <p:cNvSpPr>
            <a:spLocks noGrp="1"/>
          </p:cNvSpPr>
          <p:nvPr>
            <p:ph type="dt" sz="half" idx="10"/>
          </p:nvPr>
        </p:nvSpPr>
        <p:spPr/>
        <p:txBody>
          <a:bodyPr/>
          <a:lstStyle/>
          <a:p>
            <a:fld id="{68101FF8-5E8A-4C79-B254-CA687AA4C65B}" type="datetime1">
              <a:rPr lang="en-US" smtClean="0"/>
              <a:t>3/2/2022</a:t>
            </a:fld>
            <a:endParaRPr lang="en-US"/>
          </a:p>
        </p:txBody>
      </p:sp>
      <p:sp>
        <p:nvSpPr>
          <p:cNvPr id="6" name="Footer Placeholder 5">
            <a:extLst>
              <a:ext uri="{FF2B5EF4-FFF2-40B4-BE49-F238E27FC236}">
                <a16:creationId xmlns:a16="http://schemas.microsoft.com/office/drawing/2014/main" id="{3A6EB317-80E4-4071-AAFA-1A27EAFB7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E6208-01EF-4F1D-A520-1E94CE52A7BF}"/>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331192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A1ED-AA84-43C1-99D3-25A769F33F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A8E9F8-4E21-4650-B7E0-363E793275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8CFAD-E19D-4418-BF76-55CA74D09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C9D273-1708-4B93-9CA9-3E91C522E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512A6-F5F0-4633-AA96-DCAB148ED7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68D362-B93A-4A83-9151-07F6F743F3EC}"/>
              </a:ext>
            </a:extLst>
          </p:cNvPr>
          <p:cNvSpPr>
            <a:spLocks noGrp="1"/>
          </p:cNvSpPr>
          <p:nvPr>
            <p:ph type="dt" sz="half" idx="10"/>
          </p:nvPr>
        </p:nvSpPr>
        <p:spPr/>
        <p:txBody>
          <a:bodyPr/>
          <a:lstStyle/>
          <a:p>
            <a:fld id="{972EF071-1711-4E42-82BC-FC26EAD41A4C}" type="datetime1">
              <a:rPr lang="en-US" smtClean="0"/>
              <a:t>3/2/2022</a:t>
            </a:fld>
            <a:endParaRPr lang="en-US"/>
          </a:p>
        </p:txBody>
      </p:sp>
      <p:sp>
        <p:nvSpPr>
          <p:cNvPr id="8" name="Footer Placeholder 7">
            <a:extLst>
              <a:ext uri="{FF2B5EF4-FFF2-40B4-BE49-F238E27FC236}">
                <a16:creationId xmlns:a16="http://schemas.microsoft.com/office/drawing/2014/main" id="{853FE175-4D55-4079-9A3C-20C4A3FCF4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C94EBC-9327-4200-AA11-00750765F3FC}"/>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415430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8F6F-2382-488C-9CEF-B63FF33633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8D24CB-07E1-40E4-8E5C-CA7D53D85C6B}"/>
              </a:ext>
            </a:extLst>
          </p:cNvPr>
          <p:cNvSpPr>
            <a:spLocks noGrp="1"/>
          </p:cNvSpPr>
          <p:nvPr>
            <p:ph type="dt" sz="half" idx="10"/>
          </p:nvPr>
        </p:nvSpPr>
        <p:spPr/>
        <p:txBody>
          <a:bodyPr/>
          <a:lstStyle/>
          <a:p>
            <a:fld id="{78D095A3-10AC-4D76-A4FB-854218548F5B}" type="datetime1">
              <a:rPr lang="en-US" smtClean="0"/>
              <a:t>3/2/2022</a:t>
            </a:fld>
            <a:endParaRPr lang="en-US"/>
          </a:p>
        </p:txBody>
      </p:sp>
      <p:sp>
        <p:nvSpPr>
          <p:cNvPr id="4" name="Footer Placeholder 3">
            <a:extLst>
              <a:ext uri="{FF2B5EF4-FFF2-40B4-BE49-F238E27FC236}">
                <a16:creationId xmlns:a16="http://schemas.microsoft.com/office/drawing/2014/main" id="{7CCF671D-65D2-4A24-9CD0-64015572CD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F188-F387-4946-BF38-719EA244F58F}"/>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84286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B66E78-0C49-4389-A412-B79A0F507C10}"/>
              </a:ext>
            </a:extLst>
          </p:cNvPr>
          <p:cNvSpPr>
            <a:spLocks noGrp="1"/>
          </p:cNvSpPr>
          <p:nvPr>
            <p:ph type="dt" sz="half" idx="10"/>
          </p:nvPr>
        </p:nvSpPr>
        <p:spPr/>
        <p:txBody>
          <a:bodyPr/>
          <a:lstStyle/>
          <a:p>
            <a:fld id="{0969BA53-F827-41C5-8B96-07A4548C5B6D}" type="datetime1">
              <a:rPr lang="en-US" smtClean="0"/>
              <a:t>3/2/2022</a:t>
            </a:fld>
            <a:endParaRPr lang="en-US"/>
          </a:p>
        </p:txBody>
      </p:sp>
      <p:sp>
        <p:nvSpPr>
          <p:cNvPr id="3" name="Footer Placeholder 2">
            <a:extLst>
              <a:ext uri="{FF2B5EF4-FFF2-40B4-BE49-F238E27FC236}">
                <a16:creationId xmlns:a16="http://schemas.microsoft.com/office/drawing/2014/main" id="{BFA4F12B-8767-4C13-A87B-D57701AD99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9FA427-498D-46DE-8119-32656FD2D221}"/>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2319869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1F10-1011-4037-88C1-49D2FE0DF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58AEF7-326F-4758-9D54-EF89746C5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6D65DA-C0C8-4815-AE0C-84A47D25E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3C93F-D8D1-4507-992A-99F905804D0F}"/>
              </a:ext>
            </a:extLst>
          </p:cNvPr>
          <p:cNvSpPr>
            <a:spLocks noGrp="1"/>
          </p:cNvSpPr>
          <p:nvPr>
            <p:ph type="dt" sz="half" idx="10"/>
          </p:nvPr>
        </p:nvSpPr>
        <p:spPr/>
        <p:txBody>
          <a:bodyPr/>
          <a:lstStyle/>
          <a:p>
            <a:fld id="{2AA7E327-82F8-459F-8CD0-78E03C77475C}" type="datetime1">
              <a:rPr lang="en-US" smtClean="0"/>
              <a:t>3/2/2022</a:t>
            </a:fld>
            <a:endParaRPr lang="en-US"/>
          </a:p>
        </p:txBody>
      </p:sp>
      <p:sp>
        <p:nvSpPr>
          <p:cNvPr id="6" name="Footer Placeholder 5">
            <a:extLst>
              <a:ext uri="{FF2B5EF4-FFF2-40B4-BE49-F238E27FC236}">
                <a16:creationId xmlns:a16="http://schemas.microsoft.com/office/drawing/2014/main" id="{3E88F371-64E8-4E32-958E-942BA2D1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F9062-68AF-47D5-A5B6-168678D13C5B}"/>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418172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2B5D-544A-4CB8-8CDB-9960646E2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C174E-4756-4821-ACEF-1F1D1059C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0D65FD-31EA-4A4F-9654-34630FB44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A5F3A-2BF1-4983-8848-0E590ED67E30}"/>
              </a:ext>
            </a:extLst>
          </p:cNvPr>
          <p:cNvSpPr>
            <a:spLocks noGrp="1"/>
          </p:cNvSpPr>
          <p:nvPr>
            <p:ph type="dt" sz="half" idx="10"/>
          </p:nvPr>
        </p:nvSpPr>
        <p:spPr/>
        <p:txBody>
          <a:bodyPr/>
          <a:lstStyle/>
          <a:p>
            <a:fld id="{FC8DC13B-EA2F-4249-8596-254B52B4A9B1}" type="datetime1">
              <a:rPr lang="en-US" smtClean="0"/>
              <a:t>3/2/2022</a:t>
            </a:fld>
            <a:endParaRPr lang="en-US"/>
          </a:p>
        </p:txBody>
      </p:sp>
      <p:sp>
        <p:nvSpPr>
          <p:cNvPr id="6" name="Footer Placeholder 5">
            <a:extLst>
              <a:ext uri="{FF2B5EF4-FFF2-40B4-BE49-F238E27FC236}">
                <a16:creationId xmlns:a16="http://schemas.microsoft.com/office/drawing/2014/main" id="{DBF582D6-53B2-4C2E-9E93-DE5CBD521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86422-C860-4E44-A93A-2E3FE299007B}"/>
              </a:ext>
            </a:extLst>
          </p:cNvPr>
          <p:cNvSpPr>
            <a:spLocks noGrp="1"/>
          </p:cNvSpPr>
          <p:nvPr>
            <p:ph type="sldNum" sz="quarter" idx="12"/>
          </p:nvPr>
        </p:nvSpPr>
        <p:spPr/>
        <p:txBody>
          <a:bodyPr/>
          <a:lstStyle/>
          <a:p>
            <a:fld id="{926CC9D0-B4DA-4185-AC8B-2D44145E0EF2}" type="slidenum">
              <a:rPr lang="en-US" smtClean="0"/>
              <a:t>‹#›</a:t>
            </a:fld>
            <a:endParaRPr lang="en-US"/>
          </a:p>
        </p:txBody>
      </p:sp>
    </p:spTree>
    <p:extLst>
      <p:ext uri="{BB962C8B-B14F-4D97-AF65-F5344CB8AC3E}">
        <p14:creationId xmlns:p14="http://schemas.microsoft.com/office/powerpoint/2010/main" val="241871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764C93-9109-410C-B2BF-3102962FE6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C8D900-11FC-482D-B6DD-995700645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1DE13-E324-4A7A-8872-D8B9CE791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3AEED-E7CE-4C58-8DE7-85E5B12DC5C1}" type="datetime1">
              <a:rPr lang="en-US" smtClean="0"/>
              <a:t>3/2/2022</a:t>
            </a:fld>
            <a:endParaRPr lang="en-US"/>
          </a:p>
        </p:txBody>
      </p:sp>
      <p:sp>
        <p:nvSpPr>
          <p:cNvPr id="5" name="Footer Placeholder 4">
            <a:extLst>
              <a:ext uri="{FF2B5EF4-FFF2-40B4-BE49-F238E27FC236}">
                <a16:creationId xmlns:a16="http://schemas.microsoft.com/office/drawing/2014/main" id="{74D63324-E95B-49A3-93DD-2BE563ECE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BEBDAB-7A64-4BD3-9DA8-F63E9ACF9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CC9D0-B4DA-4185-AC8B-2D44145E0EF2}" type="slidenum">
              <a:rPr lang="en-US" smtClean="0"/>
              <a:t>‹#›</a:t>
            </a:fld>
            <a:endParaRPr lang="en-US"/>
          </a:p>
        </p:txBody>
      </p:sp>
    </p:spTree>
    <p:extLst>
      <p:ext uri="{BB962C8B-B14F-4D97-AF65-F5344CB8AC3E}">
        <p14:creationId xmlns:p14="http://schemas.microsoft.com/office/powerpoint/2010/main" val="906863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2AE57D8-2CEC-4679-9A08-2C0BB7B16270}"/>
              </a:ext>
            </a:extLst>
          </p:cNvPr>
          <p:cNvSpPr>
            <a:spLocks noGrp="1"/>
          </p:cNvSpPr>
          <p:nvPr>
            <p:ph type="sldNum" sz="quarter" idx="12"/>
          </p:nvPr>
        </p:nvSpPr>
        <p:spPr>
          <a:xfrm>
            <a:off x="8242300" y="6356350"/>
            <a:ext cx="2743200" cy="365125"/>
          </a:xfrm>
        </p:spPr>
        <p:txBody>
          <a:bodyPr/>
          <a:lstStyle/>
          <a:p>
            <a:fld id="{926CC9D0-B4DA-4185-AC8B-2D44145E0EF2}" type="slidenum">
              <a:rPr lang="en-US" smtClean="0"/>
              <a:t>1</a:t>
            </a:fld>
            <a:endParaRPr lang="en-US" dirty="0"/>
          </a:p>
        </p:txBody>
      </p:sp>
      <p:sp>
        <p:nvSpPr>
          <p:cNvPr id="8" name="TextBox 7">
            <a:extLst>
              <a:ext uri="{FF2B5EF4-FFF2-40B4-BE49-F238E27FC236}">
                <a16:creationId xmlns:a16="http://schemas.microsoft.com/office/drawing/2014/main" id="{F4C1C33D-D47A-441F-9C65-99BE3917A547}"/>
              </a:ext>
            </a:extLst>
          </p:cNvPr>
          <p:cNvSpPr txBox="1"/>
          <p:nvPr/>
        </p:nvSpPr>
        <p:spPr>
          <a:xfrm>
            <a:off x="2331353" y="648100"/>
            <a:ext cx="8998857" cy="584775"/>
          </a:xfrm>
          <a:prstGeom prst="rect">
            <a:avLst/>
          </a:prstGeom>
          <a:noFill/>
        </p:spPr>
        <p:txBody>
          <a:bodyPr wrap="square" rtlCol="0">
            <a:spAutoFit/>
          </a:bodyPr>
          <a:lstStyle/>
          <a:p>
            <a:pPr algn="ctr"/>
            <a:r>
              <a:rPr lang="en-US" sz="3200" b="1" dirty="0">
                <a:solidFill>
                  <a:schemeClr val="tx1">
                    <a:lumMod val="75000"/>
                    <a:lumOff val="25000"/>
                  </a:schemeClr>
                </a:solidFill>
                <a:latin typeface="Segoe UI" panose="020B0502040204020203" pitchFamily="34" charset="0"/>
                <a:cs typeface="Segoe UI" panose="020B0502040204020203" pitchFamily="34" charset="0"/>
              </a:rPr>
              <a:t>Business Cases with Data Science</a:t>
            </a:r>
          </a:p>
        </p:txBody>
      </p:sp>
      <p:sp>
        <p:nvSpPr>
          <p:cNvPr id="9" name="TextBox 8">
            <a:extLst>
              <a:ext uri="{FF2B5EF4-FFF2-40B4-BE49-F238E27FC236}">
                <a16:creationId xmlns:a16="http://schemas.microsoft.com/office/drawing/2014/main" id="{76E662B4-FE40-4DE9-B22A-3724BAC9EC2B}"/>
              </a:ext>
            </a:extLst>
          </p:cNvPr>
          <p:cNvSpPr txBox="1"/>
          <p:nvPr/>
        </p:nvSpPr>
        <p:spPr>
          <a:xfrm>
            <a:off x="3802736" y="1808404"/>
            <a:ext cx="6201229" cy="707886"/>
          </a:xfrm>
          <a:prstGeom prst="rect">
            <a:avLst/>
          </a:prstGeom>
          <a:noFill/>
        </p:spPr>
        <p:txBody>
          <a:bodyPr wrap="square" rtlCol="0">
            <a:spAutoFit/>
          </a:bodyPr>
          <a:lstStyle/>
          <a:p>
            <a:pPr algn="ctr"/>
            <a:r>
              <a:rPr lang="en-US" sz="2000" dirty="0">
                <a:solidFill>
                  <a:schemeClr val="tx1">
                    <a:lumMod val="75000"/>
                    <a:lumOff val="25000"/>
                  </a:schemeClr>
                </a:solidFill>
                <a:latin typeface="Segoe UI" panose="020B0502040204020203" pitchFamily="34" charset="0"/>
                <a:cs typeface="Segoe UI" panose="020B0502040204020203" pitchFamily="34" charset="0"/>
              </a:rPr>
              <a:t>Master Degree Program in Data Science and Advanced Analytics</a:t>
            </a:r>
          </a:p>
        </p:txBody>
      </p:sp>
      <p:sp>
        <p:nvSpPr>
          <p:cNvPr id="10" name="TextBox 9">
            <a:extLst>
              <a:ext uri="{FF2B5EF4-FFF2-40B4-BE49-F238E27FC236}">
                <a16:creationId xmlns:a16="http://schemas.microsoft.com/office/drawing/2014/main" id="{FCC58C71-6061-4E9B-A5C3-F35D933C1840}"/>
              </a:ext>
            </a:extLst>
          </p:cNvPr>
          <p:cNvSpPr txBox="1"/>
          <p:nvPr/>
        </p:nvSpPr>
        <p:spPr>
          <a:xfrm>
            <a:off x="3911594" y="3228945"/>
            <a:ext cx="6201229" cy="400110"/>
          </a:xfrm>
          <a:prstGeom prst="rect">
            <a:avLst/>
          </a:prstGeom>
          <a:noFill/>
        </p:spPr>
        <p:txBody>
          <a:bodyPr wrap="square" rtlCol="0">
            <a:spAutoFit/>
          </a:bodyPr>
          <a:lstStyle/>
          <a:p>
            <a:pPr algn="ctr"/>
            <a:r>
              <a:rPr lang="en-US" sz="2000" dirty="0">
                <a:solidFill>
                  <a:schemeClr val="tx1">
                    <a:lumMod val="75000"/>
                    <a:lumOff val="25000"/>
                  </a:schemeClr>
                </a:solidFill>
                <a:latin typeface="Segoe UI" panose="020B0502040204020203" pitchFamily="34" charset="0"/>
                <a:cs typeface="Segoe UI" panose="020B0502040204020203" pitchFamily="34" charset="0"/>
              </a:rPr>
              <a:t>Business Case 1: Wonderful Wines of the World</a:t>
            </a:r>
          </a:p>
        </p:txBody>
      </p:sp>
      <p:sp>
        <p:nvSpPr>
          <p:cNvPr id="11" name="TextBox 10">
            <a:extLst>
              <a:ext uri="{FF2B5EF4-FFF2-40B4-BE49-F238E27FC236}">
                <a16:creationId xmlns:a16="http://schemas.microsoft.com/office/drawing/2014/main" id="{2B410F84-A229-4E53-86A8-85FB84D1D991}"/>
              </a:ext>
            </a:extLst>
          </p:cNvPr>
          <p:cNvSpPr txBox="1"/>
          <p:nvPr/>
        </p:nvSpPr>
        <p:spPr>
          <a:xfrm>
            <a:off x="6362697" y="4458996"/>
            <a:ext cx="4967513" cy="2262479"/>
          </a:xfrm>
          <a:prstGeom prst="rect">
            <a:avLst/>
          </a:prstGeom>
          <a:solidFill>
            <a:schemeClr val="bg1"/>
          </a:solidFill>
        </p:spPr>
        <p:txBody>
          <a:bodyPr wrap="square" rtlCol="0">
            <a:spAutoFit/>
          </a:bodyPr>
          <a:lstStyle/>
          <a:p>
            <a:pPr>
              <a:lnSpc>
                <a:spcPct val="150000"/>
              </a:lnSpc>
            </a:pPr>
            <a:r>
              <a:rPr lang="en-US" sz="1600" b="1" dirty="0">
                <a:solidFill>
                  <a:schemeClr val="tx1">
                    <a:lumMod val="75000"/>
                    <a:lumOff val="25000"/>
                  </a:schemeClr>
                </a:solidFill>
                <a:latin typeface="Segoe UI" panose="020B0502040204020203" pitchFamily="34" charset="0"/>
                <a:cs typeface="Segoe UI" panose="020B0502040204020203" pitchFamily="34" charset="0"/>
              </a:rPr>
              <a:t>Group C</a:t>
            </a:r>
          </a:p>
          <a:p>
            <a:pPr>
              <a:lnSpc>
                <a:spcPct val="150000"/>
              </a:lnSpc>
            </a:pPr>
            <a:r>
              <a:rPr lang="en-US" sz="1600" dirty="0">
                <a:solidFill>
                  <a:schemeClr val="tx1">
                    <a:lumMod val="75000"/>
                    <a:lumOff val="25000"/>
                  </a:schemeClr>
                </a:solidFill>
                <a:latin typeface="Segoe UI" panose="020B0502040204020203" pitchFamily="34" charset="0"/>
                <a:cs typeface="Segoe UI" panose="020B0502040204020203" pitchFamily="34" charset="0"/>
              </a:rPr>
              <a:t>Gabriel Felipe Martins de Souza	m20210598</a:t>
            </a:r>
          </a:p>
          <a:p>
            <a:pPr>
              <a:lnSpc>
                <a:spcPct val="150000"/>
              </a:lnSpc>
            </a:pPr>
            <a:r>
              <a:rPr lang="en-US" sz="1600" dirty="0" err="1">
                <a:solidFill>
                  <a:schemeClr val="tx1">
                    <a:lumMod val="75000"/>
                    <a:lumOff val="25000"/>
                  </a:schemeClr>
                </a:solidFill>
                <a:latin typeface="Segoe UI" panose="020B0502040204020203" pitchFamily="34" charset="0"/>
                <a:cs typeface="Segoe UI" panose="020B0502040204020203" pitchFamily="34" charset="0"/>
              </a:rPr>
              <a:t>Rogerio</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Domingos</a:t>
            </a:r>
            <a:r>
              <a:rPr lang="en-US" sz="1600" dirty="0">
                <a:solidFill>
                  <a:schemeClr val="tx1">
                    <a:lumMod val="75000"/>
                    <a:lumOff val="25000"/>
                  </a:schemeClr>
                </a:solidFill>
                <a:latin typeface="Segoe UI" panose="020B0502040204020203" pitchFamily="34" charset="0"/>
                <a:cs typeface="Segoe UI" panose="020B0502040204020203" pitchFamily="34" charset="0"/>
              </a:rPr>
              <a:t> Paulo		m20210597</a:t>
            </a:r>
          </a:p>
          <a:p>
            <a:pPr>
              <a:lnSpc>
                <a:spcPct val="150000"/>
              </a:lnSpc>
            </a:pPr>
            <a:r>
              <a:rPr lang="en-US" sz="1600" dirty="0">
                <a:solidFill>
                  <a:schemeClr val="tx1">
                    <a:lumMod val="75000"/>
                    <a:lumOff val="25000"/>
                  </a:schemeClr>
                </a:solidFill>
                <a:latin typeface="Segoe UI" panose="020B0502040204020203" pitchFamily="34" charset="0"/>
                <a:cs typeface="Segoe UI" panose="020B0502040204020203" pitchFamily="34" charset="0"/>
              </a:rPr>
              <a:t>Luiz Humberto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Polaro</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Vizeu</a:t>
            </a:r>
            <a:r>
              <a:rPr lang="en-US" sz="1600" dirty="0">
                <a:solidFill>
                  <a:schemeClr val="tx1">
                    <a:lumMod val="75000"/>
                    <a:lumOff val="25000"/>
                  </a:schemeClr>
                </a:solidFill>
                <a:latin typeface="Segoe UI" panose="020B0502040204020203" pitchFamily="34" charset="0"/>
                <a:cs typeface="Segoe UI" panose="020B0502040204020203" pitchFamily="34" charset="0"/>
              </a:rPr>
              <a:t>		m20210554</a:t>
            </a:r>
          </a:p>
          <a:p>
            <a:pPr>
              <a:lnSpc>
                <a:spcPct val="150000"/>
              </a:lnSpc>
            </a:pPr>
            <a:r>
              <a:rPr lang="en-US" sz="1600" dirty="0">
                <a:solidFill>
                  <a:schemeClr val="tx1">
                    <a:lumMod val="75000"/>
                    <a:lumOff val="25000"/>
                  </a:schemeClr>
                </a:solidFill>
                <a:latin typeface="Segoe UI" panose="020B0502040204020203" pitchFamily="34" charset="0"/>
                <a:cs typeface="Segoe UI" panose="020B0502040204020203" pitchFamily="34" charset="0"/>
              </a:rPr>
              <a:t>Celso Christiano Endres Neto		m20200739</a:t>
            </a:r>
          </a:p>
          <a:p>
            <a:pPr>
              <a:lnSpc>
                <a:spcPct val="150000"/>
              </a:lnSpc>
            </a:pP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6F09B391-4D6E-44E6-B593-C0EBF540E0FF}"/>
              </a:ext>
            </a:extLst>
          </p:cNvPr>
          <p:cNvPicPr>
            <a:picLocks noChangeAspect="1"/>
          </p:cNvPicPr>
          <p:nvPr/>
        </p:nvPicPr>
        <p:blipFill rotWithShape="1">
          <a:blip r:embed="rId2"/>
          <a:srcRect l="18672" t="17977" r="65789" b="5694"/>
          <a:stretch/>
        </p:blipFill>
        <p:spPr>
          <a:xfrm>
            <a:off x="0" y="0"/>
            <a:ext cx="2495550" cy="6895111"/>
          </a:xfrm>
          <a:prstGeom prst="rect">
            <a:avLst/>
          </a:prstGeom>
        </p:spPr>
      </p:pic>
    </p:spTree>
    <p:extLst>
      <p:ext uri="{BB962C8B-B14F-4D97-AF65-F5344CB8AC3E}">
        <p14:creationId xmlns:p14="http://schemas.microsoft.com/office/powerpoint/2010/main" val="294597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F40833-B25F-4C0B-91FC-CBAD8C5197D7}"/>
              </a:ext>
            </a:extLst>
          </p:cNvPr>
          <p:cNvSpPr>
            <a:spLocks noGrp="1"/>
          </p:cNvSpPr>
          <p:nvPr>
            <p:ph type="sldNum" sz="quarter" idx="12"/>
          </p:nvPr>
        </p:nvSpPr>
        <p:spPr/>
        <p:txBody>
          <a:bodyPr/>
          <a:lstStyle/>
          <a:p>
            <a:fld id="{926CC9D0-B4DA-4185-AC8B-2D44145E0EF2}" type="slidenum">
              <a:rPr lang="en-US" smtClean="0"/>
              <a:t>10</a:t>
            </a:fld>
            <a:endParaRPr lang="en-US" dirty="0"/>
          </a:p>
        </p:txBody>
      </p:sp>
      <p:pic>
        <p:nvPicPr>
          <p:cNvPr id="18" name="Picture 2" descr="NOVA Information Management School">
            <a:extLst>
              <a:ext uri="{FF2B5EF4-FFF2-40B4-BE49-F238E27FC236}">
                <a16:creationId xmlns:a16="http://schemas.microsoft.com/office/drawing/2014/main" id="{B1FB16F2-FDFA-48A0-BE04-5B3E2CB92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324" y="44517"/>
            <a:ext cx="618506" cy="645398"/>
          </a:xfrm>
          <a:prstGeom prst="rect">
            <a:avLst/>
          </a:prstGeom>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32630FE-CBBE-4EBA-AE44-10A4ACCA939A}"/>
              </a:ext>
            </a:extLst>
          </p:cNvPr>
          <p:cNvSpPr txBox="1"/>
          <p:nvPr/>
        </p:nvSpPr>
        <p:spPr>
          <a:xfrm>
            <a:off x="182165" y="169128"/>
            <a:ext cx="6505952"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Marketing Actions Recommendation</a:t>
            </a:r>
          </a:p>
        </p:txBody>
      </p:sp>
      <p:cxnSp>
        <p:nvCxnSpPr>
          <p:cNvPr id="20" name="Straight Connector 19">
            <a:extLst>
              <a:ext uri="{FF2B5EF4-FFF2-40B4-BE49-F238E27FC236}">
                <a16:creationId xmlns:a16="http://schemas.microsoft.com/office/drawing/2014/main" id="{EAFD9A41-153D-469A-9396-DFD8553F5487}"/>
              </a:ext>
            </a:extLst>
          </p:cNvPr>
          <p:cNvCxnSpPr>
            <a:cxnSpLocks/>
          </p:cNvCxnSpPr>
          <p:nvPr/>
        </p:nvCxnSpPr>
        <p:spPr>
          <a:xfrm>
            <a:off x="85842" y="644085"/>
            <a:ext cx="10884418" cy="0"/>
          </a:xfrm>
          <a:prstGeom prst="line">
            <a:avLst/>
          </a:prstGeom>
          <a:ln w="28575">
            <a:solidFill>
              <a:srgbClr val="BDD63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92E951-3DB9-455B-B0DF-B44C5727FA31}"/>
              </a:ext>
            </a:extLst>
          </p:cNvPr>
          <p:cNvCxnSpPr>
            <a:cxnSpLocks/>
          </p:cNvCxnSpPr>
          <p:nvPr/>
        </p:nvCxnSpPr>
        <p:spPr>
          <a:xfrm>
            <a:off x="132244" y="673136"/>
            <a:ext cx="10891356" cy="0"/>
          </a:xfrm>
          <a:prstGeom prst="line">
            <a:avLst/>
          </a:prstGeom>
          <a:ln w="28575">
            <a:solidFill>
              <a:srgbClr val="5D676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DD460CA-3118-4660-A39D-C04EA2745823}"/>
              </a:ext>
            </a:extLst>
          </p:cNvPr>
          <p:cNvCxnSpPr>
            <a:cxnSpLocks/>
          </p:cNvCxnSpPr>
          <p:nvPr/>
        </p:nvCxnSpPr>
        <p:spPr>
          <a:xfrm>
            <a:off x="2650923" y="6175870"/>
            <a:ext cx="7021585" cy="0"/>
          </a:xfrm>
          <a:prstGeom prst="line">
            <a:avLst/>
          </a:prstGeom>
          <a:ln w="381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D2B4DC4-4C62-434F-97AB-DBFAC2509B80}"/>
              </a:ext>
            </a:extLst>
          </p:cNvPr>
          <p:cNvSpPr/>
          <p:nvPr/>
        </p:nvSpPr>
        <p:spPr>
          <a:xfrm>
            <a:off x="3473044" y="6083592"/>
            <a:ext cx="184556" cy="18455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586FFD6-29B0-428D-B33F-B9EC5102807D}"/>
              </a:ext>
            </a:extLst>
          </p:cNvPr>
          <p:cNvSpPr txBox="1"/>
          <p:nvPr/>
        </p:nvSpPr>
        <p:spPr>
          <a:xfrm>
            <a:off x="3024232" y="6268148"/>
            <a:ext cx="1082180" cy="369332"/>
          </a:xfrm>
          <a:prstGeom prst="rect">
            <a:avLst/>
          </a:prstGeom>
          <a:noFill/>
        </p:spPr>
        <p:txBody>
          <a:bodyPr wrap="square" rtlCol="0">
            <a:spAutoFit/>
          </a:bodyPr>
          <a:lstStyle/>
          <a:p>
            <a:pPr algn="ctr"/>
            <a:r>
              <a:rPr lang="en-US" sz="900" dirty="0"/>
              <a:t>Business Understanding</a:t>
            </a:r>
          </a:p>
        </p:txBody>
      </p:sp>
      <p:sp>
        <p:nvSpPr>
          <p:cNvPr id="25" name="Oval 24">
            <a:extLst>
              <a:ext uri="{FF2B5EF4-FFF2-40B4-BE49-F238E27FC236}">
                <a16:creationId xmlns:a16="http://schemas.microsoft.com/office/drawing/2014/main" id="{D0892604-D8AD-4A6D-A6A4-E3B9173F8DD6}"/>
              </a:ext>
            </a:extLst>
          </p:cNvPr>
          <p:cNvSpPr/>
          <p:nvPr/>
        </p:nvSpPr>
        <p:spPr>
          <a:xfrm>
            <a:off x="4475527" y="6088218"/>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D236213-48B0-4940-A05B-1F27F2E20DC4}"/>
              </a:ext>
            </a:extLst>
          </p:cNvPr>
          <p:cNvSpPr txBox="1"/>
          <p:nvPr/>
        </p:nvSpPr>
        <p:spPr>
          <a:xfrm>
            <a:off x="4118993" y="6262211"/>
            <a:ext cx="897624" cy="369332"/>
          </a:xfrm>
          <a:prstGeom prst="rect">
            <a:avLst/>
          </a:prstGeom>
          <a:noFill/>
        </p:spPr>
        <p:txBody>
          <a:bodyPr wrap="square" rtlCol="0">
            <a:spAutoFit/>
          </a:bodyPr>
          <a:lstStyle/>
          <a:p>
            <a:pPr algn="ctr"/>
            <a:r>
              <a:rPr lang="en-US" sz="900" dirty="0"/>
              <a:t>Data Understanding</a:t>
            </a:r>
          </a:p>
        </p:txBody>
      </p:sp>
      <p:sp>
        <p:nvSpPr>
          <p:cNvPr id="27" name="Oval 26">
            <a:extLst>
              <a:ext uri="{FF2B5EF4-FFF2-40B4-BE49-F238E27FC236}">
                <a16:creationId xmlns:a16="http://schemas.microsoft.com/office/drawing/2014/main" id="{5834771F-C891-466F-959A-590A77C387AD}"/>
              </a:ext>
            </a:extLst>
          </p:cNvPr>
          <p:cNvSpPr/>
          <p:nvPr/>
        </p:nvSpPr>
        <p:spPr>
          <a:xfrm>
            <a:off x="5494788"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B289213-FE3F-4A93-8E07-ACA9C4D921ED}"/>
              </a:ext>
            </a:extLst>
          </p:cNvPr>
          <p:cNvSpPr txBox="1"/>
          <p:nvPr/>
        </p:nvSpPr>
        <p:spPr>
          <a:xfrm>
            <a:off x="5138254" y="6262211"/>
            <a:ext cx="897624" cy="369332"/>
          </a:xfrm>
          <a:prstGeom prst="rect">
            <a:avLst/>
          </a:prstGeom>
          <a:noFill/>
        </p:spPr>
        <p:txBody>
          <a:bodyPr wrap="square" rtlCol="0">
            <a:spAutoFit/>
          </a:bodyPr>
          <a:lstStyle/>
          <a:p>
            <a:pPr algn="ctr"/>
            <a:r>
              <a:rPr lang="en-US" sz="900" dirty="0"/>
              <a:t>Data Preparation</a:t>
            </a:r>
          </a:p>
        </p:txBody>
      </p:sp>
      <p:sp>
        <p:nvSpPr>
          <p:cNvPr id="29" name="Oval 28">
            <a:extLst>
              <a:ext uri="{FF2B5EF4-FFF2-40B4-BE49-F238E27FC236}">
                <a16:creationId xmlns:a16="http://schemas.microsoft.com/office/drawing/2014/main" id="{415368D6-706F-4D4C-A0C2-DA027B8A082E}"/>
              </a:ext>
            </a:extLst>
          </p:cNvPr>
          <p:cNvSpPr/>
          <p:nvPr/>
        </p:nvSpPr>
        <p:spPr>
          <a:xfrm>
            <a:off x="6503561" y="6100367"/>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AC9F839-150B-4715-8ED5-20812C146287}"/>
              </a:ext>
            </a:extLst>
          </p:cNvPr>
          <p:cNvSpPr txBox="1"/>
          <p:nvPr/>
        </p:nvSpPr>
        <p:spPr>
          <a:xfrm>
            <a:off x="6228118" y="6290417"/>
            <a:ext cx="735441" cy="230832"/>
          </a:xfrm>
          <a:prstGeom prst="rect">
            <a:avLst/>
          </a:prstGeom>
          <a:noFill/>
        </p:spPr>
        <p:txBody>
          <a:bodyPr wrap="square" rtlCol="0">
            <a:spAutoFit/>
          </a:bodyPr>
          <a:lstStyle/>
          <a:p>
            <a:pPr algn="ctr"/>
            <a:r>
              <a:rPr lang="en-US" sz="900" dirty="0"/>
              <a:t>Modeling</a:t>
            </a:r>
          </a:p>
        </p:txBody>
      </p:sp>
      <p:sp>
        <p:nvSpPr>
          <p:cNvPr id="31" name="Oval 30">
            <a:extLst>
              <a:ext uri="{FF2B5EF4-FFF2-40B4-BE49-F238E27FC236}">
                <a16:creationId xmlns:a16="http://schemas.microsoft.com/office/drawing/2014/main" id="{04B7CD70-FECC-4231-8CC8-53C19369A6AF}"/>
              </a:ext>
            </a:extLst>
          </p:cNvPr>
          <p:cNvSpPr/>
          <p:nvPr/>
        </p:nvSpPr>
        <p:spPr>
          <a:xfrm>
            <a:off x="7500459" y="6083592"/>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5CF913C-4C40-4C48-AD46-9D869A089CE4}"/>
              </a:ext>
            </a:extLst>
          </p:cNvPr>
          <p:cNvSpPr txBox="1"/>
          <p:nvPr/>
        </p:nvSpPr>
        <p:spPr>
          <a:xfrm>
            <a:off x="7225016" y="6274571"/>
            <a:ext cx="735441" cy="230832"/>
          </a:xfrm>
          <a:prstGeom prst="rect">
            <a:avLst/>
          </a:prstGeom>
          <a:noFill/>
        </p:spPr>
        <p:txBody>
          <a:bodyPr wrap="square" rtlCol="0">
            <a:spAutoFit/>
          </a:bodyPr>
          <a:lstStyle/>
          <a:p>
            <a:pPr algn="ctr"/>
            <a:r>
              <a:rPr lang="en-US" sz="900" dirty="0"/>
              <a:t>Evaluation</a:t>
            </a:r>
          </a:p>
        </p:txBody>
      </p:sp>
      <p:sp>
        <p:nvSpPr>
          <p:cNvPr id="33" name="Oval 32">
            <a:extLst>
              <a:ext uri="{FF2B5EF4-FFF2-40B4-BE49-F238E27FC236}">
                <a16:creationId xmlns:a16="http://schemas.microsoft.com/office/drawing/2014/main" id="{0DC95ABB-1C1B-4EC1-8C71-CD4DE59FCBDF}"/>
              </a:ext>
            </a:extLst>
          </p:cNvPr>
          <p:cNvSpPr/>
          <p:nvPr/>
        </p:nvSpPr>
        <p:spPr>
          <a:xfrm>
            <a:off x="8514130" y="6087786"/>
            <a:ext cx="184556" cy="184446"/>
          </a:xfrm>
          <a:prstGeom prst="ellipse">
            <a:avLst/>
          </a:prstGeom>
          <a:solidFill>
            <a:schemeClr val="tx1">
              <a:lumMod val="65000"/>
              <a:lumOff val="3500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A16CCEB-8B36-409F-BFD1-713B2A726BD7}"/>
              </a:ext>
            </a:extLst>
          </p:cNvPr>
          <p:cNvSpPr txBox="1"/>
          <p:nvPr/>
        </p:nvSpPr>
        <p:spPr>
          <a:xfrm>
            <a:off x="8201459" y="6290417"/>
            <a:ext cx="807089" cy="230832"/>
          </a:xfrm>
          <a:prstGeom prst="rect">
            <a:avLst/>
          </a:prstGeom>
          <a:noFill/>
        </p:spPr>
        <p:txBody>
          <a:bodyPr wrap="square" rtlCol="0">
            <a:spAutoFit/>
          </a:bodyPr>
          <a:lstStyle/>
          <a:p>
            <a:pPr algn="ctr"/>
            <a:r>
              <a:rPr lang="en-US" sz="900" b="1" dirty="0"/>
              <a:t>Deployment</a:t>
            </a:r>
          </a:p>
        </p:txBody>
      </p:sp>
      <p:sp>
        <p:nvSpPr>
          <p:cNvPr id="38" name="TextBox 37">
            <a:extLst>
              <a:ext uri="{FF2B5EF4-FFF2-40B4-BE49-F238E27FC236}">
                <a16:creationId xmlns:a16="http://schemas.microsoft.com/office/drawing/2014/main" id="{D7C95C59-8FDA-4835-A215-CB4C5125A3E5}"/>
              </a:ext>
            </a:extLst>
          </p:cNvPr>
          <p:cNvSpPr txBox="1"/>
          <p:nvPr/>
        </p:nvSpPr>
        <p:spPr>
          <a:xfrm>
            <a:off x="139181" y="853616"/>
            <a:ext cx="10891356" cy="646331"/>
          </a:xfrm>
          <a:prstGeom prst="rect">
            <a:avLst/>
          </a:prstGeom>
          <a:noFill/>
        </p:spPr>
        <p:txBody>
          <a:bodyPr wrap="square" rtlCol="0">
            <a:spAutoFit/>
          </a:bodyPr>
          <a:lstStyle/>
          <a:p>
            <a:pPr algn="just"/>
            <a:r>
              <a:rPr lang="en-US" i="1" dirty="0"/>
              <a:t>Based on the clusters that were found as a result of the segmentation work and in order to achieve the project’s objectives, the team recommends the deployment of the following 3 marketing actions.</a:t>
            </a:r>
          </a:p>
        </p:txBody>
      </p:sp>
      <p:graphicFrame>
        <p:nvGraphicFramePr>
          <p:cNvPr id="3" name="Table 3">
            <a:extLst>
              <a:ext uri="{FF2B5EF4-FFF2-40B4-BE49-F238E27FC236}">
                <a16:creationId xmlns:a16="http://schemas.microsoft.com/office/drawing/2014/main" id="{AB236310-E870-4D98-83B7-1A1F6421B38E}"/>
              </a:ext>
            </a:extLst>
          </p:cNvPr>
          <p:cNvGraphicFramePr>
            <a:graphicFrameLocks noGrp="1"/>
          </p:cNvGraphicFramePr>
          <p:nvPr>
            <p:extLst>
              <p:ext uri="{D42A27DB-BD31-4B8C-83A1-F6EECF244321}">
                <p14:modId xmlns:p14="http://schemas.microsoft.com/office/powerpoint/2010/main" val="1865517482"/>
              </p:ext>
            </p:extLst>
          </p:nvPr>
        </p:nvGraphicFramePr>
        <p:xfrm>
          <a:off x="1315768" y="1629699"/>
          <a:ext cx="9560464" cy="1879600"/>
        </p:xfrm>
        <a:graphic>
          <a:graphicData uri="http://schemas.openxmlformats.org/drawingml/2006/table">
            <a:tbl>
              <a:tblPr firstRow="1" bandRow="1">
                <a:tableStyleId>{5940675A-B579-460E-94D1-54222C63F5DA}</a:tableStyleId>
              </a:tblPr>
              <a:tblGrid>
                <a:gridCol w="2609908">
                  <a:extLst>
                    <a:ext uri="{9D8B030D-6E8A-4147-A177-3AD203B41FA5}">
                      <a16:colId xmlns:a16="http://schemas.microsoft.com/office/drawing/2014/main" val="2064682247"/>
                    </a:ext>
                  </a:extLst>
                </a:gridCol>
                <a:gridCol w="522894">
                  <a:extLst>
                    <a:ext uri="{9D8B030D-6E8A-4147-A177-3AD203B41FA5}">
                      <a16:colId xmlns:a16="http://schemas.microsoft.com/office/drawing/2014/main" val="3395423183"/>
                    </a:ext>
                  </a:extLst>
                </a:gridCol>
                <a:gridCol w="413821">
                  <a:extLst>
                    <a:ext uri="{9D8B030D-6E8A-4147-A177-3AD203B41FA5}">
                      <a16:colId xmlns:a16="http://schemas.microsoft.com/office/drawing/2014/main" val="2212245909"/>
                    </a:ext>
                  </a:extLst>
                </a:gridCol>
                <a:gridCol w="894064">
                  <a:extLst>
                    <a:ext uri="{9D8B030D-6E8A-4147-A177-3AD203B41FA5}">
                      <a16:colId xmlns:a16="http://schemas.microsoft.com/office/drawing/2014/main" val="2944082196"/>
                    </a:ext>
                  </a:extLst>
                </a:gridCol>
                <a:gridCol w="804526">
                  <a:extLst>
                    <a:ext uri="{9D8B030D-6E8A-4147-A177-3AD203B41FA5}">
                      <a16:colId xmlns:a16="http://schemas.microsoft.com/office/drawing/2014/main" val="1337220703"/>
                    </a:ext>
                  </a:extLst>
                </a:gridCol>
                <a:gridCol w="755688">
                  <a:extLst>
                    <a:ext uri="{9D8B030D-6E8A-4147-A177-3AD203B41FA5}">
                      <a16:colId xmlns:a16="http://schemas.microsoft.com/office/drawing/2014/main" val="3795536077"/>
                    </a:ext>
                  </a:extLst>
                </a:gridCol>
                <a:gridCol w="1013440">
                  <a:extLst>
                    <a:ext uri="{9D8B030D-6E8A-4147-A177-3AD203B41FA5}">
                      <a16:colId xmlns:a16="http://schemas.microsoft.com/office/drawing/2014/main" val="3262806418"/>
                    </a:ext>
                  </a:extLst>
                </a:gridCol>
                <a:gridCol w="885478">
                  <a:extLst>
                    <a:ext uri="{9D8B030D-6E8A-4147-A177-3AD203B41FA5}">
                      <a16:colId xmlns:a16="http://schemas.microsoft.com/office/drawing/2014/main" val="4290044666"/>
                    </a:ext>
                  </a:extLst>
                </a:gridCol>
                <a:gridCol w="533815">
                  <a:extLst>
                    <a:ext uri="{9D8B030D-6E8A-4147-A177-3AD203B41FA5}">
                      <a16:colId xmlns:a16="http://schemas.microsoft.com/office/drawing/2014/main" val="3693148780"/>
                    </a:ext>
                  </a:extLst>
                </a:gridCol>
                <a:gridCol w="549210">
                  <a:extLst>
                    <a:ext uri="{9D8B030D-6E8A-4147-A177-3AD203B41FA5}">
                      <a16:colId xmlns:a16="http://schemas.microsoft.com/office/drawing/2014/main" val="1611300059"/>
                    </a:ext>
                  </a:extLst>
                </a:gridCol>
                <a:gridCol w="577620">
                  <a:extLst>
                    <a:ext uri="{9D8B030D-6E8A-4147-A177-3AD203B41FA5}">
                      <a16:colId xmlns:a16="http://schemas.microsoft.com/office/drawing/2014/main" val="110342542"/>
                    </a:ext>
                  </a:extLst>
                </a:gridCol>
              </a:tblGrid>
              <a:tr h="370840">
                <a:tc>
                  <a:txBody>
                    <a:bodyPr/>
                    <a:lstStyle/>
                    <a:p>
                      <a:pPr algn="ctr"/>
                      <a:r>
                        <a:rPr lang="en-US" sz="1000" b="1" dirty="0"/>
                        <a:t>Customer Segmentation</a:t>
                      </a:r>
                    </a:p>
                  </a:txBody>
                  <a:tcPr anchor="ctr">
                    <a:solidFill>
                      <a:schemeClr val="bg1">
                        <a:lumMod val="95000"/>
                      </a:schemeClr>
                    </a:solidFill>
                  </a:tcPr>
                </a:tc>
                <a:tc>
                  <a:txBody>
                    <a:bodyPr/>
                    <a:lstStyle/>
                    <a:p>
                      <a:pPr algn="ctr"/>
                      <a:r>
                        <a:rPr lang="en-US" sz="1000" b="1" dirty="0"/>
                        <a:t>Share</a:t>
                      </a:r>
                    </a:p>
                  </a:txBody>
                  <a:tcPr anchor="ctr">
                    <a:solidFill>
                      <a:schemeClr val="bg1">
                        <a:lumMod val="95000"/>
                      </a:schemeClr>
                    </a:solidFill>
                  </a:tcPr>
                </a:tc>
                <a:tc>
                  <a:txBody>
                    <a:bodyPr/>
                    <a:lstStyle/>
                    <a:p>
                      <a:pPr algn="ctr"/>
                      <a:r>
                        <a:rPr lang="en-US" sz="1000" b="1" dirty="0"/>
                        <a:t>LTV</a:t>
                      </a:r>
                    </a:p>
                  </a:txBody>
                  <a:tcPr anchor="ctr">
                    <a:solidFill>
                      <a:schemeClr val="bg1">
                        <a:lumMod val="95000"/>
                      </a:schemeClr>
                    </a:solidFill>
                  </a:tcPr>
                </a:tc>
                <a:tc>
                  <a:txBody>
                    <a:bodyPr/>
                    <a:lstStyle/>
                    <a:p>
                      <a:pPr algn="ctr"/>
                      <a:r>
                        <a:rPr lang="en-US" sz="1000" b="1" dirty="0"/>
                        <a:t>Age</a:t>
                      </a:r>
                    </a:p>
                  </a:txBody>
                  <a:tcPr anchor="ctr">
                    <a:solidFill>
                      <a:schemeClr val="bg1">
                        <a:lumMod val="95000"/>
                      </a:schemeClr>
                    </a:solidFill>
                  </a:tcPr>
                </a:tc>
                <a:tc>
                  <a:txBody>
                    <a:bodyPr/>
                    <a:lstStyle/>
                    <a:p>
                      <a:pPr algn="ctr"/>
                      <a:r>
                        <a:rPr lang="en-US" sz="1000" b="1" dirty="0"/>
                        <a:t>Income</a:t>
                      </a:r>
                    </a:p>
                  </a:txBody>
                  <a:tcPr anchor="ctr">
                    <a:solidFill>
                      <a:schemeClr val="bg1">
                        <a:lumMod val="95000"/>
                      </a:schemeClr>
                    </a:solidFill>
                  </a:tcPr>
                </a:tc>
                <a:tc>
                  <a:txBody>
                    <a:bodyPr/>
                    <a:lstStyle/>
                    <a:p>
                      <a:pPr algn="ctr"/>
                      <a:r>
                        <a:rPr lang="en-US" sz="1000" b="1" dirty="0"/>
                        <a:t>Education</a:t>
                      </a:r>
                    </a:p>
                  </a:txBody>
                  <a:tcPr anchor="ctr">
                    <a:solidFill>
                      <a:schemeClr val="bg1">
                        <a:lumMod val="95000"/>
                      </a:schemeClr>
                    </a:solidFill>
                  </a:tcPr>
                </a:tc>
                <a:tc>
                  <a:txBody>
                    <a:bodyPr/>
                    <a:lstStyle/>
                    <a:p>
                      <a:pPr algn="ctr"/>
                      <a:r>
                        <a:rPr lang="en-US" sz="1000" b="1" dirty="0"/>
                        <a:t>Channel</a:t>
                      </a:r>
                    </a:p>
                  </a:txBody>
                  <a:tcPr anchor="ctr">
                    <a:solidFill>
                      <a:schemeClr val="bg1">
                        <a:lumMod val="95000"/>
                      </a:schemeClr>
                    </a:solidFill>
                  </a:tcPr>
                </a:tc>
                <a:tc>
                  <a:txBody>
                    <a:bodyPr/>
                    <a:lstStyle/>
                    <a:p>
                      <a:pPr algn="ctr"/>
                      <a:r>
                        <a:rPr lang="en-US" sz="1000" b="1" dirty="0"/>
                        <a:t>Discount is Important?</a:t>
                      </a:r>
                    </a:p>
                  </a:txBody>
                  <a:tcPr anchor="ctr">
                    <a:solidFill>
                      <a:schemeClr val="bg1">
                        <a:lumMod val="95000"/>
                      </a:schemeClr>
                    </a:solidFill>
                  </a:tcPr>
                </a:tc>
                <a:tc>
                  <a:txBody>
                    <a:bodyPr/>
                    <a:lstStyle/>
                    <a:p>
                      <a:pPr algn="ctr"/>
                      <a:r>
                        <a:rPr lang="en-US" sz="1000" b="1" dirty="0"/>
                        <a:t>RFM*</a:t>
                      </a:r>
                    </a:p>
                    <a:p>
                      <a:pPr algn="ctr"/>
                      <a:r>
                        <a:rPr lang="en-US" sz="1000" b="1" dirty="0"/>
                        <a:t>Gold</a:t>
                      </a:r>
                    </a:p>
                  </a:txBody>
                  <a:tcPr anchor="ctr">
                    <a:solidFill>
                      <a:schemeClr val="bg1">
                        <a:lumMod val="95000"/>
                      </a:schemeClr>
                    </a:solidFill>
                  </a:tcPr>
                </a:tc>
                <a:tc>
                  <a:txBody>
                    <a:bodyPr/>
                    <a:lstStyle/>
                    <a:p>
                      <a:pPr algn="ctr"/>
                      <a:r>
                        <a:rPr lang="en-US" sz="1000" b="1" dirty="0"/>
                        <a:t>RFM*</a:t>
                      </a:r>
                    </a:p>
                    <a:p>
                      <a:pPr algn="ctr"/>
                      <a:r>
                        <a:rPr lang="en-US" sz="1000" b="1" dirty="0"/>
                        <a:t>Silver</a:t>
                      </a:r>
                    </a:p>
                  </a:txBody>
                  <a:tcPr anchor="ctr">
                    <a:solidFill>
                      <a:schemeClr val="bg1">
                        <a:lumMod val="95000"/>
                      </a:schemeClr>
                    </a:solidFill>
                  </a:tcPr>
                </a:tc>
                <a:tc>
                  <a:txBody>
                    <a:bodyPr/>
                    <a:lstStyle/>
                    <a:p>
                      <a:pPr algn="ctr"/>
                      <a:r>
                        <a:rPr lang="en-US" sz="1000" b="1" dirty="0"/>
                        <a:t>RFM*</a:t>
                      </a:r>
                    </a:p>
                    <a:p>
                      <a:pPr algn="ctr"/>
                      <a:r>
                        <a:rPr lang="en-US" sz="1000" b="1" dirty="0"/>
                        <a:t>Bronze</a:t>
                      </a:r>
                    </a:p>
                  </a:txBody>
                  <a:tcPr anchor="ctr">
                    <a:solidFill>
                      <a:schemeClr val="bg1">
                        <a:lumMod val="95000"/>
                      </a:schemeClr>
                    </a:solidFill>
                  </a:tcPr>
                </a:tc>
                <a:extLst>
                  <a:ext uri="{0D108BD9-81ED-4DB2-BD59-A6C34878D82A}">
                    <a16:rowId xmlns:a16="http://schemas.microsoft.com/office/drawing/2014/main" val="3798851727"/>
                  </a:ext>
                </a:extLst>
              </a:tr>
              <a:tr h="370840">
                <a:tc>
                  <a:txBody>
                    <a:bodyPr/>
                    <a:lstStyle/>
                    <a:p>
                      <a:pPr algn="ctr"/>
                      <a:r>
                        <a:rPr lang="en-US" sz="1000" dirty="0"/>
                        <a:t>Class A – Dry White and Red</a:t>
                      </a:r>
                    </a:p>
                  </a:txBody>
                  <a:tcPr anchor="ctr"/>
                </a:tc>
                <a:tc>
                  <a:txBody>
                    <a:bodyPr/>
                    <a:lstStyle/>
                    <a:p>
                      <a:pPr algn="ctr"/>
                      <a:r>
                        <a:rPr lang="en-US" sz="1000" dirty="0"/>
                        <a:t>25%</a:t>
                      </a:r>
                    </a:p>
                  </a:txBody>
                  <a:tcPr anchor="ctr"/>
                </a:tc>
                <a:tc>
                  <a:txBody>
                    <a:bodyPr/>
                    <a:lstStyle/>
                    <a:p>
                      <a:pPr algn="ctr"/>
                      <a:r>
                        <a:rPr lang="en-US" sz="1000" dirty="0"/>
                        <a:t>1</a:t>
                      </a:r>
                      <a:r>
                        <a:rPr lang="en-US" sz="1000" baseline="30000" dirty="0"/>
                        <a:t>st</a:t>
                      </a:r>
                      <a:r>
                        <a:rPr lang="en-US" sz="1000" dirty="0"/>
                        <a:t> </a:t>
                      </a:r>
                    </a:p>
                  </a:txBody>
                  <a:tcPr anchor="ctr"/>
                </a:tc>
                <a:tc>
                  <a:txBody>
                    <a:bodyPr/>
                    <a:lstStyle/>
                    <a:p>
                      <a:pPr algn="ctr"/>
                      <a:r>
                        <a:rPr lang="en-US" sz="1000" dirty="0"/>
                        <a:t>Oldest</a:t>
                      </a:r>
                    </a:p>
                  </a:txBody>
                  <a:tcPr anchor="ctr"/>
                </a:tc>
                <a:tc>
                  <a:txBody>
                    <a:bodyPr/>
                    <a:lstStyle/>
                    <a:p>
                      <a:pPr algn="ctr"/>
                      <a:r>
                        <a:rPr lang="en-US" sz="1000" dirty="0"/>
                        <a:t>Highest</a:t>
                      </a:r>
                    </a:p>
                  </a:txBody>
                  <a:tcPr anchor="ctr"/>
                </a:tc>
                <a:tc>
                  <a:txBody>
                    <a:bodyPr/>
                    <a:lstStyle/>
                    <a:p>
                      <a:pPr algn="ctr"/>
                      <a:r>
                        <a:rPr lang="en-US" sz="1000" dirty="0"/>
                        <a:t>1</a:t>
                      </a:r>
                      <a:r>
                        <a:rPr lang="en-US" sz="1000" baseline="30000" dirty="0"/>
                        <a:t>st</a:t>
                      </a:r>
                      <a:r>
                        <a:rPr lang="en-US" sz="1000" dirty="0"/>
                        <a:t> </a:t>
                      </a:r>
                    </a:p>
                  </a:txBody>
                  <a:tcPr anchor="ctr"/>
                </a:tc>
                <a:tc>
                  <a:txBody>
                    <a:bodyPr/>
                    <a:lstStyle/>
                    <a:p>
                      <a:pPr algn="ctr"/>
                      <a:r>
                        <a:rPr lang="en-US" sz="1000" dirty="0"/>
                        <a:t>Offline</a:t>
                      </a:r>
                    </a:p>
                  </a:txBody>
                  <a:tcPr anchor="ctr"/>
                </a:tc>
                <a:tc>
                  <a:txBody>
                    <a:bodyPr/>
                    <a:lstStyle/>
                    <a:p>
                      <a:pPr algn="ctr"/>
                      <a:r>
                        <a:rPr lang="en-US" sz="1000" dirty="0"/>
                        <a:t>No</a:t>
                      </a:r>
                    </a:p>
                  </a:txBody>
                  <a:tcPr anchor="ctr"/>
                </a:tc>
                <a:tc>
                  <a:txBody>
                    <a:bodyPr/>
                    <a:lstStyle/>
                    <a:p>
                      <a:pPr algn="ctr"/>
                      <a:r>
                        <a:rPr lang="en-US" sz="1000" dirty="0">
                          <a:solidFill>
                            <a:schemeClr val="tx1"/>
                          </a:solidFill>
                        </a:rPr>
                        <a:t>2,236</a:t>
                      </a:r>
                    </a:p>
                  </a:txBody>
                  <a:tcPr anchor="ctr"/>
                </a:tc>
                <a:tc>
                  <a:txBody>
                    <a:bodyPr/>
                    <a:lstStyle/>
                    <a:p>
                      <a:pPr algn="ctr"/>
                      <a:r>
                        <a:rPr lang="en-US" sz="1000" dirty="0">
                          <a:solidFill>
                            <a:schemeClr val="tx1"/>
                          </a:solidFill>
                        </a:rPr>
                        <a:t>188</a:t>
                      </a:r>
                    </a:p>
                  </a:txBody>
                  <a:tcPr anchor="ctr"/>
                </a:tc>
                <a:tc>
                  <a:txBody>
                    <a:bodyPr/>
                    <a:lstStyle/>
                    <a:p>
                      <a:pPr algn="ctr"/>
                      <a:r>
                        <a:rPr lang="en-US" sz="1000" dirty="0">
                          <a:solidFill>
                            <a:schemeClr val="tx1"/>
                          </a:solidFill>
                        </a:rPr>
                        <a:t>0</a:t>
                      </a:r>
                    </a:p>
                  </a:txBody>
                  <a:tcPr anchor="ctr"/>
                </a:tc>
                <a:extLst>
                  <a:ext uri="{0D108BD9-81ED-4DB2-BD59-A6C34878D82A}">
                    <a16:rowId xmlns:a16="http://schemas.microsoft.com/office/drawing/2014/main" val="1105474643"/>
                  </a:ext>
                </a:extLst>
              </a:tr>
              <a:tr h="370840">
                <a:tc>
                  <a:txBody>
                    <a:bodyPr/>
                    <a:lstStyle/>
                    <a:p>
                      <a:pPr algn="ctr"/>
                      <a:r>
                        <a:rPr lang="en-US" sz="1000" dirty="0"/>
                        <a:t>Class B – Sweet &amp; Exotic | Dry White</a:t>
                      </a:r>
                    </a:p>
                  </a:txBody>
                  <a:tcPr anchor="ctr">
                    <a:solidFill>
                      <a:schemeClr val="accent5">
                        <a:lumMod val="20000"/>
                        <a:lumOff val="80000"/>
                      </a:schemeClr>
                    </a:solidFill>
                  </a:tcPr>
                </a:tc>
                <a:tc>
                  <a:txBody>
                    <a:bodyPr/>
                    <a:lstStyle/>
                    <a:p>
                      <a:pPr algn="ctr"/>
                      <a:r>
                        <a:rPr lang="en-US" sz="1000" dirty="0"/>
                        <a:t>11%</a:t>
                      </a:r>
                    </a:p>
                  </a:txBody>
                  <a:tcPr anchor="ctr">
                    <a:solidFill>
                      <a:schemeClr val="accent5">
                        <a:lumMod val="20000"/>
                        <a:lumOff val="80000"/>
                      </a:schemeClr>
                    </a:solidFill>
                  </a:tcPr>
                </a:tc>
                <a:tc>
                  <a:txBody>
                    <a:bodyPr/>
                    <a:lstStyle/>
                    <a:p>
                      <a:pPr algn="ctr"/>
                      <a:r>
                        <a:rPr lang="en-US" sz="1000" dirty="0"/>
                        <a:t>2</a:t>
                      </a:r>
                      <a:r>
                        <a:rPr lang="en-US" sz="1000" baseline="30000" dirty="0"/>
                        <a:t>nd</a:t>
                      </a:r>
                      <a:r>
                        <a:rPr lang="en-US" sz="1000" dirty="0"/>
                        <a:t> </a:t>
                      </a:r>
                    </a:p>
                  </a:txBody>
                  <a:tcPr anchor="ctr">
                    <a:solidFill>
                      <a:schemeClr val="accent5">
                        <a:lumMod val="20000"/>
                        <a:lumOff val="80000"/>
                      </a:schemeClr>
                    </a:solidFill>
                  </a:tcPr>
                </a:tc>
                <a:tc>
                  <a:txBody>
                    <a:bodyPr/>
                    <a:lstStyle/>
                    <a:p>
                      <a:pPr algn="ctr"/>
                      <a:r>
                        <a:rPr lang="en-US" sz="1000" dirty="0"/>
                        <a:t>2</a:t>
                      </a:r>
                      <a:r>
                        <a:rPr lang="en-US" sz="1000" baseline="30000" dirty="0"/>
                        <a:t>nd</a:t>
                      </a:r>
                      <a:r>
                        <a:rPr lang="en-US" sz="1000" dirty="0"/>
                        <a:t> Oldest</a:t>
                      </a:r>
                    </a:p>
                  </a:txBody>
                  <a:tcPr anchor="ctr">
                    <a:solidFill>
                      <a:schemeClr val="accent5">
                        <a:lumMod val="20000"/>
                        <a:lumOff val="80000"/>
                      </a:schemeClr>
                    </a:solidFill>
                  </a:tcPr>
                </a:tc>
                <a:tc>
                  <a:txBody>
                    <a:bodyPr/>
                    <a:lstStyle/>
                    <a:p>
                      <a:pPr algn="ctr"/>
                      <a:r>
                        <a:rPr lang="en-US" sz="1000" dirty="0"/>
                        <a:t>2</a:t>
                      </a:r>
                      <a:r>
                        <a:rPr lang="en-US" sz="1000" baseline="30000" dirty="0"/>
                        <a:t>nd</a:t>
                      </a:r>
                      <a:r>
                        <a:rPr lang="en-US" sz="1000" dirty="0"/>
                        <a:t> Highest</a:t>
                      </a:r>
                    </a:p>
                  </a:txBody>
                  <a:tcPr anchor="ctr">
                    <a:solidFill>
                      <a:schemeClr val="accent5">
                        <a:lumMod val="20000"/>
                        <a:lumOff val="80000"/>
                      </a:schemeClr>
                    </a:solidFill>
                  </a:tcPr>
                </a:tc>
                <a:tc>
                  <a:txBody>
                    <a:bodyPr/>
                    <a:lstStyle/>
                    <a:p>
                      <a:pPr algn="ctr"/>
                      <a:r>
                        <a:rPr lang="en-US" sz="1000" dirty="0"/>
                        <a:t>2</a:t>
                      </a:r>
                      <a:r>
                        <a:rPr lang="en-US" sz="1000" baseline="30000" dirty="0"/>
                        <a:t>nd</a:t>
                      </a:r>
                      <a:r>
                        <a:rPr lang="en-US" sz="1000" dirty="0"/>
                        <a:t> </a:t>
                      </a:r>
                    </a:p>
                  </a:txBody>
                  <a:tcPr anchor="ctr">
                    <a:solidFill>
                      <a:schemeClr val="accent5">
                        <a:lumMod val="20000"/>
                        <a:lumOff val="80000"/>
                      </a:schemeClr>
                    </a:solidFill>
                  </a:tcPr>
                </a:tc>
                <a:tc>
                  <a:txBody>
                    <a:bodyPr/>
                    <a:lstStyle/>
                    <a:p>
                      <a:pPr algn="ctr"/>
                      <a:r>
                        <a:rPr lang="en-US" sz="1000" dirty="0" err="1"/>
                        <a:t>Offline|Online</a:t>
                      </a:r>
                      <a:endParaRPr lang="en-US" sz="1000" dirty="0"/>
                    </a:p>
                  </a:txBody>
                  <a:tcPr anchor="ctr">
                    <a:solidFill>
                      <a:schemeClr val="accent5">
                        <a:lumMod val="20000"/>
                        <a:lumOff val="80000"/>
                      </a:schemeClr>
                    </a:solidFill>
                  </a:tcPr>
                </a:tc>
                <a:tc>
                  <a:txBody>
                    <a:bodyPr/>
                    <a:lstStyle/>
                    <a:p>
                      <a:pPr algn="ctr"/>
                      <a:r>
                        <a:rPr lang="en-US" sz="1000" dirty="0"/>
                        <a:t>No</a:t>
                      </a:r>
                    </a:p>
                  </a:txBody>
                  <a:tcPr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559</a:t>
                      </a:r>
                    </a:p>
                  </a:txBody>
                  <a:tcPr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623</a:t>
                      </a:r>
                    </a:p>
                  </a:txBody>
                  <a:tcPr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51</a:t>
                      </a:r>
                    </a:p>
                  </a:txBody>
                  <a:tcPr anchor="ctr">
                    <a:solidFill>
                      <a:schemeClr val="accent5">
                        <a:lumMod val="20000"/>
                        <a:lumOff val="80000"/>
                      </a:schemeClr>
                    </a:solidFill>
                  </a:tcPr>
                </a:tc>
                <a:extLst>
                  <a:ext uri="{0D108BD9-81ED-4DB2-BD59-A6C34878D82A}">
                    <a16:rowId xmlns:a16="http://schemas.microsoft.com/office/drawing/2014/main" val="3470233639"/>
                  </a:ext>
                </a:extLst>
              </a:tr>
              <a:tr h="370840">
                <a:tc>
                  <a:txBody>
                    <a:bodyPr/>
                    <a:lstStyle/>
                    <a:p>
                      <a:pPr algn="ctr"/>
                      <a:r>
                        <a:rPr lang="en-US" sz="1000" dirty="0"/>
                        <a:t>Class C – Dry Red and White | Sweet &amp; Exotic</a:t>
                      </a:r>
                    </a:p>
                  </a:txBody>
                  <a:tcPr anchor="ctr"/>
                </a:tc>
                <a:tc>
                  <a:txBody>
                    <a:bodyPr/>
                    <a:lstStyle/>
                    <a:p>
                      <a:pPr algn="ctr"/>
                      <a:r>
                        <a:rPr lang="en-US" sz="1000" dirty="0"/>
                        <a:t>52%</a:t>
                      </a:r>
                    </a:p>
                  </a:txBody>
                  <a:tcPr anchor="ctr"/>
                </a:tc>
                <a:tc>
                  <a:txBody>
                    <a:bodyPr/>
                    <a:lstStyle/>
                    <a:p>
                      <a:pPr algn="ctr"/>
                      <a:r>
                        <a:rPr lang="en-US" sz="1000" dirty="0"/>
                        <a:t>3</a:t>
                      </a:r>
                      <a:r>
                        <a:rPr lang="en-US" sz="1000" baseline="30000" dirty="0"/>
                        <a:t>rd</a:t>
                      </a:r>
                      <a:r>
                        <a:rPr lang="en-US" sz="1000" dirty="0"/>
                        <a:t> </a:t>
                      </a:r>
                    </a:p>
                  </a:txBody>
                  <a:tcPr anchor="ctr"/>
                </a:tc>
                <a:tc>
                  <a:txBody>
                    <a:bodyPr/>
                    <a:lstStyle/>
                    <a:p>
                      <a:pPr algn="ctr"/>
                      <a:r>
                        <a:rPr lang="en-US" sz="1000" dirty="0"/>
                        <a:t>2</a:t>
                      </a:r>
                      <a:r>
                        <a:rPr lang="en-US" sz="1000" baseline="30000" dirty="0"/>
                        <a:t>nd</a:t>
                      </a:r>
                      <a:r>
                        <a:rPr lang="en-US" sz="1000" dirty="0"/>
                        <a:t> Youngest</a:t>
                      </a:r>
                    </a:p>
                  </a:txBody>
                  <a:tcPr anchor="ctr"/>
                </a:tc>
                <a:tc>
                  <a:txBody>
                    <a:bodyPr/>
                    <a:lstStyle/>
                    <a:p>
                      <a:pPr algn="ctr"/>
                      <a:r>
                        <a:rPr lang="en-US" sz="1000" dirty="0"/>
                        <a:t>2</a:t>
                      </a:r>
                      <a:r>
                        <a:rPr lang="en-US" sz="1000" baseline="30000" dirty="0"/>
                        <a:t>nd</a:t>
                      </a:r>
                      <a:r>
                        <a:rPr lang="en-US" sz="1000" dirty="0"/>
                        <a:t> Lowest</a:t>
                      </a:r>
                    </a:p>
                  </a:txBody>
                  <a:tcPr anchor="ctr"/>
                </a:tc>
                <a:tc>
                  <a:txBody>
                    <a:bodyPr/>
                    <a:lstStyle/>
                    <a:p>
                      <a:pPr algn="ctr"/>
                      <a:r>
                        <a:rPr lang="en-US" sz="1000" dirty="0"/>
                        <a:t>1</a:t>
                      </a:r>
                      <a:r>
                        <a:rPr lang="en-US" sz="1000" baseline="30000" dirty="0"/>
                        <a:t>st</a:t>
                      </a:r>
                      <a:r>
                        <a:rPr lang="en-US" sz="1000" dirty="0"/>
                        <a:t> </a:t>
                      </a:r>
                    </a:p>
                  </a:txBody>
                  <a:tcPr anchor="ctr"/>
                </a:tc>
                <a:tc>
                  <a:txBody>
                    <a:bodyPr/>
                    <a:lstStyle/>
                    <a:p>
                      <a:pPr algn="ctr"/>
                      <a:r>
                        <a:rPr lang="en-US" sz="1000" dirty="0"/>
                        <a:t>Online</a:t>
                      </a:r>
                    </a:p>
                  </a:txBody>
                  <a:tcPr anchor="ctr"/>
                </a:tc>
                <a:tc>
                  <a:txBody>
                    <a:bodyPr/>
                    <a:lstStyle/>
                    <a:p>
                      <a:pPr algn="ctr"/>
                      <a:r>
                        <a:rPr lang="en-US" sz="1000" dirty="0"/>
                        <a:t>Yes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912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3,205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962</a:t>
                      </a:r>
                    </a:p>
                  </a:txBody>
                  <a:tcPr anchor="ctr"/>
                </a:tc>
                <a:extLst>
                  <a:ext uri="{0D108BD9-81ED-4DB2-BD59-A6C34878D82A}">
                    <a16:rowId xmlns:a16="http://schemas.microsoft.com/office/drawing/2014/main" val="1670661220"/>
                  </a:ext>
                </a:extLst>
              </a:tr>
              <a:tr h="370840">
                <a:tc>
                  <a:txBody>
                    <a:bodyPr/>
                    <a:lstStyle/>
                    <a:p>
                      <a:pPr algn="ctr"/>
                      <a:r>
                        <a:rPr lang="en-US" sz="1000" dirty="0"/>
                        <a:t>Class C – Sweet &amp; Exotic</a:t>
                      </a:r>
                    </a:p>
                  </a:txBody>
                  <a:tcPr anchor="ctr">
                    <a:solidFill>
                      <a:schemeClr val="accent5">
                        <a:lumMod val="20000"/>
                        <a:lumOff val="80000"/>
                      </a:schemeClr>
                    </a:solidFill>
                  </a:tcPr>
                </a:tc>
                <a:tc>
                  <a:txBody>
                    <a:bodyPr/>
                    <a:lstStyle/>
                    <a:p>
                      <a:pPr algn="ctr"/>
                      <a:r>
                        <a:rPr lang="en-US" sz="1000" dirty="0"/>
                        <a:t>12%</a:t>
                      </a:r>
                    </a:p>
                  </a:txBody>
                  <a:tcPr anchor="ctr">
                    <a:solidFill>
                      <a:schemeClr val="accent5">
                        <a:lumMod val="20000"/>
                        <a:lumOff val="80000"/>
                      </a:schemeClr>
                    </a:solidFill>
                  </a:tcPr>
                </a:tc>
                <a:tc>
                  <a:txBody>
                    <a:bodyPr/>
                    <a:lstStyle/>
                    <a:p>
                      <a:pPr algn="ctr"/>
                      <a:r>
                        <a:rPr lang="en-US" sz="1000" dirty="0"/>
                        <a:t>4</a:t>
                      </a:r>
                      <a:r>
                        <a:rPr lang="en-US" sz="1000" baseline="30000" dirty="0"/>
                        <a:t>th</a:t>
                      </a:r>
                      <a:r>
                        <a:rPr lang="en-US" sz="1000" dirty="0"/>
                        <a:t> </a:t>
                      </a:r>
                    </a:p>
                  </a:txBody>
                  <a:tcPr anchor="ctr">
                    <a:solidFill>
                      <a:schemeClr val="accent5">
                        <a:lumMod val="20000"/>
                        <a:lumOff val="80000"/>
                      </a:schemeClr>
                    </a:solidFill>
                  </a:tcPr>
                </a:tc>
                <a:tc>
                  <a:txBody>
                    <a:bodyPr/>
                    <a:lstStyle/>
                    <a:p>
                      <a:pPr algn="ctr"/>
                      <a:r>
                        <a:rPr lang="en-US" sz="1000" dirty="0"/>
                        <a:t>Youngest</a:t>
                      </a:r>
                    </a:p>
                  </a:txBody>
                  <a:tcPr anchor="ctr">
                    <a:solidFill>
                      <a:schemeClr val="accent5">
                        <a:lumMod val="20000"/>
                        <a:lumOff val="80000"/>
                      </a:schemeClr>
                    </a:solidFill>
                  </a:tcPr>
                </a:tc>
                <a:tc>
                  <a:txBody>
                    <a:bodyPr/>
                    <a:lstStyle/>
                    <a:p>
                      <a:pPr algn="ctr"/>
                      <a:r>
                        <a:rPr lang="en-US" sz="1000" dirty="0"/>
                        <a:t>Lowest</a:t>
                      </a:r>
                    </a:p>
                  </a:txBody>
                  <a:tcPr anchor="ctr">
                    <a:solidFill>
                      <a:schemeClr val="accent5">
                        <a:lumMod val="20000"/>
                        <a:lumOff val="80000"/>
                      </a:schemeClr>
                    </a:solidFill>
                  </a:tcPr>
                </a:tc>
                <a:tc>
                  <a:txBody>
                    <a:bodyPr/>
                    <a:lstStyle/>
                    <a:p>
                      <a:pPr algn="ctr"/>
                      <a:r>
                        <a:rPr lang="en-US" sz="1000" dirty="0"/>
                        <a:t>3</a:t>
                      </a:r>
                      <a:r>
                        <a:rPr lang="en-US" sz="1000" baseline="30000" dirty="0"/>
                        <a:t>rd</a:t>
                      </a:r>
                      <a:r>
                        <a:rPr lang="en-US" sz="1000" dirty="0"/>
                        <a:t> </a:t>
                      </a:r>
                    </a:p>
                  </a:txBody>
                  <a:tcPr anchor="ctr">
                    <a:solidFill>
                      <a:schemeClr val="accent5">
                        <a:lumMod val="20000"/>
                        <a:lumOff val="80000"/>
                      </a:schemeClr>
                    </a:solidFill>
                  </a:tcPr>
                </a:tc>
                <a:tc>
                  <a:txBody>
                    <a:bodyPr/>
                    <a:lstStyle/>
                    <a:p>
                      <a:pPr algn="ctr"/>
                      <a:r>
                        <a:rPr lang="en-US" sz="1000" dirty="0"/>
                        <a:t>Online</a:t>
                      </a:r>
                    </a:p>
                  </a:txBody>
                  <a:tcPr anchor="ctr">
                    <a:solidFill>
                      <a:schemeClr val="accent5">
                        <a:lumMod val="20000"/>
                        <a:lumOff val="80000"/>
                      </a:schemeClr>
                    </a:solidFill>
                  </a:tcPr>
                </a:tc>
                <a:tc>
                  <a:txBody>
                    <a:bodyPr/>
                    <a:lstStyle/>
                    <a:p>
                      <a:pPr algn="ctr"/>
                      <a:r>
                        <a:rPr lang="en-US" sz="1000" dirty="0"/>
                        <a:t>Yes</a:t>
                      </a:r>
                    </a:p>
                  </a:txBody>
                  <a:tcPr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13</a:t>
                      </a:r>
                    </a:p>
                  </a:txBody>
                  <a:tcPr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751</a:t>
                      </a:r>
                    </a:p>
                  </a:txBody>
                  <a:tcPr anchor="c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500</a:t>
                      </a:r>
                    </a:p>
                  </a:txBody>
                  <a:tcPr anchor="ctr">
                    <a:solidFill>
                      <a:schemeClr val="accent5">
                        <a:lumMod val="20000"/>
                        <a:lumOff val="80000"/>
                      </a:schemeClr>
                    </a:solidFill>
                  </a:tcPr>
                </a:tc>
                <a:extLst>
                  <a:ext uri="{0D108BD9-81ED-4DB2-BD59-A6C34878D82A}">
                    <a16:rowId xmlns:a16="http://schemas.microsoft.com/office/drawing/2014/main" val="4157808493"/>
                  </a:ext>
                </a:extLst>
              </a:tr>
            </a:tbl>
          </a:graphicData>
        </a:graphic>
      </p:graphicFrame>
      <p:sp>
        <p:nvSpPr>
          <p:cNvPr id="35" name="TextBox 34">
            <a:extLst>
              <a:ext uri="{FF2B5EF4-FFF2-40B4-BE49-F238E27FC236}">
                <a16:creationId xmlns:a16="http://schemas.microsoft.com/office/drawing/2014/main" id="{37BC1F43-C48F-4433-BEDD-7312CA3BBCE2}"/>
              </a:ext>
            </a:extLst>
          </p:cNvPr>
          <p:cNvSpPr txBox="1"/>
          <p:nvPr/>
        </p:nvSpPr>
        <p:spPr>
          <a:xfrm>
            <a:off x="195943" y="3699346"/>
            <a:ext cx="11570811" cy="2308324"/>
          </a:xfrm>
          <a:prstGeom prst="rect">
            <a:avLst/>
          </a:prstGeom>
          <a:noFill/>
        </p:spPr>
        <p:txBody>
          <a:bodyPr wrap="square" rtlCol="0">
            <a:spAutoFit/>
          </a:bodyPr>
          <a:lstStyle/>
          <a:p>
            <a:pPr algn="just"/>
            <a:r>
              <a:rPr lang="en-US" sz="1200" b="1" dirty="0"/>
              <a:t>Action 1 (Retention/member get member/recency reduction)</a:t>
            </a:r>
            <a:r>
              <a:rPr lang="en-US" sz="1200" dirty="0"/>
              <a:t>: Loyalty program in order to keep this customers active as long as possible. The program can have a format of a wine club, in which a monthly fee is paid (compatible to the current ticket) and a wine basket (compatible to the avg quantity) is sent once a month. The wines can be picked based on the customers preferences (in this case dry red and dry white, and more expensive/exclusive wines – also good for inventory management). In case a customer is willing to buy more bottles from a wine that was sent in a previous basket, they can order it and it will be delivered with the next basket. Once every X months the customer can gift a friend with the same basket they are receiving for that specific month. </a:t>
            </a:r>
          </a:p>
          <a:p>
            <a:pPr algn="just"/>
            <a:endParaRPr lang="en-US" sz="1200" dirty="0"/>
          </a:p>
          <a:p>
            <a:pPr algn="just"/>
            <a:r>
              <a:rPr lang="en-US" sz="1200" b="1" dirty="0"/>
              <a:t>Action 2 (Recency reduction/migration)</a:t>
            </a:r>
            <a:r>
              <a:rPr lang="en-US" sz="1200" dirty="0"/>
              <a:t>: Online campaign, focusing on offering the wines which are the preferences of this cluster. The objective here is to reduce recency, and with that force a migration to a better customer segmentation (from silver to gold, for example). The advertisement could be sent X days after the last purchase with recommendations of wines that were purchased by other customers from this same cluster.</a:t>
            </a:r>
          </a:p>
          <a:p>
            <a:pPr algn="just"/>
            <a:endParaRPr lang="en-US" sz="1200" dirty="0"/>
          </a:p>
          <a:p>
            <a:pPr algn="just"/>
            <a:r>
              <a:rPr lang="en-US" sz="1200" b="1" dirty="0"/>
              <a:t>Action 3 (Inventory Turnover): </a:t>
            </a:r>
            <a:r>
              <a:rPr lang="en-US" sz="1200" dirty="0"/>
              <a:t>Online mass campaign targeting the same customer profile as Class C and prioritizing to advertise wines that are not selling well, aiming to induce inventory turnover by offering great discounts. All types of wine can be covered in this action.</a:t>
            </a:r>
            <a:endParaRPr lang="en-US" sz="1200" b="1" dirty="0"/>
          </a:p>
        </p:txBody>
      </p:sp>
      <p:sp>
        <p:nvSpPr>
          <p:cNvPr id="4" name="Rectangle 3">
            <a:extLst>
              <a:ext uri="{FF2B5EF4-FFF2-40B4-BE49-F238E27FC236}">
                <a16:creationId xmlns:a16="http://schemas.microsoft.com/office/drawing/2014/main" id="{FE86C662-1BC3-4832-95F6-2D49DF5630A4}"/>
              </a:ext>
            </a:extLst>
          </p:cNvPr>
          <p:cNvSpPr/>
          <p:nvPr/>
        </p:nvSpPr>
        <p:spPr>
          <a:xfrm>
            <a:off x="9619202" y="2054420"/>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1</a:t>
            </a:r>
          </a:p>
        </p:txBody>
      </p:sp>
      <p:sp>
        <p:nvSpPr>
          <p:cNvPr id="36" name="Rectangle 35">
            <a:extLst>
              <a:ext uri="{FF2B5EF4-FFF2-40B4-BE49-F238E27FC236}">
                <a16:creationId xmlns:a16="http://schemas.microsoft.com/office/drawing/2014/main" id="{222F77C3-8C68-4B95-87E5-F09072276CC7}"/>
              </a:ext>
            </a:extLst>
          </p:cNvPr>
          <p:cNvSpPr/>
          <p:nvPr/>
        </p:nvSpPr>
        <p:spPr>
          <a:xfrm>
            <a:off x="10165302" y="2053953"/>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1</a:t>
            </a:r>
          </a:p>
        </p:txBody>
      </p:sp>
      <p:sp>
        <p:nvSpPr>
          <p:cNvPr id="37" name="Rectangle 36">
            <a:extLst>
              <a:ext uri="{FF2B5EF4-FFF2-40B4-BE49-F238E27FC236}">
                <a16:creationId xmlns:a16="http://schemas.microsoft.com/office/drawing/2014/main" id="{F5B927AF-C8B7-4867-99CC-CD810EEBC1AB}"/>
              </a:ext>
            </a:extLst>
          </p:cNvPr>
          <p:cNvSpPr/>
          <p:nvPr/>
        </p:nvSpPr>
        <p:spPr>
          <a:xfrm>
            <a:off x="9240260" y="2412728"/>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1</a:t>
            </a:r>
          </a:p>
        </p:txBody>
      </p:sp>
      <p:sp>
        <p:nvSpPr>
          <p:cNvPr id="39" name="Rectangle 38">
            <a:extLst>
              <a:ext uri="{FF2B5EF4-FFF2-40B4-BE49-F238E27FC236}">
                <a16:creationId xmlns:a16="http://schemas.microsoft.com/office/drawing/2014/main" id="{B040F927-53DC-4535-9106-077B8C9CD3D0}"/>
              </a:ext>
            </a:extLst>
          </p:cNvPr>
          <p:cNvSpPr/>
          <p:nvPr/>
        </p:nvSpPr>
        <p:spPr>
          <a:xfrm>
            <a:off x="10165302" y="2412728"/>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2</a:t>
            </a:r>
          </a:p>
        </p:txBody>
      </p:sp>
      <p:sp>
        <p:nvSpPr>
          <p:cNvPr id="40" name="Rectangle 39">
            <a:extLst>
              <a:ext uri="{FF2B5EF4-FFF2-40B4-BE49-F238E27FC236}">
                <a16:creationId xmlns:a16="http://schemas.microsoft.com/office/drawing/2014/main" id="{C572FF02-BF89-43F4-B3D9-488CB3FDEA2E}"/>
              </a:ext>
            </a:extLst>
          </p:cNvPr>
          <p:cNvSpPr/>
          <p:nvPr/>
        </p:nvSpPr>
        <p:spPr>
          <a:xfrm>
            <a:off x="9230581" y="2780451"/>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2</a:t>
            </a:r>
          </a:p>
        </p:txBody>
      </p:sp>
      <p:sp>
        <p:nvSpPr>
          <p:cNvPr id="42" name="Rectangle 41">
            <a:extLst>
              <a:ext uri="{FF2B5EF4-FFF2-40B4-BE49-F238E27FC236}">
                <a16:creationId xmlns:a16="http://schemas.microsoft.com/office/drawing/2014/main" id="{BE3830EE-7ACB-486E-A616-E3B2E8337161}"/>
              </a:ext>
            </a:extLst>
          </p:cNvPr>
          <p:cNvSpPr/>
          <p:nvPr/>
        </p:nvSpPr>
        <p:spPr>
          <a:xfrm>
            <a:off x="10165301" y="3169650"/>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3</a:t>
            </a:r>
          </a:p>
        </p:txBody>
      </p:sp>
      <p:sp>
        <p:nvSpPr>
          <p:cNvPr id="43" name="Rectangle 42">
            <a:extLst>
              <a:ext uri="{FF2B5EF4-FFF2-40B4-BE49-F238E27FC236}">
                <a16:creationId xmlns:a16="http://schemas.microsoft.com/office/drawing/2014/main" id="{86DE1090-7AFD-43C4-BB5E-1502E475B90D}"/>
              </a:ext>
            </a:extLst>
          </p:cNvPr>
          <p:cNvSpPr/>
          <p:nvPr/>
        </p:nvSpPr>
        <p:spPr>
          <a:xfrm>
            <a:off x="10727276" y="3169650"/>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3</a:t>
            </a:r>
          </a:p>
        </p:txBody>
      </p:sp>
      <p:sp>
        <p:nvSpPr>
          <p:cNvPr id="44" name="Rectangle 43">
            <a:extLst>
              <a:ext uri="{FF2B5EF4-FFF2-40B4-BE49-F238E27FC236}">
                <a16:creationId xmlns:a16="http://schemas.microsoft.com/office/drawing/2014/main" id="{037C8ACD-77E5-4DF4-8DF6-2590D60928DF}"/>
              </a:ext>
            </a:extLst>
          </p:cNvPr>
          <p:cNvSpPr/>
          <p:nvPr/>
        </p:nvSpPr>
        <p:spPr>
          <a:xfrm>
            <a:off x="9619201" y="3169650"/>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3</a:t>
            </a:r>
          </a:p>
        </p:txBody>
      </p:sp>
      <p:sp>
        <p:nvSpPr>
          <p:cNvPr id="45" name="Rectangle 44">
            <a:extLst>
              <a:ext uri="{FF2B5EF4-FFF2-40B4-BE49-F238E27FC236}">
                <a16:creationId xmlns:a16="http://schemas.microsoft.com/office/drawing/2014/main" id="{BB2910E0-605E-43BB-B702-62D24B510DB1}"/>
              </a:ext>
            </a:extLst>
          </p:cNvPr>
          <p:cNvSpPr/>
          <p:nvPr/>
        </p:nvSpPr>
        <p:spPr>
          <a:xfrm>
            <a:off x="10742516" y="2783569"/>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3</a:t>
            </a:r>
          </a:p>
        </p:txBody>
      </p:sp>
      <p:sp>
        <p:nvSpPr>
          <p:cNvPr id="47" name="Rectangle 46">
            <a:extLst>
              <a:ext uri="{FF2B5EF4-FFF2-40B4-BE49-F238E27FC236}">
                <a16:creationId xmlns:a16="http://schemas.microsoft.com/office/drawing/2014/main" id="{5C170A8F-1345-4F74-8FCC-CBC11C8142DC}"/>
              </a:ext>
            </a:extLst>
          </p:cNvPr>
          <p:cNvSpPr/>
          <p:nvPr/>
        </p:nvSpPr>
        <p:spPr>
          <a:xfrm>
            <a:off x="10727276" y="2412728"/>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2</a:t>
            </a:r>
          </a:p>
        </p:txBody>
      </p:sp>
      <p:sp>
        <p:nvSpPr>
          <p:cNvPr id="48" name="Rectangle 47">
            <a:extLst>
              <a:ext uri="{FF2B5EF4-FFF2-40B4-BE49-F238E27FC236}">
                <a16:creationId xmlns:a16="http://schemas.microsoft.com/office/drawing/2014/main" id="{36E2C635-01F6-490D-9BF1-9B8CBE47B4BE}"/>
              </a:ext>
            </a:extLst>
          </p:cNvPr>
          <p:cNvSpPr/>
          <p:nvPr/>
        </p:nvSpPr>
        <p:spPr>
          <a:xfrm>
            <a:off x="10173272" y="2780451"/>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3</a:t>
            </a:r>
          </a:p>
        </p:txBody>
      </p:sp>
      <p:sp>
        <p:nvSpPr>
          <p:cNvPr id="49" name="Rectangle 48">
            <a:extLst>
              <a:ext uri="{FF2B5EF4-FFF2-40B4-BE49-F238E27FC236}">
                <a16:creationId xmlns:a16="http://schemas.microsoft.com/office/drawing/2014/main" id="{BB5D0439-0EF7-4261-8A64-4E54447968E2}"/>
              </a:ext>
            </a:extLst>
          </p:cNvPr>
          <p:cNvSpPr/>
          <p:nvPr/>
        </p:nvSpPr>
        <p:spPr>
          <a:xfrm>
            <a:off x="9616503" y="2780451"/>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3</a:t>
            </a:r>
          </a:p>
        </p:txBody>
      </p:sp>
      <p:sp>
        <p:nvSpPr>
          <p:cNvPr id="50" name="Rectangle 49">
            <a:extLst>
              <a:ext uri="{FF2B5EF4-FFF2-40B4-BE49-F238E27FC236}">
                <a16:creationId xmlns:a16="http://schemas.microsoft.com/office/drawing/2014/main" id="{F0C0B065-ECB9-4AB5-873F-8C9FAE1B4586}"/>
              </a:ext>
            </a:extLst>
          </p:cNvPr>
          <p:cNvSpPr/>
          <p:nvPr/>
        </p:nvSpPr>
        <p:spPr>
          <a:xfrm>
            <a:off x="9618568" y="2412343"/>
            <a:ext cx="106611" cy="121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rPr>
              <a:t>2</a:t>
            </a:r>
          </a:p>
        </p:txBody>
      </p:sp>
      <p:sp>
        <p:nvSpPr>
          <p:cNvPr id="51" name="TextBox 50">
            <a:extLst>
              <a:ext uri="{FF2B5EF4-FFF2-40B4-BE49-F238E27FC236}">
                <a16:creationId xmlns:a16="http://schemas.microsoft.com/office/drawing/2014/main" id="{B963737C-7A53-4F3B-ADF3-C3B55BDEEC5B}"/>
              </a:ext>
            </a:extLst>
          </p:cNvPr>
          <p:cNvSpPr txBox="1"/>
          <p:nvPr/>
        </p:nvSpPr>
        <p:spPr>
          <a:xfrm>
            <a:off x="9181951" y="3474506"/>
            <a:ext cx="1858428" cy="200055"/>
          </a:xfrm>
          <a:prstGeom prst="rect">
            <a:avLst/>
          </a:prstGeom>
          <a:noFill/>
        </p:spPr>
        <p:txBody>
          <a:bodyPr wrap="square" rtlCol="0">
            <a:spAutoFit/>
          </a:bodyPr>
          <a:lstStyle/>
          <a:p>
            <a:pPr algn="just"/>
            <a:r>
              <a:rPr lang="en-US" sz="700" dirty="0"/>
              <a:t>*Quantity of customers</a:t>
            </a:r>
          </a:p>
        </p:txBody>
      </p:sp>
    </p:spTree>
    <p:extLst>
      <p:ext uri="{BB962C8B-B14F-4D97-AF65-F5344CB8AC3E}">
        <p14:creationId xmlns:p14="http://schemas.microsoft.com/office/powerpoint/2010/main" val="405323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AC0B26-63A5-4A66-AE52-F9D3DF8FA368}"/>
              </a:ext>
            </a:extLst>
          </p:cNvPr>
          <p:cNvSpPr>
            <a:spLocks noGrp="1"/>
          </p:cNvSpPr>
          <p:nvPr>
            <p:ph type="sldNum" sz="quarter" idx="12"/>
          </p:nvPr>
        </p:nvSpPr>
        <p:spPr/>
        <p:txBody>
          <a:bodyPr/>
          <a:lstStyle/>
          <a:p>
            <a:fld id="{926CC9D0-B4DA-4185-AC8B-2D44145E0EF2}" type="slidenum">
              <a:rPr lang="en-US" smtClean="0"/>
              <a:t>11</a:t>
            </a:fld>
            <a:endParaRPr lang="en-US"/>
          </a:p>
        </p:txBody>
      </p:sp>
      <p:sp>
        <p:nvSpPr>
          <p:cNvPr id="6" name="Slide Number Placeholder 4">
            <a:extLst>
              <a:ext uri="{FF2B5EF4-FFF2-40B4-BE49-F238E27FC236}">
                <a16:creationId xmlns:a16="http://schemas.microsoft.com/office/drawing/2014/main" id="{DC3FCF53-8E5E-48B0-9EAA-ECA05FDBA163}"/>
              </a:ext>
            </a:extLst>
          </p:cNvPr>
          <p:cNvSpPr txBox="1">
            <a:spLocks/>
          </p:cNvSpPr>
          <p:nvPr/>
        </p:nvSpPr>
        <p:spPr>
          <a:xfrm>
            <a:off x="82423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6CC9D0-B4DA-4185-AC8B-2D44145E0EF2}" type="slidenum">
              <a:rPr lang="en-US" smtClean="0"/>
              <a:pPr/>
              <a:t>11</a:t>
            </a:fld>
            <a:endParaRPr lang="en-US" dirty="0"/>
          </a:p>
        </p:txBody>
      </p:sp>
      <p:sp>
        <p:nvSpPr>
          <p:cNvPr id="7" name="TextBox 6">
            <a:extLst>
              <a:ext uri="{FF2B5EF4-FFF2-40B4-BE49-F238E27FC236}">
                <a16:creationId xmlns:a16="http://schemas.microsoft.com/office/drawing/2014/main" id="{8C0643CF-33DF-4065-BDE7-37012BB222E9}"/>
              </a:ext>
            </a:extLst>
          </p:cNvPr>
          <p:cNvSpPr txBox="1"/>
          <p:nvPr/>
        </p:nvSpPr>
        <p:spPr>
          <a:xfrm>
            <a:off x="2331353" y="648100"/>
            <a:ext cx="8998857" cy="584775"/>
          </a:xfrm>
          <a:prstGeom prst="rect">
            <a:avLst/>
          </a:prstGeom>
          <a:noFill/>
        </p:spPr>
        <p:txBody>
          <a:bodyPr wrap="square" rtlCol="0">
            <a:spAutoFit/>
          </a:bodyPr>
          <a:lstStyle/>
          <a:p>
            <a:pPr algn="ctr"/>
            <a:r>
              <a:rPr lang="en-US" sz="3200" b="1" dirty="0">
                <a:solidFill>
                  <a:schemeClr val="tx1">
                    <a:lumMod val="75000"/>
                    <a:lumOff val="25000"/>
                  </a:schemeClr>
                </a:solidFill>
                <a:latin typeface="Segoe UI" panose="020B0502040204020203" pitchFamily="34" charset="0"/>
                <a:cs typeface="Segoe UI" panose="020B0502040204020203" pitchFamily="34" charset="0"/>
              </a:rPr>
              <a:t>Thank you!</a:t>
            </a:r>
          </a:p>
        </p:txBody>
      </p:sp>
      <p:sp>
        <p:nvSpPr>
          <p:cNvPr id="10" name="TextBox 9">
            <a:extLst>
              <a:ext uri="{FF2B5EF4-FFF2-40B4-BE49-F238E27FC236}">
                <a16:creationId xmlns:a16="http://schemas.microsoft.com/office/drawing/2014/main" id="{4D47D0B4-9667-4936-A8AB-5EA32F3288F1}"/>
              </a:ext>
            </a:extLst>
          </p:cNvPr>
          <p:cNvSpPr txBox="1"/>
          <p:nvPr/>
        </p:nvSpPr>
        <p:spPr>
          <a:xfrm>
            <a:off x="6362697" y="4458996"/>
            <a:ext cx="4967513" cy="2262479"/>
          </a:xfrm>
          <a:prstGeom prst="rect">
            <a:avLst/>
          </a:prstGeom>
          <a:solidFill>
            <a:schemeClr val="bg1"/>
          </a:solidFill>
        </p:spPr>
        <p:txBody>
          <a:bodyPr wrap="square" rtlCol="0">
            <a:spAutoFit/>
          </a:bodyPr>
          <a:lstStyle/>
          <a:p>
            <a:pPr>
              <a:lnSpc>
                <a:spcPct val="150000"/>
              </a:lnSpc>
            </a:pPr>
            <a:r>
              <a:rPr lang="en-US" sz="1600" b="1" dirty="0">
                <a:solidFill>
                  <a:schemeClr val="tx1">
                    <a:lumMod val="75000"/>
                    <a:lumOff val="25000"/>
                  </a:schemeClr>
                </a:solidFill>
                <a:latin typeface="Segoe UI" panose="020B0502040204020203" pitchFamily="34" charset="0"/>
                <a:cs typeface="Segoe UI" panose="020B0502040204020203" pitchFamily="34" charset="0"/>
              </a:rPr>
              <a:t>Group C</a:t>
            </a:r>
          </a:p>
          <a:p>
            <a:pPr>
              <a:lnSpc>
                <a:spcPct val="150000"/>
              </a:lnSpc>
            </a:pPr>
            <a:r>
              <a:rPr lang="en-US" sz="1600" dirty="0">
                <a:solidFill>
                  <a:schemeClr val="tx1">
                    <a:lumMod val="75000"/>
                    <a:lumOff val="25000"/>
                  </a:schemeClr>
                </a:solidFill>
                <a:latin typeface="Segoe UI" panose="020B0502040204020203" pitchFamily="34" charset="0"/>
                <a:cs typeface="Segoe UI" panose="020B0502040204020203" pitchFamily="34" charset="0"/>
              </a:rPr>
              <a:t>Gabriel Felipe Martins de Souza	m20210598</a:t>
            </a:r>
          </a:p>
          <a:p>
            <a:pPr>
              <a:lnSpc>
                <a:spcPct val="150000"/>
              </a:lnSpc>
            </a:pPr>
            <a:r>
              <a:rPr lang="en-US" sz="1600" dirty="0" err="1">
                <a:solidFill>
                  <a:schemeClr val="tx1">
                    <a:lumMod val="75000"/>
                    <a:lumOff val="25000"/>
                  </a:schemeClr>
                </a:solidFill>
                <a:latin typeface="Segoe UI" panose="020B0502040204020203" pitchFamily="34" charset="0"/>
                <a:cs typeface="Segoe UI" panose="020B0502040204020203" pitchFamily="34" charset="0"/>
              </a:rPr>
              <a:t>Rogerio</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Domingos</a:t>
            </a:r>
            <a:r>
              <a:rPr lang="en-US" sz="1600" dirty="0">
                <a:solidFill>
                  <a:schemeClr val="tx1">
                    <a:lumMod val="75000"/>
                    <a:lumOff val="25000"/>
                  </a:schemeClr>
                </a:solidFill>
                <a:latin typeface="Segoe UI" panose="020B0502040204020203" pitchFamily="34" charset="0"/>
                <a:cs typeface="Segoe UI" panose="020B0502040204020203" pitchFamily="34" charset="0"/>
              </a:rPr>
              <a:t> Paulo		m20210597</a:t>
            </a:r>
          </a:p>
          <a:p>
            <a:pPr>
              <a:lnSpc>
                <a:spcPct val="150000"/>
              </a:lnSpc>
            </a:pPr>
            <a:r>
              <a:rPr lang="en-US" sz="1600" dirty="0">
                <a:solidFill>
                  <a:schemeClr val="tx1">
                    <a:lumMod val="75000"/>
                    <a:lumOff val="25000"/>
                  </a:schemeClr>
                </a:solidFill>
                <a:latin typeface="Segoe UI" panose="020B0502040204020203" pitchFamily="34" charset="0"/>
                <a:cs typeface="Segoe UI" panose="020B0502040204020203" pitchFamily="34" charset="0"/>
              </a:rPr>
              <a:t>Luiz Humberto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Polaro</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Vizeu</a:t>
            </a:r>
            <a:r>
              <a:rPr lang="en-US" sz="1600" dirty="0">
                <a:solidFill>
                  <a:schemeClr val="tx1">
                    <a:lumMod val="75000"/>
                    <a:lumOff val="25000"/>
                  </a:schemeClr>
                </a:solidFill>
                <a:latin typeface="Segoe UI" panose="020B0502040204020203" pitchFamily="34" charset="0"/>
                <a:cs typeface="Segoe UI" panose="020B0502040204020203" pitchFamily="34" charset="0"/>
              </a:rPr>
              <a:t>		m20210554</a:t>
            </a:r>
          </a:p>
          <a:p>
            <a:pPr>
              <a:lnSpc>
                <a:spcPct val="150000"/>
              </a:lnSpc>
            </a:pPr>
            <a:r>
              <a:rPr lang="en-US" sz="1600" dirty="0">
                <a:solidFill>
                  <a:schemeClr val="tx1">
                    <a:lumMod val="75000"/>
                    <a:lumOff val="25000"/>
                  </a:schemeClr>
                </a:solidFill>
                <a:latin typeface="Segoe UI" panose="020B0502040204020203" pitchFamily="34" charset="0"/>
                <a:cs typeface="Segoe UI" panose="020B0502040204020203" pitchFamily="34" charset="0"/>
              </a:rPr>
              <a:t>Celso Christiano Endres Neto		m20200739</a:t>
            </a:r>
          </a:p>
          <a:p>
            <a:pPr>
              <a:lnSpc>
                <a:spcPct val="150000"/>
              </a:lnSpc>
            </a:pP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B8EAD5E9-702B-4377-9296-0DC3A6E003A9}"/>
              </a:ext>
            </a:extLst>
          </p:cNvPr>
          <p:cNvPicPr>
            <a:picLocks noChangeAspect="1"/>
          </p:cNvPicPr>
          <p:nvPr/>
        </p:nvPicPr>
        <p:blipFill rotWithShape="1">
          <a:blip r:embed="rId2"/>
          <a:srcRect l="18672" t="17977" r="65789" b="5694"/>
          <a:stretch/>
        </p:blipFill>
        <p:spPr>
          <a:xfrm>
            <a:off x="0" y="0"/>
            <a:ext cx="2495550" cy="6895111"/>
          </a:xfrm>
          <a:prstGeom prst="rect">
            <a:avLst/>
          </a:prstGeom>
        </p:spPr>
      </p:pic>
    </p:spTree>
    <p:extLst>
      <p:ext uri="{BB962C8B-B14F-4D97-AF65-F5344CB8AC3E}">
        <p14:creationId xmlns:p14="http://schemas.microsoft.com/office/powerpoint/2010/main" val="379477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 name="Picture 20" descr="Do You Know Your Wine Bottle Shapes?">
            <a:extLst>
              <a:ext uri="{FF2B5EF4-FFF2-40B4-BE49-F238E27FC236}">
                <a16:creationId xmlns:a16="http://schemas.microsoft.com/office/drawing/2014/main" id="{980EDCBC-E84E-4D52-A6EE-B4F2676AA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6" y="2358881"/>
            <a:ext cx="1892280" cy="11826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65AE6B-36C4-4C0B-A701-2B8D5A68FAFE}"/>
              </a:ext>
            </a:extLst>
          </p:cNvPr>
          <p:cNvCxnSpPr>
            <a:cxnSpLocks/>
          </p:cNvCxnSpPr>
          <p:nvPr/>
        </p:nvCxnSpPr>
        <p:spPr>
          <a:xfrm>
            <a:off x="2650923" y="6175870"/>
            <a:ext cx="7021585" cy="0"/>
          </a:xfrm>
          <a:prstGeom prst="line">
            <a:avLst/>
          </a:prstGeom>
          <a:ln w="381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996CC4D-D1C3-4E6A-A8A3-D0940442B8C8}"/>
              </a:ext>
            </a:extLst>
          </p:cNvPr>
          <p:cNvSpPr/>
          <p:nvPr/>
        </p:nvSpPr>
        <p:spPr>
          <a:xfrm>
            <a:off x="3473044" y="6083592"/>
            <a:ext cx="184556" cy="184556"/>
          </a:xfrm>
          <a:prstGeom prst="ellipse">
            <a:avLst/>
          </a:prstGeom>
          <a:solidFill>
            <a:schemeClr val="tx1">
              <a:lumMod val="65000"/>
              <a:lumOff val="3500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2E25B2-A1EA-43FB-AFB7-D0D9BFBF8838}"/>
              </a:ext>
            </a:extLst>
          </p:cNvPr>
          <p:cNvSpPr txBox="1"/>
          <p:nvPr/>
        </p:nvSpPr>
        <p:spPr>
          <a:xfrm>
            <a:off x="3024232" y="6268148"/>
            <a:ext cx="1082180" cy="369332"/>
          </a:xfrm>
          <a:prstGeom prst="rect">
            <a:avLst/>
          </a:prstGeom>
          <a:noFill/>
        </p:spPr>
        <p:txBody>
          <a:bodyPr wrap="square" rtlCol="0">
            <a:spAutoFit/>
          </a:bodyPr>
          <a:lstStyle/>
          <a:p>
            <a:pPr algn="ctr"/>
            <a:r>
              <a:rPr lang="en-US" sz="900" b="1" dirty="0"/>
              <a:t>Business Understanding</a:t>
            </a:r>
          </a:p>
        </p:txBody>
      </p:sp>
      <p:sp>
        <p:nvSpPr>
          <p:cNvPr id="8" name="Oval 7">
            <a:extLst>
              <a:ext uri="{FF2B5EF4-FFF2-40B4-BE49-F238E27FC236}">
                <a16:creationId xmlns:a16="http://schemas.microsoft.com/office/drawing/2014/main" id="{03424045-EBE1-4433-B616-1CCE4C4E53A8}"/>
              </a:ext>
            </a:extLst>
          </p:cNvPr>
          <p:cNvSpPr/>
          <p:nvPr/>
        </p:nvSpPr>
        <p:spPr>
          <a:xfrm>
            <a:off x="4475527" y="6088218"/>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BDE143-FAC3-4233-99BA-4A859537310D}"/>
              </a:ext>
            </a:extLst>
          </p:cNvPr>
          <p:cNvSpPr txBox="1"/>
          <p:nvPr/>
        </p:nvSpPr>
        <p:spPr>
          <a:xfrm>
            <a:off x="4118993" y="6262211"/>
            <a:ext cx="897624" cy="369332"/>
          </a:xfrm>
          <a:prstGeom prst="rect">
            <a:avLst/>
          </a:prstGeom>
          <a:noFill/>
        </p:spPr>
        <p:txBody>
          <a:bodyPr wrap="square" rtlCol="0">
            <a:spAutoFit/>
          </a:bodyPr>
          <a:lstStyle/>
          <a:p>
            <a:pPr algn="ctr"/>
            <a:r>
              <a:rPr lang="en-US" sz="900" dirty="0"/>
              <a:t>Data Understanding</a:t>
            </a:r>
          </a:p>
        </p:txBody>
      </p:sp>
      <p:sp>
        <p:nvSpPr>
          <p:cNvPr id="10" name="Oval 9">
            <a:extLst>
              <a:ext uri="{FF2B5EF4-FFF2-40B4-BE49-F238E27FC236}">
                <a16:creationId xmlns:a16="http://schemas.microsoft.com/office/drawing/2014/main" id="{0B1B97F9-1277-4ECE-AB2D-FE4EB4FA94E8}"/>
              </a:ext>
            </a:extLst>
          </p:cNvPr>
          <p:cNvSpPr/>
          <p:nvPr/>
        </p:nvSpPr>
        <p:spPr>
          <a:xfrm>
            <a:off x="5494788"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4043356-7F84-4C90-8AC8-A1F92A2CE028}"/>
              </a:ext>
            </a:extLst>
          </p:cNvPr>
          <p:cNvSpPr txBox="1"/>
          <p:nvPr/>
        </p:nvSpPr>
        <p:spPr>
          <a:xfrm>
            <a:off x="5138254" y="6262211"/>
            <a:ext cx="897624" cy="369332"/>
          </a:xfrm>
          <a:prstGeom prst="rect">
            <a:avLst/>
          </a:prstGeom>
          <a:noFill/>
        </p:spPr>
        <p:txBody>
          <a:bodyPr wrap="square" rtlCol="0">
            <a:spAutoFit/>
          </a:bodyPr>
          <a:lstStyle/>
          <a:p>
            <a:pPr algn="ctr"/>
            <a:r>
              <a:rPr lang="en-US" sz="900" dirty="0"/>
              <a:t>Data Preparation</a:t>
            </a:r>
          </a:p>
        </p:txBody>
      </p:sp>
      <p:sp>
        <p:nvSpPr>
          <p:cNvPr id="12" name="Oval 11">
            <a:extLst>
              <a:ext uri="{FF2B5EF4-FFF2-40B4-BE49-F238E27FC236}">
                <a16:creationId xmlns:a16="http://schemas.microsoft.com/office/drawing/2014/main" id="{645EC604-E746-4F84-843C-DC63E3F7A3C8}"/>
              </a:ext>
            </a:extLst>
          </p:cNvPr>
          <p:cNvSpPr/>
          <p:nvPr/>
        </p:nvSpPr>
        <p:spPr>
          <a:xfrm>
            <a:off x="6503561" y="6100367"/>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31FAF3-78E9-4740-BDC9-4BDD4851DFD4}"/>
              </a:ext>
            </a:extLst>
          </p:cNvPr>
          <p:cNvSpPr txBox="1"/>
          <p:nvPr/>
        </p:nvSpPr>
        <p:spPr>
          <a:xfrm>
            <a:off x="6228118" y="6290417"/>
            <a:ext cx="735441" cy="230832"/>
          </a:xfrm>
          <a:prstGeom prst="rect">
            <a:avLst/>
          </a:prstGeom>
          <a:noFill/>
        </p:spPr>
        <p:txBody>
          <a:bodyPr wrap="square" rtlCol="0">
            <a:spAutoFit/>
          </a:bodyPr>
          <a:lstStyle/>
          <a:p>
            <a:pPr algn="ctr"/>
            <a:r>
              <a:rPr lang="en-US" sz="900" dirty="0"/>
              <a:t>Modeling</a:t>
            </a:r>
          </a:p>
        </p:txBody>
      </p:sp>
      <p:sp>
        <p:nvSpPr>
          <p:cNvPr id="14" name="Oval 13">
            <a:extLst>
              <a:ext uri="{FF2B5EF4-FFF2-40B4-BE49-F238E27FC236}">
                <a16:creationId xmlns:a16="http://schemas.microsoft.com/office/drawing/2014/main" id="{A1E9E25A-10BA-47E9-B1AD-3122783FD54D}"/>
              </a:ext>
            </a:extLst>
          </p:cNvPr>
          <p:cNvSpPr/>
          <p:nvPr/>
        </p:nvSpPr>
        <p:spPr>
          <a:xfrm>
            <a:off x="7500459" y="6083592"/>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8747270-7EC0-40F7-92D4-3E5A53004764}"/>
              </a:ext>
            </a:extLst>
          </p:cNvPr>
          <p:cNvSpPr txBox="1"/>
          <p:nvPr/>
        </p:nvSpPr>
        <p:spPr>
          <a:xfrm>
            <a:off x="7225016" y="6274571"/>
            <a:ext cx="735441" cy="230832"/>
          </a:xfrm>
          <a:prstGeom prst="rect">
            <a:avLst/>
          </a:prstGeom>
          <a:noFill/>
        </p:spPr>
        <p:txBody>
          <a:bodyPr wrap="square" rtlCol="0">
            <a:spAutoFit/>
          </a:bodyPr>
          <a:lstStyle/>
          <a:p>
            <a:pPr algn="ctr"/>
            <a:r>
              <a:rPr lang="en-US" sz="900" dirty="0"/>
              <a:t>Evaluation</a:t>
            </a:r>
          </a:p>
        </p:txBody>
      </p:sp>
      <p:sp>
        <p:nvSpPr>
          <p:cNvPr id="16" name="Oval 15">
            <a:extLst>
              <a:ext uri="{FF2B5EF4-FFF2-40B4-BE49-F238E27FC236}">
                <a16:creationId xmlns:a16="http://schemas.microsoft.com/office/drawing/2014/main" id="{015CA317-15BB-4F1F-B634-C53DC1AFE619}"/>
              </a:ext>
            </a:extLst>
          </p:cNvPr>
          <p:cNvSpPr/>
          <p:nvPr/>
        </p:nvSpPr>
        <p:spPr>
          <a:xfrm>
            <a:off x="8514130"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23ADB1A-CD18-4477-BD0F-7247D8C0C44D}"/>
              </a:ext>
            </a:extLst>
          </p:cNvPr>
          <p:cNvSpPr txBox="1"/>
          <p:nvPr/>
        </p:nvSpPr>
        <p:spPr>
          <a:xfrm>
            <a:off x="8201459" y="6290417"/>
            <a:ext cx="807089" cy="230832"/>
          </a:xfrm>
          <a:prstGeom prst="rect">
            <a:avLst/>
          </a:prstGeom>
          <a:noFill/>
        </p:spPr>
        <p:txBody>
          <a:bodyPr wrap="square" rtlCol="0">
            <a:spAutoFit/>
          </a:bodyPr>
          <a:lstStyle/>
          <a:p>
            <a:pPr algn="ctr"/>
            <a:r>
              <a:rPr lang="en-US" sz="900" dirty="0"/>
              <a:t>Deployment</a:t>
            </a:r>
          </a:p>
        </p:txBody>
      </p:sp>
      <p:pic>
        <p:nvPicPr>
          <p:cNvPr id="24" name="Picture 2" descr="NOVA Information Management School">
            <a:extLst>
              <a:ext uri="{FF2B5EF4-FFF2-40B4-BE49-F238E27FC236}">
                <a16:creationId xmlns:a16="http://schemas.microsoft.com/office/drawing/2014/main" id="{2900FB5B-B0AA-4332-AFA3-477FFF274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7324" y="44517"/>
            <a:ext cx="618506" cy="645398"/>
          </a:xfrm>
          <a:prstGeom prst="rect">
            <a:avLst/>
          </a:prstGeom>
          <a:extLst>
            <a:ext uri="{909E8E84-426E-40DD-AFC4-6F175D3DCCD1}">
              <a14:hiddenFill xmlns:a14="http://schemas.microsoft.com/office/drawing/2010/main">
                <a:solidFill>
                  <a:srgbClr val="FFFFFF"/>
                </a:solidFill>
              </a14:hiddenFill>
            </a:ext>
          </a:extLst>
        </p:spPr>
      </p:pic>
      <p:sp>
        <p:nvSpPr>
          <p:cNvPr id="25" name="Slide Number Placeholder 24">
            <a:extLst>
              <a:ext uri="{FF2B5EF4-FFF2-40B4-BE49-F238E27FC236}">
                <a16:creationId xmlns:a16="http://schemas.microsoft.com/office/drawing/2014/main" id="{9227734F-214E-4D27-81EF-F8459AEFF06C}"/>
              </a:ext>
            </a:extLst>
          </p:cNvPr>
          <p:cNvSpPr>
            <a:spLocks noGrp="1"/>
          </p:cNvSpPr>
          <p:nvPr>
            <p:ph type="sldNum" sz="quarter" idx="12"/>
          </p:nvPr>
        </p:nvSpPr>
        <p:spPr/>
        <p:txBody>
          <a:bodyPr/>
          <a:lstStyle/>
          <a:p>
            <a:fld id="{926CC9D0-B4DA-4185-AC8B-2D44145E0EF2}" type="slidenum">
              <a:rPr lang="en-US" smtClean="0"/>
              <a:t>2</a:t>
            </a:fld>
            <a:endParaRPr lang="en-US"/>
          </a:p>
        </p:txBody>
      </p:sp>
      <p:sp>
        <p:nvSpPr>
          <p:cNvPr id="26" name="TextBox 25">
            <a:extLst>
              <a:ext uri="{FF2B5EF4-FFF2-40B4-BE49-F238E27FC236}">
                <a16:creationId xmlns:a16="http://schemas.microsoft.com/office/drawing/2014/main" id="{11BE63AB-B8F5-4E7F-BC33-4CDA8AB5E9B0}"/>
              </a:ext>
            </a:extLst>
          </p:cNvPr>
          <p:cNvSpPr txBox="1"/>
          <p:nvPr/>
        </p:nvSpPr>
        <p:spPr>
          <a:xfrm>
            <a:off x="182165" y="169128"/>
            <a:ext cx="6505952"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Wonderful Wines of the World</a:t>
            </a:r>
          </a:p>
        </p:txBody>
      </p:sp>
      <p:cxnSp>
        <p:nvCxnSpPr>
          <p:cNvPr id="28" name="Straight Connector 27">
            <a:extLst>
              <a:ext uri="{FF2B5EF4-FFF2-40B4-BE49-F238E27FC236}">
                <a16:creationId xmlns:a16="http://schemas.microsoft.com/office/drawing/2014/main" id="{4AA8AF4C-1D8D-4C4F-8C28-1B1FE3991FAC}"/>
              </a:ext>
            </a:extLst>
          </p:cNvPr>
          <p:cNvCxnSpPr>
            <a:cxnSpLocks/>
          </p:cNvCxnSpPr>
          <p:nvPr/>
        </p:nvCxnSpPr>
        <p:spPr>
          <a:xfrm>
            <a:off x="85842" y="644085"/>
            <a:ext cx="10884418" cy="0"/>
          </a:xfrm>
          <a:prstGeom prst="line">
            <a:avLst/>
          </a:prstGeom>
          <a:ln w="28575">
            <a:solidFill>
              <a:srgbClr val="BDD63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01FDE2-1E98-4FF8-88BD-EE0B3BF33605}"/>
              </a:ext>
            </a:extLst>
          </p:cNvPr>
          <p:cNvCxnSpPr>
            <a:cxnSpLocks/>
          </p:cNvCxnSpPr>
          <p:nvPr/>
        </p:nvCxnSpPr>
        <p:spPr>
          <a:xfrm>
            <a:off x="132244" y="673136"/>
            <a:ext cx="10891356" cy="0"/>
          </a:xfrm>
          <a:prstGeom prst="line">
            <a:avLst/>
          </a:prstGeom>
          <a:ln w="28575">
            <a:solidFill>
              <a:srgbClr val="5D676D"/>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8E09228-C86F-4858-A517-F7A016FF70CC}"/>
              </a:ext>
            </a:extLst>
          </p:cNvPr>
          <p:cNvSpPr txBox="1"/>
          <p:nvPr/>
        </p:nvSpPr>
        <p:spPr>
          <a:xfrm>
            <a:off x="85842" y="771837"/>
            <a:ext cx="10937757" cy="923330"/>
          </a:xfrm>
          <a:prstGeom prst="rect">
            <a:avLst/>
          </a:prstGeom>
          <a:noFill/>
        </p:spPr>
        <p:txBody>
          <a:bodyPr wrap="square" rtlCol="0">
            <a:spAutoFit/>
          </a:bodyPr>
          <a:lstStyle/>
          <a:p>
            <a:pPr algn="just"/>
            <a:r>
              <a:rPr lang="en-US" i="1" dirty="0"/>
              <a:t>“</a:t>
            </a:r>
            <a:r>
              <a:rPr lang="en-US" b="1" i="1" dirty="0"/>
              <a:t>Wonderful Wines of the World</a:t>
            </a:r>
            <a:r>
              <a:rPr lang="en-US" i="1" dirty="0"/>
              <a:t> (WWW) is a 7-year-old enterprise that seeks out small, unique wineries around the world and brings their wines to its customers. Its mission is to </a:t>
            </a:r>
            <a:r>
              <a:rPr lang="en-US" b="1" i="1" dirty="0"/>
              <a:t>delight its customers with well-made, unique, and interesting wines that would never travel far beyond their points of origin</a:t>
            </a:r>
            <a:r>
              <a:rPr lang="en-US" i="1" dirty="0"/>
              <a:t>”</a:t>
            </a:r>
          </a:p>
        </p:txBody>
      </p:sp>
      <p:pic>
        <p:nvPicPr>
          <p:cNvPr id="2058" name="Picture 10" descr="Vector illustration set of European country flags with names. 50 countries  Stock Vector Image &amp;amp;amp; Art - Alamy">
            <a:extLst>
              <a:ext uri="{FF2B5EF4-FFF2-40B4-BE49-F238E27FC236}">
                <a16:creationId xmlns:a16="http://schemas.microsoft.com/office/drawing/2014/main" id="{C790A89D-BF96-4E97-94CE-AB1D9DB3E0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633" t="78387" r="62340" b="15085"/>
          <a:stretch/>
        </p:blipFill>
        <p:spPr bwMode="auto">
          <a:xfrm>
            <a:off x="914691" y="3290407"/>
            <a:ext cx="342728" cy="2341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lags of All Countries of the World para Android - APK Baixar">
            <a:extLst>
              <a:ext uri="{FF2B5EF4-FFF2-40B4-BE49-F238E27FC236}">
                <a16:creationId xmlns:a16="http://schemas.microsoft.com/office/drawing/2014/main" id="{D184F202-1E0A-4ED7-ACA1-0011B1FB819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125" t="38373" r="79297" b="51901"/>
          <a:stretch/>
        </p:blipFill>
        <p:spPr bwMode="auto">
          <a:xfrm>
            <a:off x="495296" y="3432883"/>
            <a:ext cx="342728" cy="23941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Vector illustration set of European country flags with names. 50 countries  Stock Vector Image &amp;amp;amp; Art - Alamy">
            <a:extLst>
              <a:ext uri="{FF2B5EF4-FFF2-40B4-BE49-F238E27FC236}">
                <a16:creationId xmlns:a16="http://schemas.microsoft.com/office/drawing/2014/main" id="{30576823-18EC-42E6-ACDE-FBE409CE05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849" t="62641" r="31525" b="31525"/>
          <a:stretch/>
        </p:blipFill>
        <p:spPr bwMode="auto">
          <a:xfrm>
            <a:off x="1257419" y="3450396"/>
            <a:ext cx="342728" cy="22189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Vector illustration set of European country flags with names. 50 countries  Stock Vector Image &amp;amp;amp; Art - Alamy">
            <a:extLst>
              <a:ext uri="{FF2B5EF4-FFF2-40B4-BE49-F238E27FC236}">
                <a16:creationId xmlns:a16="http://schemas.microsoft.com/office/drawing/2014/main" id="{CC3E48AE-CE85-4B67-8688-934D62EA6B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746" t="46806" r="62462" b="46666"/>
          <a:stretch/>
        </p:blipFill>
        <p:spPr bwMode="auto">
          <a:xfrm>
            <a:off x="1651134" y="3333696"/>
            <a:ext cx="342727" cy="2422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4" descr="Flags of All Countries of the World para Android - APK Baixar">
            <a:extLst>
              <a:ext uri="{FF2B5EF4-FFF2-40B4-BE49-F238E27FC236}">
                <a16:creationId xmlns:a16="http://schemas.microsoft.com/office/drawing/2014/main" id="{5D248695-17B6-4215-9A04-B36F918A0EE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672" t="87752" r="67832" b="1738"/>
          <a:stretch/>
        </p:blipFill>
        <p:spPr bwMode="auto">
          <a:xfrm>
            <a:off x="2036194" y="3432883"/>
            <a:ext cx="342727" cy="230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8259BC4-8CF6-4852-9EA5-38B86356D0C6}"/>
              </a:ext>
            </a:extLst>
          </p:cNvPr>
          <p:cNvSpPr/>
          <p:nvPr/>
        </p:nvSpPr>
        <p:spPr>
          <a:xfrm>
            <a:off x="3289440" y="2731334"/>
            <a:ext cx="1238250" cy="437767"/>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WWW</a:t>
            </a:r>
          </a:p>
        </p:txBody>
      </p:sp>
      <p:cxnSp>
        <p:nvCxnSpPr>
          <p:cNvPr id="19" name="Straight Arrow Connector 18">
            <a:extLst>
              <a:ext uri="{FF2B5EF4-FFF2-40B4-BE49-F238E27FC236}">
                <a16:creationId xmlns:a16="http://schemas.microsoft.com/office/drawing/2014/main" id="{5A3237ED-937B-4EDC-834B-3873B3BD353C}"/>
              </a:ext>
            </a:extLst>
          </p:cNvPr>
          <p:cNvCxnSpPr>
            <a:cxnSpLocks/>
            <a:stCxn id="2068" idx="3"/>
            <a:endCxn id="4" idx="1"/>
          </p:cNvCxnSpPr>
          <p:nvPr/>
        </p:nvCxnSpPr>
        <p:spPr>
          <a:xfrm flipV="1">
            <a:off x="2387576" y="2950218"/>
            <a:ext cx="901864" cy="1"/>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16" descr="Flags of All Countries of the World para Android - APK Baixar">
            <a:extLst>
              <a:ext uri="{FF2B5EF4-FFF2-40B4-BE49-F238E27FC236}">
                <a16:creationId xmlns:a16="http://schemas.microsoft.com/office/drawing/2014/main" id="{56901B01-F914-471C-B00F-9DEC286E663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94" t="13253" r="88985" b="76756"/>
          <a:stretch/>
        </p:blipFill>
        <p:spPr bwMode="auto">
          <a:xfrm>
            <a:off x="3118076" y="2639057"/>
            <a:ext cx="342727" cy="195725"/>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Users outline">
            <a:extLst>
              <a:ext uri="{FF2B5EF4-FFF2-40B4-BE49-F238E27FC236}">
                <a16:creationId xmlns:a16="http://schemas.microsoft.com/office/drawing/2014/main" id="{5BE7BF8A-122F-4F02-A9E7-BC61D02D4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88183" y="2586636"/>
            <a:ext cx="727161" cy="727161"/>
          </a:xfrm>
          <a:prstGeom prst="rect">
            <a:avLst/>
          </a:prstGeom>
        </p:spPr>
      </p:pic>
      <p:cxnSp>
        <p:nvCxnSpPr>
          <p:cNvPr id="32" name="Connector: Elbow 31">
            <a:extLst>
              <a:ext uri="{FF2B5EF4-FFF2-40B4-BE49-F238E27FC236}">
                <a16:creationId xmlns:a16="http://schemas.microsoft.com/office/drawing/2014/main" id="{082BA2A9-481C-478B-827F-3A47B3498390}"/>
              </a:ext>
            </a:extLst>
          </p:cNvPr>
          <p:cNvCxnSpPr>
            <a:cxnSpLocks/>
            <a:stCxn id="4" idx="3"/>
            <a:endCxn id="64" idx="1"/>
          </p:cNvCxnSpPr>
          <p:nvPr/>
        </p:nvCxnSpPr>
        <p:spPr>
          <a:xfrm flipV="1">
            <a:off x="4527690" y="2299901"/>
            <a:ext cx="899722" cy="650317"/>
          </a:xfrm>
          <a:prstGeom prst="bentConnector3">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BE42A358-9621-4D4E-A88B-035703088E51}"/>
              </a:ext>
            </a:extLst>
          </p:cNvPr>
          <p:cNvCxnSpPr>
            <a:cxnSpLocks/>
            <a:stCxn id="4" idx="3"/>
            <a:endCxn id="63" idx="1"/>
          </p:cNvCxnSpPr>
          <p:nvPr/>
        </p:nvCxnSpPr>
        <p:spPr>
          <a:xfrm flipV="1">
            <a:off x="4527690" y="2943284"/>
            <a:ext cx="892289" cy="6934"/>
          </a:xfrm>
          <a:prstGeom prst="bentConnector3">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92DB9AD-C976-4296-8B6E-ABEDEB97F610}"/>
              </a:ext>
            </a:extLst>
          </p:cNvPr>
          <p:cNvCxnSpPr>
            <a:cxnSpLocks/>
            <a:stCxn id="4" idx="3"/>
            <a:endCxn id="65" idx="1"/>
          </p:cNvCxnSpPr>
          <p:nvPr/>
        </p:nvCxnSpPr>
        <p:spPr>
          <a:xfrm>
            <a:off x="4527690" y="2950218"/>
            <a:ext cx="887223" cy="607392"/>
          </a:xfrm>
          <a:prstGeom prst="bentConnector3">
            <a:avLst>
              <a:gd name="adj1" fmla="val 50000"/>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BDCEC94-5476-424E-84D2-568B6FA30E10}"/>
              </a:ext>
            </a:extLst>
          </p:cNvPr>
          <p:cNvSpPr/>
          <p:nvPr/>
        </p:nvSpPr>
        <p:spPr>
          <a:xfrm>
            <a:off x="5419979" y="2724400"/>
            <a:ext cx="1238250" cy="437767"/>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E-commerce</a:t>
            </a:r>
          </a:p>
        </p:txBody>
      </p:sp>
      <p:sp>
        <p:nvSpPr>
          <p:cNvPr id="64" name="Rectangle 63">
            <a:extLst>
              <a:ext uri="{FF2B5EF4-FFF2-40B4-BE49-F238E27FC236}">
                <a16:creationId xmlns:a16="http://schemas.microsoft.com/office/drawing/2014/main" id="{DADFAC36-F7CC-40F8-B7C1-A35BF626185B}"/>
              </a:ext>
            </a:extLst>
          </p:cNvPr>
          <p:cNvSpPr/>
          <p:nvPr/>
        </p:nvSpPr>
        <p:spPr>
          <a:xfrm>
            <a:off x="5427412" y="2081017"/>
            <a:ext cx="1238250" cy="437767"/>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10 small Stores</a:t>
            </a:r>
          </a:p>
        </p:txBody>
      </p:sp>
      <p:sp>
        <p:nvSpPr>
          <p:cNvPr id="65" name="Rectangle 64">
            <a:extLst>
              <a:ext uri="{FF2B5EF4-FFF2-40B4-BE49-F238E27FC236}">
                <a16:creationId xmlns:a16="http://schemas.microsoft.com/office/drawing/2014/main" id="{D4D3BE56-2BCE-49DA-AA1D-A207C1FAB23A}"/>
              </a:ext>
            </a:extLst>
          </p:cNvPr>
          <p:cNvSpPr/>
          <p:nvPr/>
        </p:nvSpPr>
        <p:spPr>
          <a:xfrm>
            <a:off x="5414913" y="3338726"/>
            <a:ext cx="1238250" cy="437767"/>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Catalog</a:t>
            </a:r>
          </a:p>
          <a:p>
            <a:pPr algn="ctr"/>
            <a:r>
              <a:rPr lang="en-US" sz="1000" dirty="0"/>
              <a:t>Purchase by Phone</a:t>
            </a:r>
          </a:p>
        </p:txBody>
      </p:sp>
      <p:cxnSp>
        <p:nvCxnSpPr>
          <p:cNvPr id="75" name="Connector: Elbow 74">
            <a:extLst>
              <a:ext uri="{FF2B5EF4-FFF2-40B4-BE49-F238E27FC236}">
                <a16:creationId xmlns:a16="http://schemas.microsoft.com/office/drawing/2014/main" id="{8596FA42-7ECD-44E9-A7CD-2CEF558D0D70}"/>
              </a:ext>
            </a:extLst>
          </p:cNvPr>
          <p:cNvCxnSpPr>
            <a:cxnSpLocks/>
            <a:stCxn id="64" idx="3"/>
            <a:endCxn id="46" idx="1"/>
          </p:cNvCxnSpPr>
          <p:nvPr/>
        </p:nvCxnSpPr>
        <p:spPr>
          <a:xfrm>
            <a:off x="6665662" y="2299901"/>
            <a:ext cx="1222521" cy="650316"/>
          </a:xfrm>
          <a:prstGeom prst="bentConnector3">
            <a:avLst>
              <a:gd name="adj1" fmla="val 50000"/>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F39DA3C3-36CA-46F0-A885-99C8681D7060}"/>
              </a:ext>
            </a:extLst>
          </p:cNvPr>
          <p:cNvCxnSpPr>
            <a:cxnSpLocks/>
            <a:stCxn id="63" idx="3"/>
            <a:endCxn id="46" idx="1"/>
          </p:cNvCxnSpPr>
          <p:nvPr/>
        </p:nvCxnSpPr>
        <p:spPr>
          <a:xfrm>
            <a:off x="6658229" y="2943284"/>
            <a:ext cx="1229954" cy="6933"/>
          </a:xfrm>
          <a:prstGeom prst="bentConnector3">
            <a:avLst>
              <a:gd name="adj1" fmla="val 50000"/>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396CF6F7-4961-48C5-A832-037A64452129}"/>
              </a:ext>
            </a:extLst>
          </p:cNvPr>
          <p:cNvCxnSpPr>
            <a:cxnSpLocks/>
            <a:stCxn id="65" idx="3"/>
            <a:endCxn id="46" idx="1"/>
          </p:cNvCxnSpPr>
          <p:nvPr/>
        </p:nvCxnSpPr>
        <p:spPr>
          <a:xfrm flipV="1">
            <a:off x="6653163" y="2950217"/>
            <a:ext cx="1235020" cy="607393"/>
          </a:xfrm>
          <a:prstGeom prst="bentConnector3">
            <a:avLst>
              <a:gd name="adj1" fmla="val 50000"/>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8DC0411-863D-4B30-8B5D-917BB585506C}"/>
              </a:ext>
            </a:extLst>
          </p:cNvPr>
          <p:cNvSpPr txBox="1"/>
          <p:nvPr/>
        </p:nvSpPr>
        <p:spPr>
          <a:xfrm>
            <a:off x="7500459" y="3170616"/>
            <a:ext cx="1569486" cy="461665"/>
          </a:xfrm>
          <a:prstGeom prst="rect">
            <a:avLst/>
          </a:prstGeom>
          <a:noFill/>
        </p:spPr>
        <p:txBody>
          <a:bodyPr wrap="square" rtlCol="0">
            <a:spAutoFit/>
          </a:bodyPr>
          <a:lstStyle/>
          <a:p>
            <a:pPr algn="ctr"/>
            <a:r>
              <a:rPr lang="en-US" sz="1200" dirty="0"/>
              <a:t>350.000 customers (active or not)</a:t>
            </a:r>
          </a:p>
        </p:txBody>
      </p:sp>
      <p:sp>
        <p:nvSpPr>
          <p:cNvPr id="85" name="TextBox 84">
            <a:extLst>
              <a:ext uri="{FF2B5EF4-FFF2-40B4-BE49-F238E27FC236}">
                <a16:creationId xmlns:a16="http://schemas.microsoft.com/office/drawing/2014/main" id="{90AA59B3-1C04-4DD2-9A9C-C92183FCEC3D}"/>
              </a:ext>
            </a:extLst>
          </p:cNvPr>
          <p:cNvSpPr txBox="1"/>
          <p:nvPr/>
        </p:nvSpPr>
        <p:spPr>
          <a:xfrm>
            <a:off x="7729103" y="4165788"/>
            <a:ext cx="3927474" cy="1200329"/>
          </a:xfrm>
          <a:prstGeom prst="rect">
            <a:avLst/>
          </a:prstGeom>
          <a:noFill/>
        </p:spPr>
        <p:txBody>
          <a:bodyPr wrap="square" rtlCol="0">
            <a:spAutoFit/>
          </a:bodyPr>
          <a:lstStyle/>
          <a:p>
            <a:pPr algn="ctr"/>
            <a:r>
              <a:rPr lang="en-US" sz="1200" b="1" u="sng" dirty="0"/>
              <a:t>Opportunities expected from customer segmentation:</a:t>
            </a:r>
          </a:p>
          <a:p>
            <a:pPr marL="285750" indent="-285750" algn="just">
              <a:buFont typeface="Arial" panose="020B0604020202020204" pitchFamily="34" charset="0"/>
              <a:buChar char="•"/>
            </a:pPr>
            <a:r>
              <a:rPr lang="en-US" sz="1200" dirty="0"/>
              <a:t>Improvement on addressing ads to both current customers and potential new customers</a:t>
            </a:r>
          </a:p>
          <a:p>
            <a:pPr marL="285750" indent="-285750" algn="just">
              <a:buFont typeface="Arial" panose="020B0604020202020204" pitchFamily="34" charset="0"/>
              <a:buChar char="•"/>
            </a:pPr>
            <a:r>
              <a:rPr lang="en-US" sz="1200" dirty="0"/>
              <a:t>Gather relevant information for drawing up loyalty programs</a:t>
            </a:r>
          </a:p>
          <a:p>
            <a:pPr marL="285750" indent="-285750" algn="just">
              <a:buFont typeface="Arial" panose="020B0604020202020204" pitchFamily="34" charset="0"/>
              <a:buChar char="•"/>
            </a:pPr>
            <a:r>
              <a:rPr lang="en-US" sz="1200" dirty="0"/>
              <a:t>Inputs for cross-selling promotions</a:t>
            </a:r>
          </a:p>
        </p:txBody>
      </p:sp>
      <p:sp>
        <p:nvSpPr>
          <p:cNvPr id="86" name="TextBox 85">
            <a:extLst>
              <a:ext uri="{FF2B5EF4-FFF2-40B4-BE49-F238E27FC236}">
                <a16:creationId xmlns:a16="http://schemas.microsoft.com/office/drawing/2014/main" id="{F3D927BF-BC5F-4FA7-9B5E-757E59333925}"/>
              </a:ext>
            </a:extLst>
          </p:cNvPr>
          <p:cNvSpPr txBox="1"/>
          <p:nvPr/>
        </p:nvSpPr>
        <p:spPr>
          <a:xfrm>
            <a:off x="9729185" y="3171692"/>
            <a:ext cx="1569486" cy="461665"/>
          </a:xfrm>
          <a:prstGeom prst="rect">
            <a:avLst/>
          </a:prstGeom>
          <a:noFill/>
          <a:ln w="19050">
            <a:solidFill>
              <a:srgbClr val="BDD631"/>
            </a:solidFill>
          </a:ln>
        </p:spPr>
        <p:txBody>
          <a:bodyPr wrap="square" rtlCol="0">
            <a:spAutoFit/>
          </a:bodyPr>
          <a:lstStyle/>
          <a:p>
            <a:pPr algn="ctr"/>
            <a:r>
              <a:rPr lang="en-US" sz="1200" dirty="0"/>
              <a:t>Sample of 10.000 of active customers</a:t>
            </a:r>
          </a:p>
        </p:txBody>
      </p:sp>
      <p:cxnSp>
        <p:nvCxnSpPr>
          <p:cNvPr id="72" name="Straight Arrow Connector 71">
            <a:extLst>
              <a:ext uri="{FF2B5EF4-FFF2-40B4-BE49-F238E27FC236}">
                <a16:creationId xmlns:a16="http://schemas.microsoft.com/office/drawing/2014/main" id="{C1A24B70-2369-453F-9329-592ABE0C2C4E}"/>
              </a:ext>
            </a:extLst>
          </p:cNvPr>
          <p:cNvCxnSpPr>
            <a:cxnSpLocks/>
            <a:stCxn id="70" idx="3"/>
            <a:endCxn id="86" idx="1"/>
          </p:cNvCxnSpPr>
          <p:nvPr/>
        </p:nvCxnSpPr>
        <p:spPr>
          <a:xfrm>
            <a:off x="9069945" y="3401449"/>
            <a:ext cx="659240" cy="1076"/>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F73C9646-7E18-4133-B4F9-FADDC6BF1939}"/>
              </a:ext>
            </a:extLst>
          </p:cNvPr>
          <p:cNvCxnSpPr>
            <a:cxnSpLocks/>
            <a:stCxn id="86" idx="2"/>
            <a:endCxn id="85" idx="0"/>
          </p:cNvCxnSpPr>
          <p:nvPr/>
        </p:nvCxnSpPr>
        <p:spPr>
          <a:xfrm rot="5400000">
            <a:off x="9837169" y="3489028"/>
            <a:ext cx="532431" cy="821088"/>
          </a:xfrm>
          <a:prstGeom prst="bentConnector3">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8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CBA0892-93B6-4D72-BB42-9BA6EAFF33AC}"/>
              </a:ext>
            </a:extLst>
          </p:cNvPr>
          <p:cNvCxnSpPr>
            <a:cxnSpLocks/>
          </p:cNvCxnSpPr>
          <p:nvPr/>
        </p:nvCxnSpPr>
        <p:spPr>
          <a:xfrm>
            <a:off x="2650923" y="6175870"/>
            <a:ext cx="7021585" cy="0"/>
          </a:xfrm>
          <a:prstGeom prst="line">
            <a:avLst/>
          </a:prstGeom>
          <a:ln w="381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D77226C-E684-4A06-B9BB-08C67554234B}"/>
              </a:ext>
            </a:extLst>
          </p:cNvPr>
          <p:cNvSpPr/>
          <p:nvPr/>
        </p:nvSpPr>
        <p:spPr>
          <a:xfrm>
            <a:off x="3473044" y="6083592"/>
            <a:ext cx="184556" cy="18455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6FDE052-01A2-4B08-B396-2E84EB5CC1D1}"/>
              </a:ext>
            </a:extLst>
          </p:cNvPr>
          <p:cNvSpPr txBox="1"/>
          <p:nvPr/>
        </p:nvSpPr>
        <p:spPr>
          <a:xfrm>
            <a:off x="3024232" y="6268148"/>
            <a:ext cx="1082180" cy="369332"/>
          </a:xfrm>
          <a:prstGeom prst="rect">
            <a:avLst/>
          </a:prstGeom>
          <a:noFill/>
        </p:spPr>
        <p:txBody>
          <a:bodyPr wrap="square" rtlCol="0">
            <a:spAutoFit/>
          </a:bodyPr>
          <a:lstStyle/>
          <a:p>
            <a:pPr algn="ctr"/>
            <a:r>
              <a:rPr lang="en-US" sz="900" dirty="0"/>
              <a:t>Business Understanding</a:t>
            </a:r>
          </a:p>
        </p:txBody>
      </p:sp>
      <p:sp>
        <p:nvSpPr>
          <p:cNvPr id="7" name="Oval 6">
            <a:extLst>
              <a:ext uri="{FF2B5EF4-FFF2-40B4-BE49-F238E27FC236}">
                <a16:creationId xmlns:a16="http://schemas.microsoft.com/office/drawing/2014/main" id="{ED3E3028-7838-4639-8B2A-96F604BF68D5}"/>
              </a:ext>
            </a:extLst>
          </p:cNvPr>
          <p:cNvSpPr/>
          <p:nvPr/>
        </p:nvSpPr>
        <p:spPr>
          <a:xfrm>
            <a:off x="4475527" y="6088218"/>
            <a:ext cx="184556" cy="184446"/>
          </a:xfrm>
          <a:prstGeom prst="ellipse">
            <a:avLst/>
          </a:prstGeom>
          <a:solidFill>
            <a:schemeClr val="tx1">
              <a:lumMod val="65000"/>
              <a:lumOff val="3500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FB2573A-F0C6-4743-B6A1-03E236D88CB9}"/>
              </a:ext>
            </a:extLst>
          </p:cNvPr>
          <p:cNvSpPr txBox="1"/>
          <p:nvPr/>
        </p:nvSpPr>
        <p:spPr>
          <a:xfrm>
            <a:off x="4118993" y="6262211"/>
            <a:ext cx="897624" cy="369332"/>
          </a:xfrm>
          <a:prstGeom prst="rect">
            <a:avLst/>
          </a:prstGeom>
          <a:noFill/>
        </p:spPr>
        <p:txBody>
          <a:bodyPr wrap="square" rtlCol="0">
            <a:spAutoFit/>
          </a:bodyPr>
          <a:lstStyle/>
          <a:p>
            <a:pPr algn="ctr"/>
            <a:r>
              <a:rPr lang="en-US" sz="900" b="1" dirty="0"/>
              <a:t>Data Understanding</a:t>
            </a:r>
          </a:p>
        </p:txBody>
      </p:sp>
      <p:sp>
        <p:nvSpPr>
          <p:cNvPr id="9" name="Oval 8">
            <a:extLst>
              <a:ext uri="{FF2B5EF4-FFF2-40B4-BE49-F238E27FC236}">
                <a16:creationId xmlns:a16="http://schemas.microsoft.com/office/drawing/2014/main" id="{A72D568C-B88C-478E-B9DD-3A3262BB1905}"/>
              </a:ext>
            </a:extLst>
          </p:cNvPr>
          <p:cNvSpPr/>
          <p:nvPr/>
        </p:nvSpPr>
        <p:spPr>
          <a:xfrm>
            <a:off x="5494788"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872ECDE-AC63-447A-9089-E63EDBC579E9}"/>
              </a:ext>
            </a:extLst>
          </p:cNvPr>
          <p:cNvSpPr txBox="1"/>
          <p:nvPr/>
        </p:nvSpPr>
        <p:spPr>
          <a:xfrm>
            <a:off x="5138254" y="6262211"/>
            <a:ext cx="897624" cy="369332"/>
          </a:xfrm>
          <a:prstGeom prst="rect">
            <a:avLst/>
          </a:prstGeom>
          <a:noFill/>
        </p:spPr>
        <p:txBody>
          <a:bodyPr wrap="square" rtlCol="0">
            <a:spAutoFit/>
          </a:bodyPr>
          <a:lstStyle/>
          <a:p>
            <a:pPr algn="ctr"/>
            <a:r>
              <a:rPr lang="en-US" sz="900" dirty="0"/>
              <a:t>Data Preparation</a:t>
            </a:r>
          </a:p>
        </p:txBody>
      </p:sp>
      <p:sp>
        <p:nvSpPr>
          <p:cNvPr id="11" name="Oval 10">
            <a:extLst>
              <a:ext uri="{FF2B5EF4-FFF2-40B4-BE49-F238E27FC236}">
                <a16:creationId xmlns:a16="http://schemas.microsoft.com/office/drawing/2014/main" id="{8D469624-FB78-4968-B3E1-477868B41178}"/>
              </a:ext>
            </a:extLst>
          </p:cNvPr>
          <p:cNvSpPr/>
          <p:nvPr/>
        </p:nvSpPr>
        <p:spPr>
          <a:xfrm>
            <a:off x="6503561" y="6100367"/>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AC0DA9-004F-4A4A-8037-5583C0266D3A}"/>
              </a:ext>
            </a:extLst>
          </p:cNvPr>
          <p:cNvSpPr txBox="1"/>
          <p:nvPr/>
        </p:nvSpPr>
        <p:spPr>
          <a:xfrm>
            <a:off x="6228118" y="6290417"/>
            <a:ext cx="735441" cy="230832"/>
          </a:xfrm>
          <a:prstGeom prst="rect">
            <a:avLst/>
          </a:prstGeom>
          <a:noFill/>
        </p:spPr>
        <p:txBody>
          <a:bodyPr wrap="square" rtlCol="0">
            <a:spAutoFit/>
          </a:bodyPr>
          <a:lstStyle/>
          <a:p>
            <a:pPr algn="ctr"/>
            <a:r>
              <a:rPr lang="en-US" sz="900" dirty="0"/>
              <a:t>Modeling</a:t>
            </a:r>
          </a:p>
        </p:txBody>
      </p:sp>
      <p:sp>
        <p:nvSpPr>
          <p:cNvPr id="13" name="Oval 12">
            <a:extLst>
              <a:ext uri="{FF2B5EF4-FFF2-40B4-BE49-F238E27FC236}">
                <a16:creationId xmlns:a16="http://schemas.microsoft.com/office/drawing/2014/main" id="{64D86872-3538-4D28-BAEF-0D8B3BC0E461}"/>
              </a:ext>
            </a:extLst>
          </p:cNvPr>
          <p:cNvSpPr/>
          <p:nvPr/>
        </p:nvSpPr>
        <p:spPr>
          <a:xfrm>
            <a:off x="7500459" y="6083592"/>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F3A1A83-B960-4FA1-9B9D-FD7DB88051DA}"/>
              </a:ext>
            </a:extLst>
          </p:cNvPr>
          <p:cNvSpPr txBox="1"/>
          <p:nvPr/>
        </p:nvSpPr>
        <p:spPr>
          <a:xfrm>
            <a:off x="7225016" y="6274571"/>
            <a:ext cx="735441" cy="230832"/>
          </a:xfrm>
          <a:prstGeom prst="rect">
            <a:avLst/>
          </a:prstGeom>
          <a:noFill/>
        </p:spPr>
        <p:txBody>
          <a:bodyPr wrap="square" rtlCol="0">
            <a:spAutoFit/>
          </a:bodyPr>
          <a:lstStyle/>
          <a:p>
            <a:pPr algn="ctr"/>
            <a:r>
              <a:rPr lang="en-US" sz="900" dirty="0"/>
              <a:t>Evaluation</a:t>
            </a:r>
          </a:p>
        </p:txBody>
      </p:sp>
      <p:sp>
        <p:nvSpPr>
          <p:cNvPr id="15" name="Oval 14">
            <a:extLst>
              <a:ext uri="{FF2B5EF4-FFF2-40B4-BE49-F238E27FC236}">
                <a16:creationId xmlns:a16="http://schemas.microsoft.com/office/drawing/2014/main" id="{943BB760-16B1-413C-ACD2-C4C5037EC659}"/>
              </a:ext>
            </a:extLst>
          </p:cNvPr>
          <p:cNvSpPr/>
          <p:nvPr/>
        </p:nvSpPr>
        <p:spPr>
          <a:xfrm>
            <a:off x="8514130"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A47D29-1D48-4683-A6F5-0F262E0705AA}"/>
              </a:ext>
            </a:extLst>
          </p:cNvPr>
          <p:cNvSpPr txBox="1"/>
          <p:nvPr/>
        </p:nvSpPr>
        <p:spPr>
          <a:xfrm>
            <a:off x="8201459" y="6290417"/>
            <a:ext cx="807089" cy="230832"/>
          </a:xfrm>
          <a:prstGeom prst="rect">
            <a:avLst/>
          </a:prstGeom>
          <a:noFill/>
        </p:spPr>
        <p:txBody>
          <a:bodyPr wrap="square" rtlCol="0">
            <a:spAutoFit/>
          </a:bodyPr>
          <a:lstStyle/>
          <a:p>
            <a:pPr algn="ctr"/>
            <a:r>
              <a:rPr lang="en-US" sz="900" dirty="0"/>
              <a:t>Deployment</a:t>
            </a:r>
          </a:p>
        </p:txBody>
      </p:sp>
      <p:sp>
        <p:nvSpPr>
          <p:cNvPr id="18" name="Slide Number Placeholder 17">
            <a:extLst>
              <a:ext uri="{FF2B5EF4-FFF2-40B4-BE49-F238E27FC236}">
                <a16:creationId xmlns:a16="http://schemas.microsoft.com/office/drawing/2014/main" id="{E3400B2A-7461-4C14-A269-051C44C4948D}"/>
              </a:ext>
            </a:extLst>
          </p:cNvPr>
          <p:cNvSpPr>
            <a:spLocks noGrp="1"/>
          </p:cNvSpPr>
          <p:nvPr>
            <p:ph type="sldNum" sz="quarter" idx="12"/>
          </p:nvPr>
        </p:nvSpPr>
        <p:spPr/>
        <p:txBody>
          <a:bodyPr/>
          <a:lstStyle/>
          <a:p>
            <a:fld id="{926CC9D0-B4DA-4185-AC8B-2D44145E0EF2}" type="slidenum">
              <a:rPr lang="en-US" smtClean="0"/>
              <a:t>3</a:t>
            </a:fld>
            <a:endParaRPr lang="en-US"/>
          </a:p>
        </p:txBody>
      </p:sp>
      <p:pic>
        <p:nvPicPr>
          <p:cNvPr id="19" name="Picture 2" descr="NOVA Information Management School">
            <a:extLst>
              <a:ext uri="{FF2B5EF4-FFF2-40B4-BE49-F238E27FC236}">
                <a16:creationId xmlns:a16="http://schemas.microsoft.com/office/drawing/2014/main" id="{34C6E0CF-8BCC-4EFC-8C6E-7B72BBAB8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324" y="44517"/>
            <a:ext cx="618506" cy="645398"/>
          </a:xfrm>
          <a:prstGeom prst="rect">
            <a:avLst/>
          </a:prstGeom>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948DDE3-7A7C-4FB6-88AA-F09B9052675C}"/>
              </a:ext>
            </a:extLst>
          </p:cNvPr>
          <p:cNvSpPr txBox="1"/>
          <p:nvPr/>
        </p:nvSpPr>
        <p:spPr>
          <a:xfrm>
            <a:off x="182165" y="169128"/>
            <a:ext cx="6505952"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Data Understanding</a:t>
            </a:r>
          </a:p>
        </p:txBody>
      </p:sp>
      <p:cxnSp>
        <p:nvCxnSpPr>
          <p:cNvPr id="21" name="Straight Connector 20">
            <a:extLst>
              <a:ext uri="{FF2B5EF4-FFF2-40B4-BE49-F238E27FC236}">
                <a16:creationId xmlns:a16="http://schemas.microsoft.com/office/drawing/2014/main" id="{D0333CF9-6267-4DB6-BC35-4053ACAAF902}"/>
              </a:ext>
            </a:extLst>
          </p:cNvPr>
          <p:cNvCxnSpPr>
            <a:cxnSpLocks/>
          </p:cNvCxnSpPr>
          <p:nvPr/>
        </p:nvCxnSpPr>
        <p:spPr>
          <a:xfrm>
            <a:off x="85842" y="644085"/>
            <a:ext cx="10884418" cy="0"/>
          </a:xfrm>
          <a:prstGeom prst="line">
            <a:avLst/>
          </a:prstGeom>
          <a:ln w="28575">
            <a:solidFill>
              <a:srgbClr val="BDD63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34C2E0-92A6-4BB8-874A-073CD964D11D}"/>
              </a:ext>
            </a:extLst>
          </p:cNvPr>
          <p:cNvCxnSpPr>
            <a:cxnSpLocks/>
          </p:cNvCxnSpPr>
          <p:nvPr/>
        </p:nvCxnSpPr>
        <p:spPr>
          <a:xfrm>
            <a:off x="132244" y="673136"/>
            <a:ext cx="10891356" cy="0"/>
          </a:xfrm>
          <a:prstGeom prst="line">
            <a:avLst/>
          </a:prstGeom>
          <a:ln w="28575">
            <a:solidFill>
              <a:srgbClr val="5D676D"/>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7041914-35FE-496B-ABCD-A048D34AC601}"/>
              </a:ext>
            </a:extLst>
          </p:cNvPr>
          <p:cNvSpPr txBox="1"/>
          <p:nvPr/>
        </p:nvSpPr>
        <p:spPr>
          <a:xfrm>
            <a:off x="139181" y="853616"/>
            <a:ext cx="10884419" cy="923330"/>
          </a:xfrm>
          <a:prstGeom prst="rect">
            <a:avLst/>
          </a:prstGeom>
          <a:noFill/>
        </p:spPr>
        <p:txBody>
          <a:bodyPr wrap="square" rtlCol="0">
            <a:spAutoFit/>
          </a:bodyPr>
          <a:lstStyle/>
          <a:p>
            <a:pPr algn="just"/>
            <a:r>
              <a:rPr lang="en-US" i="1" dirty="0"/>
              <a:t>The dataset presents 18 numeric variables and 10.000 entries, no missing values were detected and no inconsistencies in the scaling of the numerical variables, or in the types of data were detected. Boxplot, Distributions and Correlation analysis were performed.</a:t>
            </a:r>
          </a:p>
        </p:txBody>
      </p:sp>
      <p:sp>
        <p:nvSpPr>
          <p:cNvPr id="28" name="TextBox 27">
            <a:extLst>
              <a:ext uri="{FF2B5EF4-FFF2-40B4-BE49-F238E27FC236}">
                <a16:creationId xmlns:a16="http://schemas.microsoft.com/office/drawing/2014/main" id="{47F49C24-5B9C-4B34-9E22-087C27570BD4}"/>
              </a:ext>
            </a:extLst>
          </p:cNvPr>
          <p:cNvSpPr txBox="1"/>
          <p:nvPr/>
        </p:nvSpPr>
        <p:spPr>
          <a:xfrm>
            <a:off x="5924550" y="2073908"/>
            <a:ext cx="5324042" cy="2624052"/>
          </a:xfrm>
          <a:prstGeom prst="rect">
            <a:avLst/>
          </a:prstGeom>
          <a:noFill/>
        </p:spPr>
        <p:txBody>
          <a:bodyPr wrap="square" rtlCol="0">
            <a:spAutoFit/>
          </a:bodyPr>
          <a:lstStyle>
            <a:defPPr>
              <a:defRPr lang="en-US"/>
            </a:defPPr>
            <a:lvl1pPr>
              <a:lnSpc>
                <a:spcPct val="150000"/>
              </a:lnSpc>
            </a:lvl1pPr>
          </a:lstStyle>
          <a:p>
            <a:pPr lvl="0" algn="ctr">
              <a:lnSpc>
                <a:spcPct val="115000"/>
              </a:lnSpc>
            </a:pPr>
            <a:r>
              <a:rPr lang="en-US" sz="1600" b="1" dirty="0">
                <a:effectLst/>
                <a:latin typeface="Calibri" panose="020F0502020204030204" pitchFamily="34" charset="0"/>
                <a:ea typeface="Calibri" panose="020F0502020204030204" pitchFamily="34" charset="0"/>
                <a:cs typeface="Times New Roman" panose="02020603050405020304" pitchFamily="18" charset="0"/>
              </a:rPr>
              <a:t>Some Findings</a:t>
            </a:r>
          </a:p>
          <a:p>
            <a:pPr marL="285750" lvl="0" indent="-285750" algn="just">
              <a:lnSpc>
                <a:spcPct val="115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Customers who buy online have a lower purchase frequency compared to other channels</a:t>
            </a:r>
          </a:p>
          <a:p>
            <a:pPr marL="285750" lvl="0" indent="-285750" algn="just">
              <a:lnSpc>
                <a:spcPct val="115000"/>
              </a:lnSpc>
              <a:buFont typeface="Arial" panose="020B0604020202020204" pitchFamily="34" charset="0"/>
              <a:buChar char="•"/>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Perdeal</a:t>
            </a:r>
            <a:r>
              <a:rPr lang="en-US" sz="1600" dirty="0">
                <a:effectLst/>
                <a:latin typeface="Calibri" panose="020F0502020204030204" pitchFamily="34" charset="0"/>
                <a:ea typeface="Calibri" panose="020F0502020204030204" pitchFamily="34" charset="0"/>
                <a:cs typeface="Times New Roman" panose="02020603050405020304" pitchFamily="18" charset="0"/>
              </a:rPr>
              <a:t> has strong and positive correlation with online shopping</a:t>
            </a:r>
          </a:p>
          <a:p>
            <a:pPr marL="285750" lvl="0" indent="-285750" algn="just">
              <a:lnSpc>
                <a:spcPct val="115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People who buy dry red wine generally do not buy other types of wine</a:t>
            </a:r>
          </a:p>
          <a:p>
            <a:pPr marL="285750" lvl="0" indent="-285750" algn="just">
              <a:lnSpc>
                <a:spcPct val="115000"/>
              </a:lnSpc>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Dry red wine has a moderate correlation with people with more years of education (Edu)</a:t>
            </a:r>
          </a:p>
        </p:txBody>
      </p:sp>
      <p:pic>
        <p:nvPicPr>
          <p:cNvPr id="3074" name="Picture 2">
            <a:extLst>
              <a:ext uri="{FF2B5EF4-FFF2-40B4-BE49-F238E27FC236}">
                <a16:creationId xmlns:a16="http://schemas.microsoft.com/office/drawing/2014/main" id="{A826136E-86E7-4293-94D7-F57A05848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76" y="2099654"/>
            <a:ext cx="2152649" cy="18767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DEFA529-4D5B-452E-AEB0-A1DB774E78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254" y="4084295"/>
            <a:ext cx="2359068" cy="15029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79B06D3-A7AF-4C0C-8B7E-57318A5F3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0923" y="2606386"/>
            <a:ext cx="2439778" cy="150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419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B54849C-F417-474F-A42B-3C7F64636BBB}"/>
              </a:ext>
            </a:extLst>
          </p:cNvPr>
          <p:cNvCxnSpPr>
            <a:cxnSpLocks/>
          </p:cNvCxnSpPr>
          <p:nvPr/>
        </p:nvCxnSpPr>
        <p:spPr>
          <a:xfrm>
            <a:off x="2650923" y="6175870"/>
            <a:ext cx="7021585" cy="0"/>
          </a:xfrm>
          <a:prstGeom prst="line">
            <a:avLst/>
          </a:prstGeom>
          <a:ln w="381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20303586-DE1A-4030-836E-AE484669E447}"/>
              </a:ext>
            </a:extLst>
          </p:cNvPr>
          <p:cNvSpPr/>
          <p:nvPr/>
        </p:nvSpPr>
        <p:spPr>
          <a:xfrm>
            <a:off x="3473044" y="6083592"/>
            <a:ext cx="184556" cy="18455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00F77B-2671-4F5E-AD73-E5045FC39BF6}"/>
              </a:ext>
            </a:extLst>
          </p:cNvPr>
          <p:cNvSpPr txBox="1"/>
          <p:nvPr/>
        </p:nvSpPr>
        <p:spPr>
          <a:xfrm>
            <a:off x="3024232" y="6268148"/>
            <a:ext cx="1082180" cy="369332"/>
          </a:xfrm>
          <a:prstGeom prst="rect">
            <a:avLst/>
          </a:prstGeom>
          <a:noFill/>
        </p:spPr>
        <p:txBody>
          <a:bodyPr wrap="square" rtlCol="0">
            <a:spAutoFit/>
          </a:bodyPr>
          <a:lstStyle/>
          <a:p>
            <a:pPr algn="ctr"/>
            <a:r>
              <a:rPr lang="en-US" sz="900" dirty="0"/>
              <a:t>Business Understanding</a:t>
            </a:r>
          </a:p>
        </p:txBody>
      </p:sp>
      <p:sp>
        <p:nvSpPr>
          <p:cNvPr id="7" name="Oval 6">
            <a:extLst>
              <a:ext uri="{FF2B5EF4-FFF2-40B4-BE49-F238E27FC236}">
                <a16:creationId xmlns:a16="http://schemas.microsoft.com/office/drawing/2014/main" id="{84DC71B2-7865-4F06-9830-684943FC0DF5}"/>
              </a:ext>
            </a:extLst>
          </p:cNvPr>
          <p:cNvSpPr/>
          <p:nvPr/>
        </p:nvSpPr>
        <p:spPr>
          <a:xfrm>
            <a:off x="4475527" y="6088218"/>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ECD748-C6E0-4F65-A558-D72DA85CBB66}"/>
              </a:ext>
            </a:extLst>
          </p:cNvPr>
          <p:cNvSpPr txBox="1"/>
          <p:nvPr/>
        </p:nvSpPr>
        <p:spPr>
          <a:xfrm>
            <a:off x="4118993" y="6262211"/>
            <a:ext cx="897624" cy="369332"/>
          </a:xfrm>
          <a:prstGeom prst="rect">
            <a:avLst/>
          </a:prstGeom>
          <a:noFill/>
        </p:spPr>
        <p:txBody>
          <a:bodyPr wrap="square" rtlCol="0">
            <a:spAutoFit/>
          </a:bodyPr>
          <a:lstStyle/>
          <a:p>
            <a:pPr algn="ctr"/>
            <a:r>
              <a:rPr lang="en-US" sz="900" dirty="0"/>
              <a:t>Data Understanding</a:t>
            </a:r>
          </a:p>
        </p:txBody>
      </p:sp>
      <p:sp>
        <p:nvSpPr>
          <p:cNvPr id="9" name="Oval 8">
            <a:extLst>
              <a:ext uri="{FF2B5EF4-FFF2-40B4-BE49-F238E27FC236}">
                <a16:creationId xmlns:a16="http://schemas.microsoft.com/office/drawing/2014/main" id="{7C8193D9-5A6E-44DE-ACB9-3A0AB1671E17}"/>
              </a:ext>
            </a:extLst>
          </p:cNvPr>
          <p:cNvSpPr/>
          <p:nvPr/>
        </p:nvSpPr>
        <p:spPr>
          <a:xfrm>
            <a:off x="5494788" y="6087786"/>
            <a:ext cx="184556" cy="184446"/>
          </a:xfrm>
          <a:prstGeom prst="ellipse">
            <a:avLst/>
          </a:prstGeom>
          <a:solidFill>
            <a:schemeClr val="tx1">
              <a:lumMod val="65000"/>
              <a:lumOff val="3500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950DDF4-5742-43BD-B2D3-A5AFD7D680BC}"/>
              </a:ext>
            </a:extLst>
          </p:cNvPr>
          <p:cNvSpPr txBox="1"/>
          <p:nvPr/>
        </p:nvSpPr>
        <p:spPr>
          <a:xfrm>
            <a:off x="5138254" y="6262211"/>
            <a:ext cx="897624" cy="369332"/>
          </a:xfrm>
          <a:prstGeom prst="rect">
            <a:avLst/>
          </a:prstGeom>
          <a:noFill/>
        </p:spPr>
        <p:txBody>
          <a:bodyPr wrap="square" rtlCol="0">
            <a:spAutoFit/>
          </a:bodyPr>
          <a:lstStyle/>
          <a:p>
            <a:pPr algn="ctr"/>
            <a:r>
              <a:rPr lang="en-US" sz="900" b="1" dirty="0"/>
              <a:t>Data Preparation</a:t>
            </a:r>
          </a:p>
        </p:txBody>
      </p:sp>
      <p:sp>
        <p:nvSpPr>
          <p:cNvPr id="11" name="Oval 10">
            <a:extLst>
              <a:ext uri="{FF2B5EF4-FFF2-40B4-BE49-F238E27FC236}">
                <a16:creationId xmlns:a16="http://schemas.microsoft.com/office/drawing/2014/main" id="{FAEF57B0-88BF-406E-B4FE-C526DDD235B2}"/>
              </a:ext>
            </a:extLst>
          </p:cNvPr>
          <p:cNvSpPr/>
          <p:nvPr/>
        </p:nvSpPr>
        <p:spPr>
          <a:xfrm>
            <a:off x="6503561" y="6100367"/>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0E2D7D8-7C27-4DE4-BFB3-666CEDD46655}"/>
              </a:ext>
            </a:extLst>
          </p:cNvPr>
          <p:cNvSpPr txBox="1"/>
          <p:nvPr/>
        </p:nvSpPr>
        <p:spPr>
          <a:xfrm>
            <a:off x="6228118" y="6290417"/>
            <a:ext cx="735441" cy="230832"/>
          </a:xfrm>
          <a:prstGeom prst="rect">
            <a:avLst/>
          </a:prstGeom>
          <a:noFill/>
        </p:spPr>
        <p:txBody>
          <a:bodyPr wrap="square" rtlCol="0">
            <a:spAutoFit/>
          </a:bodyPr>
          <a:lstStyle/>
          <a:p>
            <a:pPr algn="ctr"/>
            <a:r>
              <a:rPr lang="en-US" sz="900" dirty="0"/>
              <a:t>Modeling</a:t>
            </a:r>
          </a:p>
        </p:txBody>
      </p:sp>
      <p:sp>
        <p:nvSpPr>
          <p:cNvPr id="13" name="Oval 12">
            <a:extLst>
              <a:ext uri="{FF2B5EF4-FFF2-40B4-BE49-F238E27FC236}">
                <a16:creationId xmlns:a16="http://schemas.microsoft.com/office/drawing/2014/main" id="{C5B767DB-CC94-4684-8096-EBD87FAF0FE5}"/>
              </a:ext>
            </a:extLst>
          </p:cNvPr>
          <p:cNvSpPr/>
          <p:nvPr/>
        </p:nvSpPr>
        <p:spPr>
          <a:xfrm>
            <a:off x="7500459" y="6083592"/>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5DCF465-C4CA-4144-B12A-E9A5A3AD72BE}"/>
              </a:ext>
            </a:extLst>
          </p:cNvPr>
          <p:cNvSpPr txBox="1"/>
          <p:nvPr/>
        </p:nvSpPr>
        <p:spPr>
          <a:xfrm>
            <a:off x="7225016" y="6274571"/>
            <a:ext cx="735441" cy="230832"/>
          </a:xfrm>
          <a:prstGeom prst="rect">
            <a:avLst/>
          </a:prstGeom>
          <a:noFill/>
        </p:spPr>
        <p:txBody>
          <a:bodyPr wrap="square" rtlCol="0">
            <a:spAutoFit/>
          </a:bodyPr>
          <a:lstStyle/>
          <a:p>
            <a:pPr algn="ctr"/>
            <a:r>
              <a:rPr lang="en-US" sz="900" dirty="0"/>
              <a:t>Evaluation</a:t>
            </a:r>
          </a:p>
        </p:txBody>
      </p:sp>
      <p:sp>
        <p:nvSpPr>
          <p:cNvPr id="15" name="Oval 14">
            <a:extLst>
              <a:ext uri="{FF2B5EF4-FFF2-40B4-BE49-F238E27FC236}">
                <a16:creationId xmlns:a16="http://schemas.microsoft.com/office/drawing/2014/main" id="{3D2000CF-CFBE-4CF0-B949-2B4750402D7E}"/>
              </a:ext>
            </a:extLst>
          </p:cNvPr>
          <p:cNvSpPr/>
          <p:nvPr/>
        </p:nvSpPr>
        <p:spPr>
          <a:xfrm>
            <a:off x="8514130"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B584FB3-CC6B-4F18-A1C0-D816E16EF861}"/>
              </a:ext>
            </a:extLst>
          </p:cNvPr>
          <p:cNvSpPr txBox="1"/>
          <p:nvPr/>
        </p:nvSpPr>
        <p:spPr>
          <a:xfrm>
            <a:off x="8201459" y="6290417"/>
            <a:ext cx="807089" cy="230832"/>
          </a:xfrm>
          <a:prstGeom prst="rect">
            <a:avLst/>
          </a:prstGeom>
          <a:noFill/>
        </p:spPr>
        <p:txBody>
          <a:bodyPr wrap="square" rtlCol="0">
            <a:spAutoFit/>
          </a:bodyPr>
          <a:lstStyle/>
          <a:p>
            <a:pPr algn="ctr"/>
            <a:r>
              <a:rPr lang="en-US" sz="900" dirty="0"/>
              <a:t>Deployment</a:t>
            </a:r>
          </a:p>
        </p:txBody>
      </p:sp>
      <p:sp>
        <p:nvSpPr>
          <p:cNvPr id="18" name="Slide Number Placeholder 17">
            <a:extLst>
              <a:ext uri="{FF2B5EF4-FFF2-40B4-BE49-F238E27FC236}">
                <a16:creationId xmlns:a16="http://schemas.microsoft.com/office/drawing/2014/main" id="{D4856200-9F25-426E-B585-118AAD6B496E}"/>
              </a:ext>
            </a:extLst>
          </p:cNvPr>
          <p:cNvSpPr>
            <a:spLocks noGrp="1"/>
          </p:cNvSpPr>
          <p:nvPr>
            <p:ph type="sldNum" sz="quarter" idx="12"/>
          </p:nvPr>
        </p:nvSpPr>
        <p:spPr/>
        <p:txBody>
          <a:bodyPr/>
          <a:lstStyle/>
          <a:p>
            <a:fld id="{926CC9D0-B4DA-4185-AC8B-2D44145E0EF2}" type="slidenum">
              <a:rPr lang="en-US" smtClean="0"/>
              <a:t>4</a:t>
            </a:fld>
            <a:endParaRPr lang="en-US"/>
          </a:p>
        </p:txBody>
      </p:sp>
      <p:pic>
        <p:nvPicPr>
          <p:cNvPr id="19" name="Picture 2" descr="NOVA Information Management School">
            <a:extLst>
              <a:ext uri="{FF2B5EF4-FFF2-40B4-BE49-F238E27FC236}">
                <a16:creationId xmlns:a16="http://schemas.microsoft.com/office/drawing/2014/main" id="{0EA0D13A-CFBA-4454-928B-4FE87E2CA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324" y="44517"/>
            <a:ext cx="618506" cy="645398"/>
          </a:xfrm>
          <a:prstGeom prst="rect">
            <a:avLst/>
          </a:prstGeom>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5B021B5-166A-4E54-9251-CC074788879E}"/>
              </a:ext>
            </a:extLst>
          </p:cNvPr>
          <p:cNvSpPr txBox="1"/>
          <p:nvPr/>
        </p:nvSpPr>
        <p:spPr>
          <a:xfrm>
            <a:off x="182165" y="169128"/>
            <a:ext cx="6505952"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Data Preparation</a:t>
            </a:r>
          </a:p>
        </p:txBody>
      </p:sp>
      <p:cxnSp>
        <p:nvCxnSpPr>
          <p:cNvPr id="21" name="Straight Connector 20">
            <a:extLst>
              <a:ext uri="{FF2B5EF4-FFF2-40B4-BE49-F238E27FC236}">
                <a16:creationId xmlns:a16="http://schemas.microsoft.com/office/drawing/2014/main" id="{8B7E23DC-FB53-40A9-9DCE-7F8F8C31714A}"/>
              </a:ext>
            </a:extLst>
          </p:cNvPr>
          <p:cNvCxnSpPr>
            <a:cxnSpLocks/>
          </p:cNvCxnSpPr>
          <p:nvPr/>
        </p:nvCxnSpPr>
        <p:spPr>
          <a:xfrm>
            <a:off x="85842" y="644085"/>
            <a:ext cx="10884418" cy="0"/>
          </a:xfrm>
          <a:prstGeom prst="line">
            <a:avLst/>
          </a:prstGeom>
          <a:ln w="28575">
            <a:solidFill>
              <a:srgbClr val="BDD63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1FBF2B-3167-40B6-B331-FD3A9C9900C4}"/>
              </a:ext>
            </a:extLst>
          </p:cNvPr>
          <p:cNvCxnSpPr>
            <a:cxnSpLocks/>
          </p:cNvCxnSpPr>
          <p:nvPr/>
        </p:nvCxnSpPr>
        <p:spPr>
          <a:xfrm>
            <a:off x="132244" y="673136"/>
            <a:ext cx="10891356" cy="0"/>
          </a:xfrm>
          <a:prstGeom prst="line">
            <a:avLst/>
          </a:prstGeom>
          <a:ln w="28575">
            <a:solidFill>
              <a:srgbClr val="5D676D"/>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1C4738D-D66E-4B74-95F2-5F0CEDC8E4E2}"/>
              </a:ext>
            </a:extLst>
          </p:cNvPr>
          <p:cNvSpPr txBox="1"/>
          <p:nvPr/>
        </p:nvSpPr>
        <p:spPr>
          <a:xfrm>
            <a:off x="139181" y="853616"/>
            <a:ext cx="10891356" cy="646331"/>
          </a:xfrm>
          <a:prstGeom prst="rect">
            <a:avLst/>
          </a:prstGeom>
          <a:noFill/>
        </p:spPr>
        <p:txBody>
          <a:bodyPr wrap="square" rtlCol="0">
            <a:spAutoFit/>
          </a:bodyPr>
          <a:lstStyle/>
          <a:p>
            <a:pPr algn="just"/>
            <a:r>
              <a:rPr lang="en-US" i="1" dirty="0"/>
              <a:t>In order to make the dataset more suitable to achieve our objective, the following steps were performed: Outliers Removal, Feature Engineering and Data Standardization. After that, the dataset was divided into 3 groups.</a:t>
            </a:r>
          </a:p>
        </p:txBody>
      </p:sp>
      <p:graphicFrame>
        <p:nvGraphicFramePr>
          <p:cNvPr id="25" name="Table 25">
            <a:extLst>
              <a:ext uri="{FF2B5EF4-FFF2-40B4-BE49-F238E27FC236}">
                <a16:creationId xmlns:a16="http://schemas.microsoft.com/office/drawing/2014/main" id="{BBA226A5-5733-47AF-A24E-0AD527778671}"/>
              </a:ext>
            </a:extLst>
          </p:cNvPr>
          <p:cNvGraphicFramePr>
            <a:graphicFrameLocks noGrp="1"/>
          </p:cNvGraphicFramePr>
          <p:nvPr>
            <p:extLst>
              <p:ext uri="{D42A27DB-BD31-4B8C-83A1-F6EECF244321}">
                <p14:modId xmlns:p14="http://schemas.microsoft.com/office/powerpoint/2010/main" val="3044773453"/>
              </p:ext>
            </p:extLst>
          </p:nvPr>
        </p:nvGraphicFramePr>
        <p:xfrm>
          <a:off x="2945084" y="2377440"/>
          <a:ext cx="6301832" cy="2103120"/>
        </p:xfrm>
        <a:graphic>
          <a:graphicData uri="http://schemas.openxmlformats.org/drawingml/2006/table">
            <a:tbl>
              <a:tblPr firstRow="1" bandRow="1">
                <a:tableStyleId>{5940675A-B579-460E-94D1-54222C63F5DA}</a:tableStyleId>
              </a:tblPr>
              <a:tblGrid>
                <a:gridCol w="1575458">
                  <a:extLst>
                    <a:ext uri="{9D8B030D-6E8A-4147-A177-3AD203B41FA5}">
                      <a16:colId xmlns:a16="http://schemas.microsoft.com/office/drawing/2014/main" val="3520401664"/>
                    </a:ext>
                  </a:extLst>
                </a:gridCol>
                <a:gridCol w="1575458">
                  <a:extLst>
                    <a:ext uri="{9D8B030D-6E8A-4147-A177-3AD203B41FA5}">
                      <a16:colId xmlns:a16="http://schemas.microsoft.com/office/drawing/2014/main" val="3003612767"/>
                    </a:ext>
                  </a:extLst>
                </a:gridCol>
                <a:gridCol w="1575458">
                  <a:extLst>
                    <a:ext uri="{9D8B030D-6E8A-4147-A177-3AD203B41FA5}">
                      <a16:colId xmlns:a16="http://schemas.microsoft.com/office/drawing/2014/main" val="1966102264"/>
                    </a:ext>
                  </a:extLst>
                </a:gridCol>
                <a:gridCol w="1575458">
                  <a:extLst>
                    <a:ext uri="{9D8B030D-6E8A-4147-A177-3AD203B41FA5}">
                      <a16:colId xmlns:a16="http://schemas.microsoft.com/office/drawing/2014/main" val="1778396236"/>
                    </a:ext>
                  </a:extLst>
                </a:gridCol>
              </a:tblGrid>
              <a:tr h="370840">
                <a:tc>
                  <a:txBody>
                    <a:bodyPr/>
                    <a:lstStyle/>
                    <a:p>
                      <a:pPr algn="ctr"/>
                      <a:r>
                        <a:rPr lang="en-US" sz="1400" b="1" dirty="0"/>
                        <a:t>Group</a:t>
                      </a:r>
                    </a:p>
                  </a:txBody>
                  <a:tcPr anchor="ctr">
                    <a:solidFill>
                      <a:schemeClr val="bg1">
                        <a:lumMod val="95000"/>
                      </a:schemeClr>
                    </a:solidFill>
                  </a:tcPr>
                </a:tc>
                <a:tc>
                  <a:txBody>
                    <a:bodyPr/>
                    <a:lstStyle/>
                    <a:p>
                      <a:pPr algn="ctr"/>
                      <a:r>
                        <a:rPr lang="en-US" sz="1400" b="1" dirty="0"/>
                        <a:t>Value &amp; Demographic</a:t>
                      </a:r>
                    </a:p>
                  </a:txBody>
                  <a:tcPr anchor="ctr">
                    <a:solidFill>
                      <a:schemeClr val="bg1">
                        <a:lumMod val="95000"/>
                      </a:schemeClr>
                    </a:solidFill>
                  </a:tcPr>
                </a:tc>
                <a:tc>
                  <a:txBody>
                    <a:bodyPr/>
                    <a:lstStyle/>
                    <a:p>
                      <a:pPr algn="ctr"/>
                      <a:r>
                        <a:rPr lang="en-US" sz="1400" b="1" dirty="0"/>
                        <a:t>Purchase Behavior</a:t>
                      </a:r>
                    </a:p>
                  </a:txBody>
                  <a:tcPr anchor="ctr">
                    <a:solidFill>
                      <a:schemeClr val="bg1">
                        <a:lumMod val="95000"/>
                      </a:schemeClr>
                    </a:solidFill>
                  </a:tcPr>
                </a:tc>
                <a:tc>
                  <a:txBody>
                    <a:bodyPr/>
                    <a:lstStyle/>
                    <a:p>
                      <a:pPr algn="ctr"/>
                      <a:r>
                        <a:rPr lang="en-US" sz="1400" b="1" dirty="0"/>
                        <a:t>RFM</a:t>
                      </a:r>
                    </a:p>
                  </a:txBody>
                  <a:tcPr anchor="ctr">
                    <a:solidFill>
                      <a:schemeClr val="bg1">
                        <a:lumMod val="95000"/>
                      </a:schemeClr>
                    </a:solidFill>
                  </a:tcPr>
                </a:tc>
                <a:extLst>
                  <a:ext uri="{0D108BD9-81ED-4DB2-BD59-A6C34878D82A}">
                    <a16:rowId xmlns:a16="http://schemas.microsoft.com/office/drawing/2014/main" val="4048050856"/>
                  </a:ext>
                </a:extLst>
              </a:tr>
              <a:tr h="370840">
                <a:tc>
                  <a:txBody>
                    <a:bodyPr/>
                    <a:lstStyle/>
                    <a:p>
                      <a:pPr algn="ctr"/>
                      <a:r>
                        <a:rPr lang="en-US" sz="1400" dirty="0"/>
                        <a:t>Variables</a:t>
                      </a:r>
                    </a:p>
                  </a:txBody>
                  <a:tcPr anchor="ctr"/>
                </a:tc>
                <a:tc>
                  <a:txBody>
                    <a:bodyPr/>
                    <a:lstStyle/>
                    <a:p>
                      <a:pPr algn="ctr"/>
                      <a:r>
                        <a:rPr lang="en-US" sz="1400" dirty="0"/>
                        <a:t>Age</a:t>
                      </a:r>
                    </a:p>
                    <a:p>
                      <a:pPr algn="ctr"/>
                      <a:r>
                        <a:rPr lang="en-US" sz="1400" dirty="0"/>
                        <a:t>Edu</a:t>
                      </a:r>
                    </a:p>
                    <a:p>
                      <a:pPr algn="ctr"/>
                      <a:r>
                        <a:rPr lang="en-US" sz="1400" dirty="0"/>
                        <a:t>Income</a:t>
                      </a:r>
                    </a:p>
                    <a:p>
                      <a:pPr algn="ctr"/>
                      <a:r>
                        <a:rPr lang="en-US" sz="1400" dirty="0" err="1"/>
                        <a:t>Dayswus</a:t>
                      </a:r>
                      <a:endParaRPr lang="en-US" sz="1400" dirty="0"/>
                    </a:p>
                    <a:p>
                      <a:pPr algn="ctr"/>
                      <a:r>
                        <a:rPr lang="en-US" sz="1400" dirty="0"/>
                        <a:t>LTV</a:t>
                      </a:r>
                    </a:p>
                    <a:p>
                      <a:pPr algn="ctr"/>
                      <a:r>
                        <a:rPr lang="en-US" sz="1400" dirty="0" err="1"/>
                        <a:t>Perdeal</a:t>
                      </a:r>
                      <a:endParaRPr lang="en-US" sz="1400" dirty="0"/>
                    </a:p>
                    <a:p>
                      <a:pPr algn="ctr"/>
                      <a:r>
                        <a:rPr lang="en-US" sz="1400" dirty="0" err="1"/>
                        <a:t>WebPurchase</a:t>
                      </a:r>
                      <a:endParaRPr lang="en-US" sz="1400" dirty="0"/>
                    </a:p>
                  </a:txBody>
                  <a:tcPr anchor="ctr"/>
                </a:tc>
                <a:tc>
                  <a:txBody>
                    <a:bodyPr/>
                    <a:lstStyle/>
                    <a:p>
                      <a:pPr algn="ctr"/>
                      <a:r>
                        <a:rPr lang="en-US" sz="1400" dirty="0" err="1"/>
                        <a:t>Dryred</a:t>
                      </a:r>
                      <a:endParaRPr lang="en-US" sz="1400" dirty="0"/>
                    </a:p>
                    <a:p>
                      <a:pPr algn="ctr"/>
                      <a:r>
                        <a:rPr lang="en-US" sz="1400" dirty="0" err="1"/>
                        <a:t>Sweetred</a:t>
                      </a:r>
                      <a:endParaRPr lang="en-US" sz="1400" dirty="0"/>
                    </a:p>
                    <a:p>
                      <a:pPr algn="ctr"/>
                      <a:r>
                        <a:rPr lang="en-US" sz="1400" dirty="0" err="1"/>
                        <a:t>Drywh</a:t>
                      </a:r>
                      <a:endParaRPr lang="en-US" sz="1400" dirty="0"/>
                    </a:p>
                    <a:p>
                      <a:pPr algn="ctr"/>
                      <a:r>
                        <a:rPr lang="en-US" sz="1400" dirty="0" err="1"/>
                        <a:t>Sweetwh</a:t>
                      </a:r>
                      <a:endParaRPr lang="en-US" sz="1400" dirty="0"/>
                    </a:p>
                    <a:p>
                      <a:pPr algn="ctr"/>
                      <a:r>
                        <a:rPr lang="en-US" sz="1400" dirty="0"/>
                        <a:t>Dessert</a:t>
                      </a:r>
                    </a:p>
                    <a:p>
                      <a:pPr algn="ctr"/>
                      <a:r>
                        <a:rPr lang="en-US" sz="1400" dirty="0"/>
                        <a:t>Exotic</a:t>
                      </a:r>
                    </a:p>
                  </a:txBody>
                  <a:tcPr anchor="ctr"/>
                </a:tc>
                <a:tc>
                  <a:txBody>
                    <a:bodyPr/>
                    <a:lstStyle/>
                    <a:p>
                      <a:pPr algn="ctr"/>
                      <a:r>
                        <a:rPr lang="en-US" sz="1400" dirty="0"/>
                        <a:t>Recency</a:t>
                      </a:r>
                    </a:p>
                    <a:p>
                      <a:pPr algn="ctr"/>
                      <a:r>
                        <a:rPr lang="en-US" sz="1400" dirty="0"/>
                        <a:t>Freq</a:t>
                      </a:r>
                    </a:p>
                    <a:p>
                      <a:pPr algn="ctr"/>
                      <a:r>
                        <a:rPr lang="en-US" sz="1400" dirty="0"/>
                        <a:t>Monetary</a:t>
                      </a:r>
                    </a:p>
                  </a:txBody>
                  <a:tcPr anchor="ctr"/>
                </a:tc>
                <a:extLst>
                  <a:ext uri="{0D108BD9-81ED-4DB2-BD59-A6C34878D82A}">
                    <a16:rowId xmlns:a16="http://schemas.microsoft.com/office/drawing/2014/main" val="3596755771"/>
                  </a:ext>
                </a:extLst>
              </a:tr>
            </a:tbl>
          </a:graphicData>
        </a:graphic>
      </p:graphicFrame>
    </p:spTree>
    <p:extLst>
      <p:ext uri="{BB962C8B-B14F-4D97-AF65-F5344CB8AC3E}">
        <p14:creationId xmlns:p14="http://schemas.microsoft.com/office/powerpoint/2010/main" val="231768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16D12F-612F-43C4-81D5-AC266F5EAB79}"/>
              </a:ext>
            </a:extLst>
          </p:cNvPr>
          <p:cNvCxnSpPr>
            <a:cxnSpLocks/>
          </p:cNvCxnSpPr>
          <p:nvPr/>
        </p:nvCxnSpPr>
        <p:spPr>
          <a:xfrm>
            <a:off x="2650923" y="6175870"/>
            <a:ext cx="7021585" cy="0"/>
          </a:xfrm>
          <a:prstGeom prst="line">
            <a:avLst/>
          </a:prstGeom>
          <a:ln w="381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911695-5E6A-4FCB-819F-CE918D064010}"/>
              </a:ext>
            </a:extLst>
          </p:cNvPr>
          <p:cNvSpPr/>
          <p:nvPr/>
        </p:nvSpPr>
        <p:spPr>
          <a:xfrm>
            <a:off x="3473044" y="6083592"/>
            <a:ext cx="184556" cy="18455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167ED-3BBD-44B6-A33E-D240A8F81BBE}"/>
              </a:ext>
            </a:extLst>
          </p:cNvPr>
          <p:cNvSpPr txBox="1"/>
          <p:nvPr/>
        </p:nvSpPr>
        <p:spPr>
          <a:xfrm>
            <a:off x="3024232" y="6268148"/>
            <a:ext cx="1082180" cy="369332"/>
          </a:xfrm>
          <a:prstGeom prst="rect">
            <a:avLst/>
          </a:prstGeom>
          <a:noFill/>
        </p:spPr>
        <p:txBody>
          <a:bodyPr wrap="square" rtlCol="0">
            <a:spAutoFit/>
          </a:bodyPr>
          <a:lstStyle/>
          <a:p>
            <a:pPr algn="ctr"/>
            <a:r>
              <a:rPr lang="en-US" sz="900" dirty="0"/>
              <a:t>Business Understanding</a:t>
            </a:r>
          </a:p>
        </p:txBody>
      </p:sp>
      <p:sp>
        <p:nvSpPr>
          <p:cNvPr id="7" name="Oval 6">
            <a:extLst>
              <a:ext uri="{FF2B5EF4-FFF2-40B4-BE49-F238E27FC236}">
                <a16:creationId xmlns:a16="http://schemas.microsoft.com/office/drawing/2014/main" id="{DB985D38-A9EE-451C-A372-CB37EFC5CC0A}"/>
              </a:ext>
            </a:extLst>
          </p:cNvPr>
          <p:cNvSpPr/>
          <p:nvPr/>
        </p:nvSpPr>
        <p:spPr>
          <a:xfrm>
            <a:off x="4475527" y="6088218"/>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6540248-C485-4E01-8C26-C6F131D13588}"/>
              </a:ext>
            </a:extLst>
          </p:cNvPr>
          <p:cNvSpPr txBox="1"/>
          <p:nvPr/>
        </p:nvSpPr>
        <p:spPr>
          <a:xfrm>
            <a:off x="4118993" y="6262211"/>
            <a:ext cx="897624" cy="369332"/>
          </a:xfrm>
          <a:prstGeom prst="rect">
            <a:avLst/>
          </a:prstGeom>
          <a:noFill/>
        </p:spPr>
        <p:txBody>
          <a:bodyPr wrap="square" rtlCol="0">
            <a:spAutoFit/>
          </a:bodyPr>
          <a:lstStyle/>
          <a:p>
            <a:pPr algn="ctr"/>
            <a:r>
              <a:rPr lang="en-US" sz="900" dirty="0"/>
              <a:t>Data Understanding</a:t>
            </a:r>
          </a:p>
        </p:txBody>
      </p:sp>
      <p:sp>
        <p:nvSpPr>
          <p:cNvPr id="9" name="Oval 8">
            <a:extLst>
              <a:ext uri="{FF2B5EF4-FFF2-40B4-BE49-F238E27FC236}">
                <a16:creationId xmlns:a16="http://schemas.microsoft.com/office/drawing/2014/main" id="{E87182DE-9FC2-47F9-BDB5-CD34FC876334}"/>
              </a:ext>
            </a:extLst>
          </p:cNvPr>
          <p:cNvSpPr/>
          <p:nvPr/>
        </p:nvSpPr>
        <p:spPr>
          <a:xfrm>
            <a:off x="5494788"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6D0D7B3-5E06-45E2-8306-DE0FED070524}"/>
              </a:ext>
            </a:extLst>
          </p:cNvPr>
          <p:cNvSpPr txBox="1"/>
          <p:nvPr/>
        </p:nvSpPr>
        <p:spPr>
          <a:xfrm>
            <a:off x="5138254" y="6262211"/>
            <a:ext cx="897624" cy="369332"/>
          </a:xfrm>
          <a:prstGeom prst="rect">
            <a:avLst/>
          </a:prstGeom>
          <a:noFill/>
        </p:spPr>
        <p:txBody>
          <a:bodyPr wrap="square" rtlCol="0">
            <a:spAutoFit/>
          </a:bodyPr>
          <a:lstStyle/>
          <a:p>
            <a:pPr algn="ctr"/>
            <a:r>
              <a:rPr lang="en-US" sz="900" dirty="0"/>
              <a:t>Data Preparation</a:t>
            </a:r>
          </a:p>
        </p:txBody>
      </p:sp>
      <p:sp>
        <p:nvSpPr>
          <p:cNvPr id="11" name="Oval 10">
            <a:extLst>
              <a:ext uri="{FF2B5EF4-FFF2-40B4-BE49-F238E27FC236}">
                <a16:creationId xmlns:a16="http://schemas.microsoft.com/office/drawing/2014/main" id="{13710042-2709-4942-AFEE-040A2F733DA7}"/>
              </a:ext>
            </a:extLst>
          </p:cNvPr>
          <p:cNvSpPr/>
          <p:nvPr/>
        </p:nvSpPr>
        <p:spPr>
          <a:xfrm>
            <a:off x="6503561" y="6100367"/>
            <a:ext cx="184556" cy="184446"/>
          </a:xfrm>
          <a:prstGeom prst="ellipse">
            <a:avLst/>
          </a:prstGeom>
          <a:solidFill>
            <a:schemeClr val="tx1">
              <a:lumMod val="65000"/>
              <a:lumOff val="3500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9F77757-B3CD-48B8-9894-3254B53099F0}"/>
              </a:ext>
            </a:extLst>
          </p:cNvPr>
          <p:cNvSpPr txBox="1"/>
          <p:nvPr/>
        </p:nvSpPr>
        <p:spPr>
          <a:xfrm>
            <a:off x="6228118" y="6290417"/>
            <a:ext cx="735441" cy="230832"/>
          </a:xfrm>
          <a:prstGeom prst="rect">
            <a:avLst/>
          </a:prstGeom>
          <a:noFill/>
        </p:spPr>
        <p:txBody>
          <a:bodyPr wrap="square" rtlCol="0">
            <a:spAutoFit/>
          </a:bodyPr>
          <a:lstStyle/>
          <a:p>
            <a:pPr algn="ctr"/>
            <a:r>
              <a:rPr lang="en-US" sz="900" b="1" dirty="0"/>
              <a:t>Modeling</a:t>
            </a:r>
          </a:p>
        </p:txBody>
      </p:sp>
      <p:sp>
        <p:nvSpPr>
          <p:cNvPr id="13" name="Oval 12">
            <a:extLst>
              <a:ext uri="{FF2B5EF4-FFF2-40B4-BE49-F238E27FC236}">
                <a16:creationId xmlns:a16="http://schemas.microsoft.com/office/drawing/2014/main" id="{B3CE3858-8BEC-4303-B5B7-54589D68DA45}"/>
              </a:ext>
            </a:extLst>
          </p:cNvPr>
          <p:cNvSpPr/>
          <p:nvPr/>
        </p:nvSpPr>
        <p:spPr>
          <a:xfrm>
            <a:off x="7500459" y="6083592"/>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23BF6FA-E8AF-471C-B9CD-2CFC6F153029}"/>
              </a:ext>
            </a:extLst>
          </p:cNvPr>
          <p:cNvSpPr txBox="1"/>
          <p:nvPr/>
        </p:nvSpPr>
        <p:spPr>
          <a:xfrm>
            <a:off x="7225016" y="6274571"/>
            <a:ext cx="735441" cy="230832"/>
          </a:xfrm>
          <a:prstGeom prst="rect">
            <a:avLst/>
          </a:prstGeom>
          <a:noFill/>
        </p:spPr>
        <p:txBody>
          <a:bodyPr wrap="square" rtlCol="0">
            <a:spAutoFit/>
          </a:bodyPr>
          <a:lstStyle/>
          <a:p>
            <a:pPr algn="ctr"/>
            <a:r>
              <a:rPr lang="en-US" sz="900" dirty="0"/>
              <a:t>Evaluation</a:t>
            </a:r>
          </a:p>
        </p:txBody>
      </p:sp>
      <p:sp>
        <p:nvSpPr>
          <p:cNvPr id="15" name="Oval 14">
            <a:extLst>
              <a:ext uri="{FF2B5EF4-FFF2-40B4-BE49-F238E27FC236}">
                <a16:creationId xmlns:a16="http://schemas.microsoft.com/office/drawing/2014/main" id="{81AD04EE-9D6A-417C-9A38-11BB6B2D9A03}"/>
              </a:ext>
            </a:extLst>
          </p:cNvPr>
          <p:cNvSpPr/>
          <p:nvPr/>
        </p:nvSpPr>
        <p:spPr>
          <a:xfrm>
            <a:off x="8514130"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30B182-496E-4EBC-B124-1FAB37B416E2}"/>
              </a:ext>
            </a:extLst>
          </p:cNvPr>
          <p:cNvSpPr txBox="1"/>
          <p:nvPr/>
        </p:nvSpPr>
        <p:spPr>
          <a:xfrm>
            <a:off x="8201459" y="6290417"/>
            <a:ext cx="807089" cy="230832"/>
          </a:xfrm>
          <a:prstGeom prst="rect">
            <a:avLst/>
          </a:prstGeom>
          <a:noFill/>
        </p:spPr>
        <p:txBody>
          <a:bodyPr wrap="square" rtlCol="0">
            <a:spAutoFit/>
          </a:bodyPr>
          <a:lstStyle/>
          <a:p>
            <a:pPr algn="ctr"/>
            <a:r>
              <a:rPr lang="en-US" sz="900" dirty="0"/>
              <a:t>Deployment</a:t>
            </a:r>
          </a:p>
        </p:txBody>
      </p:sp>
      <p:sp>
        <p:nvSpPr>
          <p:cNvPr id="17" name="Slide Number Placeholder 16">
            <a:extLst>
              <a:ext uri="{FF2B5EF4-FFF2-40B4-BE49-F238E27FC236}">
                <a16:creationId xmlns:a16="http://schemas.microsoft.com/office/drawing/2014/main" id="{08F32B15-2698-46C2-8BBE-6D5ECED013B8}"/>
              </a:ext>
            </a:extLst>
          </p:cNvPr>
          <p:cNvSpPr>
            <a:spLocks noGrp="1"/>
          </p:cNvSpPr>
          <p:nvPr>
            <p:ph type="sldNum" sz="quarter" idx="12"/>
          </p:nvPr>
        </p:nvSpPr>
        <p:spPr/>
        <p:txBody>
          <a:bodyPr/>
          <a:lstStyle/>
          <a:p>
            <a:fld id="{926CC9D0-B4DA-4185-AC8B-2D44145E0EF2}" type="slidenum">
              <a:rPr lang="en-US" smtClean="0"/>
              <a:t>5</a:t>
            </a:fld>
            <a:endParaRPr lang="en-US"/>
          </a:p>
        </p:txBody>
      </p:sp>
      <p:pic>
        <p:nvPicPr>
          <p:cNvPr id="19" name="Picture 2" descr="NOVA Information Management School">
            <a:extLst>
              <a:ext uri="{FF2B5EF4-FFF2-40B4-BE49-F238E27FC236}">
                <a16:creationId xmlns:a16="http://schemas.microsoft.com/office/drawing/2014/main" id="{FE2A8E4D-1B8D-4352-B22A-CA6D6AAA8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324" y="44517"/>
            <a:ext cx="618506" cy="645398"/>
          </a:xfrm>
          <a:prstGeom prst="rect">
            <a:avLst/>
          </a:prstGeom>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32CC94B-3DA2-4F87-A4FD-2358E0BFC1BB}"/>
              </a:ext>
            </a:extLst>
          </p:cNvPr>
          <p:cNvSpPr txBox="1"/>
          <p:nvPr/>
        </p:nvSpPr>
        <p:spPr>
          <a:xfrm>
            <a:off x="182165" y="169128"/>
            <a:ext cx="6505952"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Modeling</a:t>
            </a:r>
          </a:p>
        </p:txBody>
      </p:sp>
      <p:cxnSp>
        <p:nvCxnSpPr>
          <p:cNvPr id="21" name="Straight Connector 20">
            <a:extLst>
              <a:ext uri="{FF2B5EF4-FFF2-40B4-BE49-F238E27FC236}">
                <a16:creationId xmlns:a16="http://schemas.microsoft.com/office/drawing/2014/main" id="{FB257F2B-2517-46AD-9127-E9778EF91064}"/>
              </a:ext>
            </a:extLst>
          </p:cNvPr>
          <p:cNvCxnSpPr>
            <a:cxnSpLocks/>
          </p:cNvCxnSpPr>
          <p:nvPr/>
        </p:nvCxnSpPr>
        <p:spPr>
          <a:xfrm>
            <a:off x="85842" y="644085"/>
            <a:ext cx="10884418" cy="0"/>
          </a:xfrm>
          <a:prstGeom prst="line">
            <a:avLst/>
          </a:prstGeom>
          <a:ln w="28575">
            <a:solidFill>
              <a:srgbClr val="BDD63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BAFF2BE-7979-46C0-BC7F-7880C2118AC1}"/>
              </a:ext>
            </a:extLst>
          </p:cNvPr>
          <p:cNvCxnSpPr>
            <a:cxnSpLocks/>
          </p:cNvCxnSpPr>
          <p:nvPr/>
        </p:nvCxnSpPr>
        <p:spPr>
          <a:xfrm>
            <a:off x="132244" y="673136"/>
            <a:ext cx="10891356" cy="0"/>
          </a:xfrm>
          <a:prstGeom prst="line">
            <a:avLst/>
          </a:prstGeom>
          <a:ln w="28575">
            <a:solidFill>
              <a:srgbClr val="5D676D"/>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E4C18EC-294E-405B-9E2F-E9DF2DC704E3}"/>
              </a:ext>
            </a:extLst>
          </p:cNvPr>
          <p:cNvSpPr txBox="1"/>
          <p:nvPr/>
        </p:nvSpPr>
        <p:spPr>
          <a:xfrm>
            <a:off x="139181" y="853616"/>
            <a:ext cx="11367019" cy="923330"/>
          </a:xfrm>
          <a:prstGeom prst="rect">
            <a:avLst/>
          </a:prstGeom>
          <a:noFill/>
        </p:spPr>
        <p:txBody>
          <a:bodyPr wrap="square" rtlCol="0">
            <a:spAutoFit/>
          </a:bodyPr>
          <a:lstStyle/>
          <a:p>
            <a:pPr algn="just"/>
            <a:r>
              <a:rPr lang="en-US" i="1" dirty="0"/>
              <a:t>k-means was chosen for clustering of both groups after comparing R2 with other methods. The number of clusters was decided based on the elbow method. Hierarchical clustering was used to merge both groups. RFM Analysis was performed and used as an additional layer of stratification to the final merged clusters.</a:t>
            </a:r>
          </a:p>
        </p:txBody>
      </p:sp>
      <p:sp>
        <p:nvSpPr>
          <p:cNvPr id="18" name="Rectangle 17">
            <a:extLst>
              <a:ext uri="{FF2B5EF4-FFF2-40B4-BE49-F238E27FC236}">
                <a16:creationId xmlns:a16="http://schemas.microsoft.com/office/drawing/2014/main" id="{6E6E4F7A-714D-4594-858C-00449486B3AE}"/>
              </a:ext>
            </a:extLst>
          </p:cNvPr>
          <p:cNvSpPr/>
          <p:nvPr/>
        </p:nvSpPr>
        <p:spPr>
          <a:xfrm>
            <a:off x="879217" y="2562849"/>
            <a:ext cx="1816626" cy="635000"/>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Value &amp; Demographic Features</a:t>
            </a:r>
          </a:p>
        </p:txBody>
      </p:sp>
      <p:sp>
        <p:nvSpPr>
          <p:cNvPr id="26" name="Rectangle 25">
            <a:extLst>
              <a:ext uri="{FF2B5EF4-FFF2-40B4-BE49-F238E27FC236}">
                <a16:creationId xmlns:a16="http://schemas.microsoft.com/office/drawing/2014/main" id="{558ABE34-BFEB-4D06-B1A9-EABBA5561C8D}"/>
              </a:ext>
            </a:extLst>
          </p:cNvPr>
          <p:cNvSpPr/>
          <p:nvPr/>
        </p:nvSpPr>
        <p:spPr>
          <a:xfrm>
            <a:off x="879217" y="3974557"/>
            <a:ext cx="1816626" cy="635000"/>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Purchase Behavior Features</a:t>
            </a:r>
          </a:p>
        </p:txBody>
      </p:sp>
      <p:sp>
        <p:nvSpPr>
          <p:cNvPr id="27" name="Rectangle 26">
            <a:extLst>
              <a:ext uri="{FF2B5EF4-FFF2-40B4-BE49-F238E27FC236}">
                <a16:creationId xmlns:a16="http://schemas.microsoft.com/office/drawing/2014/main" id="{6C62CD5D-0581-43DC-AB79-0D64B69ACED3}"/>
              </a:ext>
            </a:extLst>
          </p:cNvPr>
          <p:cNvSpPr/>
          <p:nvPr/>
        </p:nvSpPr>
        <p:spPr>
          <a:xfrm>
            <a:off x="3635578" y="2562849"/>
            <a:ext cx="2400300" cy="635000"/>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 Clusters</a:t>
            </a:r>
          </a:p>
        </p:txBody>
      </p:sp>
      <p:sp>
        <p:nvSpPr>
          <p:cNvPr id="28" name="Rectangle 27">
            <a:extLst>
              <a:ext uri="{FF2B5EF4-FFF2-40B4-BE49-F238E27FC236}">
                <a16:creationId xmlns:a16="http://schemas.microsoft.com/office/drawing/2014/main" id="{8A505A7F-3B98-479C-B480-A3AFB046DB16}"/>
              </a:ext>
            </a:extLst>
          </p:cNvPr>
          <p:cNvSpPr/>
          <p:nvPr/>
        </p:nvSpPr>
        <p:spPr>
          <a:xfrm>
            <a:off x="3635578" y="3974557"/>
            <a:ext cx="2400300" cy="635000"/>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 Clusters</a:t>
            </a:r>
          </a:p>
        </p:txBody>
      </p:sp>
      <p:cxnSp>
        <p:nvCxnSpPr>
          <p:cNvPr id="25" name="Straight Arrow Connector 24">
            <a:extLst>
              <a:ext uri="{FF2B5EF4-FFF2-40B4-BE49-F238E27FC236}">
                <a16:creationId xmlns:a16="http://schemas.microsoft.com/office/drawing/2014/main" id="{F6CD050F-2AD6-49AD-867A-30D3DF048CB2}"/>
              </a:ext>
            </a:extLst>
          </p:cNvPr>
          <p:cNvCxnSpPr>
            <a:cxnSpLocks/>
            <a:stCxn id="18" idx="3"/>
            <a:endCxn id="27" idx="1"/>
          </p:cNvCxnSpPr>
          <p:nvPr/>
        </p:nvCxnSpPr>
        <p:spPr>
          <a:xfrm>
            <a:off x="2695843" y="2880349"/>
            <a:ext cx="939735" cy="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6F3D8D-9DC7-47A9-BBF0-27831DCD5A8E}"/>
              </a:ext>
            </a:extLst>
          </p:cNvPr>
          <p:cNvCxnSpPr>
            <a:cxnSpLocks/>
            <a:stCxn id="26" idx="3"/>
            <a:endCxn id="28" idx="1"/>
          </p:cNvCxnSpPr>
          <p:nvPr/>
        </p:nvCxnSpPr>
        <p:spPr>
          <a:xfrm>
            <a:off x="2695843" y="4292057"/>
            <a:ext cx="939735" cy="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BEF475A-4E53-48B5-AAB4-9B85A83DE900}"/>
              </a:ext>
            </a:extLst>
          </p:cNvPr>
          <p:cNvSpPr txBox="1"/>
          <p:nvPr/>
        </p:nvSpPr>
        <p:spPr>
          <a:xfrm>
            <a:off x="2225240" y="2613649"/>
            <a:ext cx="1728014" cy="307777"/>
          </a:xfrm>
          <a:prstGeom prst="rect">
            <a:avLst/>
          </a:prstGeom>
          <a:noFill/>
        </p:spPr>
        <p:txBody>
          <a:bodyPr wrap="square" rtlCol="0">
            <a:spAutoFit/>
          </a:bodyPr>
          <a:lstStyle/>
          <a:p>
            <a:pPr algn="ctr"/>
            <a:r>
              <a:rPr lang="en-US" sz="1400" b="1" dirty="0"/>
              <a:t>K-means</a:t>
            </a:r>
          </a:p>
        </p:txBody>
      </p:sp>
      <p:sp>
        <p:nvSpPr>
          <p:cNvPr id="35" name="TextBox 34">
            <a:extLst>
              <a:ext uri="{FF2B5EF4-FFF2-40B4-BE49-F238E27FC236}">
                <a16:creationId xmlns:a16="http://schemas.microsoft.com/office/drawing/2014/main" id="{411B96E5-010D-4833-BB02-6406510117EF}"/>
              </a:ext>
            </a:extLst>
          </p:cNvPr>
          <p:cNvSpPr txBox="1"/>
          <p:nvPr/>
        </p:nvSpPr>
        <p:spPr>
          <a:xfrm>
            <a:off x="2243067" y="4000105"/>
            <a:ext cx="1728014" cy="307777"/>
          </a:xfrm>
          <a:prstGeom prst="rect">
            <a:avLst/>
          </a:prstGeom>
          <a:noFill/>
        </p:spPr>
        <p:txBody>
          <a:bodyPr wrap="square" rtlCol="0">
            <a:spAutoFit/>
          </a:bodyPr>
          <a:lstStyle/>
          <a:p>
            <a:pPr algn="ctr"/>
            <a:r>
              <a:rPr lang="en-US" sz="1400" b="1" dirty="0"/>
              <a:t>K-means</a:t>
            </a:r>
          </a:p>
        </p:txBody>
      </p:sp>
      <p:sp>
        <p:nvSpPr>
          <p:cNvPr id="37" name="Rectangle 36">
            <a:extLst>
              <a:ext uri="{FF2B5EF4-FFF2-40B4-BE49-F238E27FC236}">
                <a16:creationId xmlns:a16="http://schemas.microsoft.com/office/drawing/2014/main" id="{1A824A35-3773-4305-AA8E-86B888FB5AC6}"/>
              </a:ext>
            </a:extLst>
          </p:cNvPr>
          <p:cNvSpPr/>
          <p:nvPr/>
        </p:nvSpPr>
        <p:spPr>
          <a:xfrm>
            <a:off x="8451733" y="3268551"/>
            <a:ext cx="945510" cy="635000"/>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 Clusters</a:t>
            </a:r>
          </a:p>
        </p:txBody>
      </p:sp>
      <p:cxnSp>
        <p:nvCxnSpPr>
          <p:cNvPr id="36" name="Connector: Elbow 35">
            <a:extLst>
              <a:ext uri="{FF2B5EF4-FFF2-40B4-BE49-F238E27FC236}">
                <a16:creationId xmlns:a16="http://schemas.microsoft.com/office/drawing/2014/main" id="{340ED894-EBA7-4F0F-8FAF-CFE1A86C3769}"/>
              </a:ext>
            </a:extLst>
          </p:cNvPr>
          <p:cNvCxnSpPr>
            <a:cxnSpLocks/>
            <a:stCxn id="27" idx="3"/>
            <a:endCxn id="37" idx="1"/>
          </p:cNvCxnSpPr>
          <p:nvPr/>
        </p:nvCxnSpPr>
        <p:spPr>
          <a:xfrm>
            <a:off x="6035878" y="2880349"/>
            <a:ext cx="2415855" cy="705702"/>
          </a:xfrm>
          <a:prstGeom prst="bentConnector3">
            <a:avLst>
              <a:gd name="adj1" fmla="val 50000"/>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AAC15F1-976C-4302-A9FA-BE811DCC8180}"/>
              </a:ext>
            </a:extLst>
          </p:cNvPr>
          <p:cNvCxnSpPr>
            <a:cxnSpLocks/>
            <a:stCxn id="28" idx="3"/>
            <a:endCxn id="37" idx="1"/>
          </p:cNvCxnSpPr>
          <p:nvPr/>
        </p:nvCxnSpPr>
        <p:spPr>
          <a:xfrm flipV="1">
            <a:off x="6035878" y="3586051"/>
            <a:ext cx="2415855" cy="706006"/>
          </a:xfrm>
          <a:prstGeom prst="bentConnector3">
            <a:avLst>
              <a:gd name="adj1" fmla="val 50000"/>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8D733B5-5A5E-404A-8017-27122CE8DC46}"/>
              </a:ext>
            </a:extLst>
          </p:cNvPr>
          <p:cNvSpPr txBox="1"/>
          <p:nvPr/>
        </p:nvSpPr>
        <p:spPr>
          <a:xfrm>
            <a:off x="7195744" y="3138334"/>
            <a:ext cx="1361234" cy="523220"/>
          </a:xfrm>
          <a:prstGeom prst="rect">
            <a:avLst/>
          </a:prstGeom>
          <a:noFill/>
        </p:spPr>
        <p:txBody>
          <a:bodyPr wrap="square" rtlCol="0">
            <a:spAutoFit/>
          </a:bodyPr>
          <a:lstStyle/>
          <a:p>
            <a:pPr algn="ctr"/>
            <a:r>
              <a:rPr lang="en-US" sz="1400" b="1" dirty="0"/>
              <a:t>Hierarchical Cluster</a:t>
            </a:r>
          </a:p>
        </p:txBody>
      </p:sp>
      <p:sp>
        <p:nvSpPr>
          <p:cNvPr id="42" name="Rectangle 41">
            <a:extLst>
              <a:ext uri="{FF2B5EF4-FFF2-40B4-BE49-F238E27FC236}">
                <a16:creationId xmlns:a16="http://schemas.microsoft.com/office/drawing/2014/main" id="{358442CD-43DD-4776-94EF-3088BC687DE5}"/>
              </a:ext>
            </a:extLst>
          </p:cNvPr>
          <p:cNvSpPr/>
          <p:nvPr/>
        </p:nvSpPr>
        <p:spPr>
          <a:xfrm>
            <a:off x="10043775" y="3268551"/>
            <a:ext cx="945510" cy="635000"/>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RFM Analysis</a:t>
            </a:r>
          </a:p>
        </p:txBody>
      </p:sp>
      <p:sp>
        <p:nvSpPr>
          <p:cNvPr id="51" name="Rectangle 50">
            <a:extLst>
              <a:ext uri="{FF2B5EF4-FFF2-40B4-BE49-F238E27FC236}">
                <a16:creationId xmlns:a16="http://schemas.microsoft.com/office/drawing/2014/main" id="{AF7893CD-35E3-41B3-9DA1-7CADBB6E5C76}"/>
              </a:ext>
            </a:extLst>
          </p:cNvPr>
          <p:cNvSpPr/>
          <p:nvPr/>
        </p:nvSpPr>
        <p:spPr>
          <a:xfrm>
            <a:off x="9300877" y="4722210"/>
            <a:ext cx="945510" cy="635000"/>
          </a:xfrm>
          <a:prstGeom prst="rect">
            <a:avLst/>
          </a:prstGeom>
          <a:solidFill>
            <a:srgbClr val="5D676D"/>
          </a:solidFill>
          <a:ln>
            <a:solidFill>
              <a:srgbClr val="BDD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Marketing Actions</a:t>
            </a:r>
          </a:p>
        </p:txBody>
      </p:sp>
      <p:cxnSp>
        <p:nvCxnSpPr>
          <p:cNvPr id="52" name="Connector: Elbow 51">
            <a:extLst>
              <a:ext uri="{FF2B5EF4-FFF2-40B4-BE49-F238E27FC236}">
                <a16:creationId xmlns:a16="http://schemas.microsoft.com/office/drawing/2014/main" id="{95EED818-B0D7-40F5-9622-BC6538B5DFE3}"/>
              </a:ext>
            </a:extLst>
          </p:cNvPr>
          <p:cNvCxnSpPr>
            <a:cxnSpLocks/>
            <a:stCxn id="37" idx="2"/>
            <a:endCxn id="51" idx="0"/>
          </p:cNvCxnSpPr>
          <p:nvPr/>
        </p:nvCxnSpPr>
        <p:spPr>
          <a:xfrm rot="16200000" flipH="1">
            <a:off x="8939731" y="3888308"/>
            <a:ext cx="818659" cy="849144"/>
          </a:xfrm>
          <a:prstGeom prst="bentConnector3">
            <a:avLst>
              <a:gd name="adj1" fmla="val 50000"/>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36FD466-16D8-41C6-A28D-89BCD78C08D2}"/>
              </a:ext>
            </a:extLst>
          </p:cNvPr>
          <p:cNvCxnSpPr>
            <a:cxnSpLocks/>
            <a:stCxn id="42" idx="2"/>
            <a:endCxn id="51" idx="0"/>
          </p:cNvCxnSpPr>
          <p:nvPr/>
        </p:nvCxnSpPr>
        <p:spPr>
          <a:xfrm rot="5400000">
            <a:off x="9735752" y="3941431"/>
            <a:ext cx="818659" cy="742898"/>
          </a:xfrm>
          <a:prstGeom prst="bentConnector3">
            <a:avLst>
              <a:gd name="adj1" fmla="val 50000"/>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54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6117366-2B2C-4907-AC5B-EB64626511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670" t="10309" b="4577"/>
          <a:stretch/>
        </p:blipFill>
        <p:spPr bwMode="auto">
          <a:xfrm>
            <a:off x="7578318" y="3895048"/>
            <a:ext cx="2560219" cy="172108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816D12F-612F-43C4-81D5-AC266F5EAB79}"/>
              </a:ext>
            </a:extLst>
          </p:cNvPr>
          <p:cNvCxnSpPr>
            <a:cxnSpLocks/>
          </p:cNvCxnSpPr>
          <p:nvPr/>
        </p:nvCxnSpPr>
        <p:spPr>
          <a:xfrm>
            <a:off x="2650923" y="6175870"/>
            <a:ext cx="7021585" cy="0"/>
          </a:xfrm>
          <a:prstGeom prst="line">
            <a:avLst/>
          </a:prstGeom>
          <a:ln w="381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911695-5E6A-4FCB-819F-CE918D064010}"/>
              </a:ext>
            </a:extLst>
          </p:cNvPr>
          <p:cNvSpPr/>
          <p:nvPr/>
        </p:nvSpPr>
        <p:spPr>
          <a:xfrm>
            <a:off x="3473044" y="6083592"/>
            <a:ext cx="184556" cy="18455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167ED-3BBD-44B6-A33E-D240A8F81BBE}"/>
              </a:ext>
            </a:extLst>
          </p:cNvPr>
          <p:cNvSpPr txBox="1"/>
          <p:nvPr/>
        </p:nvSpPr>
        <p:spPr>
          <a:xfrm>
            <a:off x="3024232" y="6268148"/>
            <a:ext cx="1082180" cy="369332"/>
          </a:xfrm>
          <a:prstGeom prst="rect">
            <a:avLst/>
          </a:prstGeom>
          <a:noFill/>
        </p:spPr>
        <p:txBody>
          <a:bodyPr wrap="square" rtlCol="0">
            <a:spAutoFit/>
          </a:bodyPr>
          <a:lstStyle/>
          <a:p>
            <a:pPr algn="ctr"/>
            <a:r>
              <a:rPr lang="en-US" sz="900" dirty="0"/>
              <a:t>Business Understanding</a:t>
            </a:r>
          </a:p>
        </p:txBody>
      </p:sp>
      <p:sp>
        <p:nvSpPr>
          <p:cNvPr id="7" name="Oval 6">
            <a:extLst>
              <a:ext uri="{FF2B5EF4-FFF2-40B4-BE49-F238E27FC236}">
                <a16:creationId xmlns:a16="http://schemas.microsoft.com/office/drawing/2014/main" id="{DB985D38-A9EE-451C-A372-CB37EFC5CC0A}"/>
              </a:ext>
            </a:extLst>
          </p:cNvPr>
          <p:cNvSpPr/>
          <p:nvPr/>
        </p:nvSpPr>
        <p:spPr>
          <a:xfrm>
            <a:off x="4475527" y="6088218"/>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6540248-C485-4E01-8C26-C6F131D13588}"/>
              </a:ext>
            </a:extLst>
          </p:cNvPr>
          <p:cNvSpPr txBox="1"/>
          <p:nvPr/>
        </p:nvSpPr>
        <p:spPr>
          <a:xfrm>
            <a:off x="4118993" y="6262211"/>
            <a:ext cx="897624" cy="369332"/>
          </a:xfrm>
          <a:prstGeom prst="rect">
            <a:avLst/>
          </a:prstGeom>
          <a:noFill/>
        </p:spPr>
        <p:txBody>
          <a:bodyPr wrap="square" rtlCol="0">
            <a:spAutoFit/>
          </a:bodyPr>
          <a:lstStyle/>
          <a:p>
            <a:pPr algn="ctr"/>
            <a:r>
              <a:rPr lang="en-US" sz="900" dirty="0"/>
              <a:t>Data Understanding</a:t>
            </a:r>
          </a:p>
        </p:txBody>
      </p:sp>
      <p:sp>
        <p:nvSpPr>
          <p:cNvPr id="9" name="Oval 8">
            <a:extLst>
              <a:ext uri="{FF2B5EF4-FFF2-40B4-BE49-F238E27FC236}">
                <a16:creationId xmlns:a16="http://schemas.microsoft.com/office/drawing/2014/main" id="{E87182DE-9FC2-47F9-BDB5-CD34FC876334}"/>
              </a:ext>
            </a:extLst>
          </p:cNvPr>
          <p:cNvSpPr/>
          <p:nvPr/>
        </p:nvSpPr>
        <p:spPr>
          <a:xfrm>
            <a:off x="5494788"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6D0D7B3-5E06-45E2-8306-DE0FED070524}"/>
              </a:ext>
            </a:extLst>
          </p:cNvPr>
          <p:cNvSpPr txBox="1"/>
          <p:nvPr/>
        </p:nvSpPr>
        <p:spPr>
          <a:xfrm>
            <a:off x="5138254" y="6262211"/>
            <a:ext cx="897624" cy="369332"/>
          </a:xfrm>
          <a:prstGeom prst="rect">
            <a:avLst/>
          </a:prstGeom>
          <a:noFill/>
        </p:spPr>
        <p:txBody>
          <a:bodyPr wrap="square" rtlCol="0">
            <a:spAutoFit/>
          </a:bodyPr>
          <a:lstStyle/>
          <a:p>
            <a:pPr algn="ctr"/>
            <a:r>
              <a:rPr lang="en-US" sz="900" dirty="0"/>
              <a:t>Data Preparation</a:t>
            </a:r>
          </a:p>
        </p:txBody>
      </p:sp>
      <p:sp>
        <p:nvSpPr>
          <p:cNvPr id="11" name="Oval 10">
            <a:extLst>
              <a:ext uri="{FF2B5EF4-FFF2-40B4-BE49-F238E27FC236}">
                <a16:creationId xmlns:a16="http://schemas.microsoft.com/office/drawing/2014/main" id="{13710042-2709-4942-AFEE-040A2F733DA7}"/>
              </a:ext>
            </a:extLst>
          </p:cNvPr>
          <p:cNvSpPr/>
          <p:nvPr/>
        </p:nvSpPr>
        <p:spPr>
          <a:xfrm>
            <a:off x="6503561" y="6100367"/>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9F77757-B3CD-48B8-9894-3254B53099F0}"/>
              </a:ext>
            </a:extLst>
          </p:cNvPr>
          <p:cNvSpPr txBox="1"/>
          <p:nvPr/>
        </p:nvSpPr>
        <p:spPr>
          <a:xfrm>
            <a:off x="6228118" y="6290417"/>
            <a:ext cx="735441" cy="230832"/>
          </a:xfrm>
          <a:prstGeom prst="rect">
            <a:avLst/>
          </a:prstGeom>
          <a:noFill/>
        </p:spPr>
        <p:txBody>
          <a:bodyPr wrap="square" rtlCol="0">
            <a:spAutoFit/>
          </a:bodyPr>
          <a:lstStyle/>
          <a:p>
            <a:pPr algn="ctr"/>
            <a:r>
              <a:rPr lang="en-US" sz="900" dirty="0"/>
              <a:t>Modeling</a:t>
            </a:r>
          </a:p>
        </p:txBody>
      </p:sp>
      <p:sp>
        <p:nvSpPr>
          <p:cNvPr id="13" name="Oval 12">
            <a:extLst>
              <a:ext uri="{FF2B5EF4-FFF2-40B4-BE49-F238E27FC236}">
                <a16:creationId xmlns:a16="http://schemas.microsoft.com/office/drawing/2014/main" id="{B3CE3858-8BEC-4303-B5B7-54589D68DA45}"/>
              </a:ext>
            </a:extLst>
          </p:cNvPr>
          <p:cNvSpPr/>
          <p:nvPr/>
        </p:nvSpPr>
        <p:spPr>
          <a:xfrm>
            <a:off x="7500459" y="6083592"/>
            <a:ext cx="184556" cy="184446"/>
          </a:xfrm>
          <a:prstGeom prst="ellipse">
            <a:avLst/>
          </a:prstGeom>
          <a:solidFill>
            <a:schemeClr val="tx1">
              <a:lumMod val="65000"/>
              <a:lumOff val="3500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23BF6FA-E8AF-471C-B9CD-2CFC6F153029}"/>
              </a:ext>
            </a:extLst>
          </p:cNvPr>
          <p:cNvSpPr txBox="1"/>
          <p:nvPr/>
        </p:nvSpPr>
        <p:spPr>
          <a:xfrm>
            <a:off x="7225016" y="6274571"/>
            <a:ext cx="735441" cy="230832"/>
          </a:xfrm>
          <a:prstGeom prst="rect">
            <a:avLst/>
          </a:prstGeom>
          <a:noFill/>
        </p:spPr>
        <p:txBody>
          <a:bodyPr wrap="square" rtlCol="0">
            <a:spAutoFit/>
          </a:bodyPr>
          <a:lstStyle/>
          <a:p>
            <a:pPr algn="ctr"/>
            <a:r>
              <a:rPr lang="en-US" sz="900" b="1" dirty="0"/>
              <a:t>Evaluation</a:t>
            </a:r>
          </a:p>
        </p:txBody>
      </p:sp>
      <p:sp>
        <p:nvSpPr>
          <p:cNvPr id="15" name="Oval 14">
            <a:extLst>
              <a:ext uri="{FF2B5EF4-FFF2-40B4-BE49-F238E27FC236}">
                <a16:creationId xmlns:a16="http://schemas.microsoft.com/office/drawing/2014/main" id="{81AD04EE-9D6A-417C-9A38-11BB6B2D9A03}"/>
              </a:ext>
            </a:extLst>
          </p:cNvPr>
          <p:cNvSpPr/>
          <p:nvPr/>
        </p:nvSpPr>
        <p:spPr>
          <a:xfrm>
            <a:off x="8514130"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30B182-496E-4EBC-B124-1FAB37B416E2}"/>
              </a:ext>
            </a:extLst>
          </p:cNvPr>
          <p:cNvSpPr txBox="1"/>
          <p:nvPr/>
        </p:nvSpPr>
        <p:spPr>
          <a:xfrm>
            <a:off x="8201459" y="6290417"/>
            <a:ext cx="807089" cy="230832"/>
          </a:xfrm>
          <a:prstGeom prst="rect">
            <a:avLst/>
          </a:prstGeom>
          <a:noFill/>
        </p:spPr>
        <p:txBody>
          <a:bodyPr wrap="square" rtlCol="0">
            <a:spAutoFit/>
          </a:bodyPr>
          <a:lstStyle/>
          <a:p>
            <a:pPr algn="ctr"/>
            <a:r>
              <a:rPr lang="en-US" sz="900" dirty="0"/>
              <a:t>Deployment</a:t>
            </a:r>
          </a:p>
        </p:txBody>
      </p:sp>
      <p:sp>
        <p:nvSpPr>
          <p:cNvPr id="2" name="Slide Number Placeholder 1">
            <a:extLst>
              <a:ext uri="{FF2B5EF4-FFF2-40B4-BE49-F238E27FC236}">
                <a16:creationId xmlns:a16="http://schemas.microsoft.com/office/drawing/2014/main" id="{6A151D5E-76DB-4023-8BB5-CE7C3A5570E2}"/>
              </a:ext>
            </a:extLst>
          </p:cNvPr>
          <p:cNvSpPr>
            <a:spLocks noGrp="1"/>
          </p:cNvSpPr>
          <p:nvPr>
            <p:ph type="sldNum" sz="quarter" idx="12"/>
          </p:nvPr>
        </p:nvSpPr>
        <p:spPr/>
        <p:txBody>
          <a:bodyPr/>
          <a:lstStyle/>
          <a:p>
            <a:fld id="{926CC9D0-B4DA-4185-AC8B-2D44145E0EF2}" type="slidenum">
              <a:rPr lang="en-US" smtClean="0"/>
              <a:t>6</a:t>
            </a:fld>
            <a:endParaRPr lang="en-US"/>
          </a:p>
        </p:txBody>
      </p:sp>
      <p:pic>
        <p:nvPicPr>
          <p:cNvPr id="18" name="Picture 2" descr="NOVA Information Management School">
            <a:extLst>
              <a:ext uri="{FF2B5EF4-FFF2-40B4-BE49-F238E27FC236}">
                <a16:creationId xmlns:a16="http://schemas.microsoft.com/office/drawing/2014/main" id="{E013FCEB-6FF9-43E1-9B4C-59BC8A7F5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7324" y="44517"/>
            <a:ext cx="618506" cy="645398"/>
          </a:xfrm>
          <a:prstGeom prst="rect">
            <a:avLst/>
          </a:prstGeom>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5A53C44-5F98-4FC2-9183-95B7BBA43090}"/>
              </a:ext>
            </a:extLst>
          </p:cNvPr>
          <p:cNvSpPr txBox="1"/>
          <p:nvPr/>
        </p:nvSpPr>
        <p:spPr>
          <a:xfrm>
            <a:off x="182165" y="169128"/>
            <a:ext cx="6505952"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Value &amp; Demographic Clusters</a:t>
            </a:r>
          </a:p>
        </p:txBody>
      </p:sp>
      <p:cxnSp>
        <p:nvCxnSpPr>
          <p:cNvPr id="20" name="Straight Connector 19">
            <a:extLst>
              <a:ext uri="{FF2B5EF4-FFF2-40B4-BE49-F238E27FC236}">
                <a16:creationId xmlns:a16="http://schemas.microsoft.com/office/drawing/2014/main" id="{9C79257C-8508-46A2-9148-74ABE7C66EA1}"/>
              </a:ext>
            </a:extLst>
          </p:cNvPr>
          <p:cNvCxnSpPr>
            <a:cxnSpLocks/>
          </p:cNvCxnSpPr>
          <p:nvPr/>
        </p:nvCxnSpPr>
        <p:spPr>
          <a:xfrm>
            <a:off x="85842" y="644085"/>
            <a:ext cx="10884418" cy="0"/>
          </a:xfrm>
          <a:prstGeom prst="line">
            <a:avLst/>
          </a:prstGeom>
          <a:ln w="28575">
            <a:solidFill>
              <a:srgbClr val="BDD63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9B9A631-9E53-4DC8-9EF1-7824692B3870}"/>
              </a:ext>
            </a:extLst>
          </p:cNvPr>
          <p:cNvCxnSpPr>
            <a:cxnSpLocks/>
          </p:cNvCxnSpPr>
          <p:nvPr/>
        </p:nvCxnSpPr>
        <p:spPr>
          <a:xfrm>
            <a:off x="132244" y="673136"/>
            <a:ext cx="10891356" cy="0"/>
          </a:xfrm>
          <a:prstGeom prst="line">
            <a:avLst/>
          </a:prstGeom>
          <a:ln w="28575">
            <a:solidFill>
              <a:srgbClr val="5D676D"/>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597EC9B-77E4-45C5-AC59-31732C144CC8}"/>
              </a:ext>
            </a:extLst>
          </p:cNvPr>
          <p:cNvSpPr txBox="1"/>
          <p:nvPr/>
        </p:nvSpPr>
        <p:spPr>
          <a:xfrm>
            <a:off x="139181" y="853616"/>
            <a:ext cx="10891356" cy="369332"/>
          </a:xfrm>
          <a:prstGeom prst="rect">
            <a:avLst/>
          </a:prstGeom>
          <a:noFill/>
        </p:spPr>
        <p:txBody>
          <a:bodyPr wrap="square" rtlCol="0">
            <a:spAutoFit/>
          </a:bodyPr>
          <a:lstStyle/>
          <a:p>
            <a:pPr algn="just"/>
            <a:r>
              <a:rPr lang="en-US" i="1" dirty="0"/>
              <a:t>The k-means was applied considering only the Value &amp; Demographic features.</a:t>
            </a:r>
          </a:p>
        </p:txBody>
      </p:sp>
      <p:sp>
        <p:nvSpPr>
          <p:cNvPr id="31" name="TextBox 30">
            <a:extLst>
              <a:ext uri="{FF2B5EF4-FFF2-40B4-BE49-F238E27FC236}">
                <a16:creationId xmlns:a16="http://schemas.microsoft.com/office/drawing/2014/main" id="{96BA8A5E-CF18-4CEF-ABB9-39D264C12170}"/>
              </a:ext>
            </a:extLst>
          </p:cNvPr>
          <p:cNvSpPr txBox="1"/>
          <p:nvPr/>
        </p:nvSpPr>
        <p:spPr>
          <a:xfrm>
            <a:off x="5948685" y="1831594"/>
            <a:ext cx="5312636" cy="1569660"/>
          </a:xfrm>
          <a:prstGeom prst="rect">
            <a:avLst/>
          </a:prstGeom>
          <a:noFill/>
        </p:spPr>
        <p:txBody>
          <a:bodyPr wrap="square" rtlCol="0">
            <a:spAutoFit/>
          </a:bodyPr>
          <a:lstStyle/>
          <a:p>
            <a:pPr algn="just"/>
            <a:r>
              <a:rPr lang="en-US" sz="1200" b="1" dirty="0"/>
              <a:t>Cluster 0</a:t>
            </a:r>
            <a:r>
              <a:rPr lang="en-US" sz="1200" dirty="0"/>
              <a:t>: lowest LTV, lowest average age and Income. Has preference for online shopping and usually buys when discount is available. Represents 41%</a:t>
            </a:r>
          </a:p>
          <a:p>
            <a:pPr algn="just"/>
            <a:endParaRPr lang="en-US" sz="1200" dirty="0"/>
          </a:p>
          <a:p>
            <a:pPr algn="just"/>
            <a:r>
              <a:rPr lang="en-US" sz="1200" b="1" dirty="0"/>
              <a:t>Cluster 1</a:t>
            </a:r>
            <a:r>
              <a:rPr lang="en-US" sz="1200" dirty="0"/>
              <a:t>: highest value, higher average Age and Income when compared to others and most purchases are offline and without discounts. Represents 26%</a:t>
            </a:r>
          </a:p>
          <a:p>
            <a:pPr algn="just"/>
            <a:endParaRPr lang="en-US" sz="1200" dirty="0"/>
          </a:p>
          <a:p>
            <a:pPr algn="just"/>
            <a:r>
              <a:rPr lang="en-US" sz="1200" b="1" dirty="0"/>
              <a:t>Cluster 2</a:t>
            </a:r>
            <a:r>
              <a:rPr lang="en-US" sz="1200" dirty="0"/>
              <a:t>: When compared to Clusters 0 and 1, this cluster has an intermediate Age, Income, LTV, </a:t>
            </a:r>
            <a:r>
              <a:rPr lang="en-US" sz="1200" dirty="0" err="1"/>
              <a:t>Perdeal</a:t>
            </a:r>
            <a:r>
              <a:rPr lang="en-US" sz="1200" dirty="0"/>
              <a:t> and </a:t>
            </a:r>
            <a:r>
              <a:rPr lang="en-US" sz="1200" dirty="0" err="1"/>
              <a:t>WebPurchase</a:t>
            </a:r>
            <a:r>
              <a:rPr lang="en-US" sz="1200" dirty="0"/>
              <a:t>. Represents 32%</a:t>
            </a:r>
          </a:p>
        </p:txBody>
      </p:sp>
      <p:sp>
        <p:nvSpPr>
          <p:cNvPr id="35" name="TextBox 34">
            <a:extLst>
              <a:ext uri="{FF2B5EF4-FFF2-40B4-BE49-F238E27FC236}">
                <a16:creationId xmlns:a16="http://schemas.microsoft.com/office/drawing/2014/main" id="{C4D339BC-C973-4F32-842E-B8C905357FD9}"/>
              </a:ext>
            </a:extLst>
          </p:cNvPr>
          <p:cNvSpPr txBox="1"/>
          <p:nvPr/>
        </p:nvSpPr>
        <p:spPr>
          <a:xfrm>
            <a:off x="7901813" y="3785837"/>
            <a:ext cx="537379" cy="261610"/>
          </a:xfrm>
          <a:prstGeom prst="rect">
            <a:avLst/>
          </a:prstGeom>
          <a:noFill/>
        </p:spPr>
        <p:txBody>
          <a:bodyPr wrap="square" rtlCol="0">
            <a:spAutoFit/>
          </a:bodyPr>
          <a:lstStyle/>
          <a:p>
            <a:pPr algn="ctr"/>
            <a:r>
              <a:rPr lang="en-US" sz="1050" b="1" dirty="0"/>
              <a:t>41%</a:t>
            </a:r>
          </a:p>
        </p:txBody>
      </p:sp>
      <p:sp>
        <p:nvSpPr>
          <p:cNvPr id="36" name="TextBox 35">
            <a:extLst>
              <a:ext uri="{FF2B5EF4-FFF2-40B4-BE49-F238E27FC236}">
                <a16:creationId xmlns:a16="http://schemas.microsoft.com/office/drawing/2014/main" id="{1A6820C5-2E14-4BCE-B0C3-23B005AE56E6}"/>
              </a:ext>
            </a:extLst>
          </p:cNvPr>
          <p:cNvSpPr txBox="1"/>
          <p:nvPr/>
        </p:nvSpPr>
        <p:spPr>
          <a:xfrm>
            <a:off x="8670957" y="4272618"/>
            <a:ext cx="537379" cy="261610"/>
          </a:xfrm>
          <a:prstGeom prst="rect">
            <a:avLst/>
          </a:prstGeom>
          <a:noFill/>
        </p:spPr>
        <p:txBody>
          <a:bodyPr wrap="square" rtlCol="0">
            <a:spAutoFit/>
          </a:bodyPr>
          <a:lstStyle/>
          <a:p>
            <a:pPr algn="ctr"/>
            <a:r>
              <a:rPr lang="en-US" sz="1050" b="1" dirty="0"/>
              <a:t>26%</a:t>
            </a:r>
          </a:p>
        </p:txBody>
      </p:sp>
      <p:sp>
        <p:nvSpPr>
          <p:cNvPr id="37" name="TextBox 36">
            <a:extLst>
              <a:ext uri="{FF2B5EF4-FFF2-40B4-BE49-F238E27FC236}">
                <a16:creationId xmlns:a16="http://schemas.microsoft.com/office/drawing/2014/main" id="{D8678BDA-EA58-49C2-8B00-1C8F91255499}"/>
              </a:ext>
            </a:extLst>
          </p:cNvPr>
          <p:cNvSpPr txBox="1"/>
          <p:nvPr/>
        </p:nvSpPr>
        <p:spPr>
          <a:xfrm>
            <a:off x="9403818" y="4075896"/>
            <a:ext cx="537379" cy="261610"/>
          </a:xfrm>
          <a:prstGeom prst="rect">
            <a:avLst/>
          </a:prstGeom>
          <a:noFill/>
        </p:spPr>
        <p:txBody>
          <a:bodyPr wrap="square" rtlCol="0">
            <a:spAutoFit/>
          </a:bodyPr>
          <a:lstStyle/>
          <a:p>
            <a:pPr algn="ctr"/>
            <a:r>
              <a:rPr lang="en-US" sz="1050" b="1" dirty="0"/>
              <a:t>32%</a:t>
            </a:r>
          </a:p>
        </p:txBody>
      </p:sp>
      <p:pic>
        <p:nvPicPr>
          <p:cNvPr id="1026" name="Picture 2">
            <a:extLst>
              <a:ext uri="{FF2B5EF4-FFF2-40B4-BE49-F238E27FC236}">
                <a16:creationId xmlns:a16="http://schemas.microsoft.com/office/drawing/2014/main" id="{20129A7D-0023-446E-AA15-7C8720C5E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10" r="48805"/>
          <a:stretch/>
        </p:blipFill>
        <p:spPr bwMode="auto">
          <a:xfrm>
            <a:off x="217593" y="1788220"/>
            <a:ext cx="5661380" cy="368285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7BD3962-75D9-469A-AC13-7CFF2F764E49}"/>
              </a:ext>
            </a:extLst>
          </p:cNvPr>
          <p:cNvSpPr txBox="1"/>
          <p:nvPr/>
        </p:nvSpPr>
        <p:spPr>
          <a:xfrm>
            <a:off x="10461878" y="2592906"/>
            <a:ext cx="828404" cy="261610"/>
          </a:xfrm>
          <a:prstGeom prst="rect">
            <a:avLst/>
          </a:prstGeom>
          <a:solidFill>
            <a:srgbClr val="5D676D"/>
          </a:solidFill>
        </p:spPr>
        <p:txBody>
          <a:bodyPr wrap="square" rtlCol="0">
            <a:spAutoFit/>
          </a:bodyPr>
          <a:lstStyle/>
          <a:p>
            <a:pPr algn="ctr"/>
            <a:r>
              <a:rPr lang="en-US" sz="1050" b="1" dirty="0">
                <a:solidFill>
                  <a:srgbClr val="BDD631"/>
                </a:solidFill>
              </a:rPr>
              <a:t>Class A</a:t>
            </a:r>
          </a:p>
        </p:txBody>
      </p:sp>
      <p:sp>
        <p:nvSpPr>
          <p:cNvPr id="28" name="TextBox 27">
            <a:extLst>
              <a:ext uri="{FF2B5EF4-FFF2-40B4-BE49-F238E27FC236}">
                <a16:creationId xmlns:a16="http://schemas.microsoft.com/office/drawing/2014/main" id="{A9B6710E-6849-45CC-8EF4-C5357D6949F2}"/>
              </a:ext>
            </a:extLst>
          </p:cNvPr>
          <p:cNvSpPr txBox="1"/>
          <p:nvPr/>
        </p:nvSpPr>
        <p:spPr>
          <a:xfrm>
            <a:off x="9912277" y="3161782"/>
            <a:ext cx="828404" cy="261610"/>
          </a:xfrm>
          <a:prstGeom prst="rect">
            <a:avLst/>
          </a:prstGeom>
          <a:solidFill>
            <a:srgbClr val="5D676D"/>
          </a:solidFill>
        </p:spPr>
        <p:txBody>
          <a:bodyPr wrap="square" rtlCol="0">
            <a:spAutoFit/>
          </a:bodyPr>
          <a:lstStyle/>
          <a:p>
            <a:pPr algn="ctr"/>
            <a:r>
              <a:rPr lang="en-US" sz="1050" b="1" dirty="0">
                <a:solidFill>
                  <a:srgbClr val="BDD631"/>
                </a:solidFill>
              </a:rPr>
              <a:t>Class B</a:t>
            </a:r>
          </a:p>
        </p:txBody>
      </p:sp>
      <p:sp>
        <p:nvSpPr>
          <p:cNvPr id="29" name="TextBox 28">
            <a:extLst>
              <a:ext uri="{FF2B5EF4-FFF2-40B4-BE49-F238E27FC236}">
                <a16:creationId xmlns:a16="http://schemas.microsoft.com/office/drawing/2014/main" id="{8A8FEF8E-E14F-4100-A7BA-832F61C14E51}"/>
              </a:ext>
            </a:extLst>
          </p:cNvPr>
          <p:cNvSpPr txBox="1"/>
          <p:nvPr/>
        </p:nvSpPr>
        <p:spPr>
          <a:xfrm>
            <a:off x="10424395" y="2059964"/>
            <a:ext cx="828404" cy="261610"/>
          </a:xfrm>
          <a:prstGeom prst="rect">
            <a:avLst/>
          </a:prstGeom>
          <a:solidFill>
            <a:srgbClr val="5D676D"/>
          </a:solidFill>
        </p:spPr>
        <p:txBody>
          <a:bodyPr wrap="square" rtlCol="0">
            <a:spAutoFit/>
          </a:bodyPr>
          <a:lstStyle/>
          <a:p>
            <a:pPr algn="ctr"/>
            <a:r>
              <a:rPr lang="en-US" sz="1050" b="1" dirty="0">
                <a:solidFill>
                  <a:srgbClr val="BDD631"/>
                </a:solidFill>
              </a:rPr>
              <a:t>Class C</a:t>
            </a:r>
          </a:p>
        </p:txBody>
      </p:sp>
    </p:spTree>
    <p:extLst>
      <p:ext uri="{BB962C8B-B14F-4D97-AF65-F5344CB8AC3E}">
        <p14:creationId xmlns:p14="http://schemas.microsoft.com/office/powerpoint/2010/main" val="225574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16D12F-612F-43C4-81D5-AC266F5EAB79}"/>
              </a:ext>
            </a:extLst>
          </p:cNvPr>
          <p:cNvCxnSpPr>
            <a:cxnSpLocks/>
          </p:cNvCxnSpPr>
          <p:nvPr/>
        </p:nvCxnSpPr>
        <p:spPr>
          <a:xfrm>
            <a:off x="2650923" y="6175870"/>
            <a:ext cx="7021585" cy="0"/>
          </a:xfrm>
          <a:prstGeom prst="line">
            <a:avLst/>
          </a:prstGeom>
          <a:ln w="381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5911695-5E6A-4FCB-819F-CE918D064010}"/>
              </a:ext>
            </a:extLst>
          </p:cNvPr>
          <p:cNvSpPr/>
          <p:nvPr/>
        </p:nvSpPr>
        <p:spPr>
          <a:xfrm>
            <a:off x="3473044" y="6083592"/>
            <a:ext cx="184556" cy="18455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167ED-3BBD-44B6-A33E-D240A8F81BBE}"/>
              </a:ext>
            </a:extLst>
          </p:cNvPr>
          <p:cNvSpPr txBox="1"/>
          <p:nvPr/>
        </p:nvSpPr>
        <p:spPr>
          <a:xfrm>
            <a:off x="3024232" y="6268148"/>
            <a:ext cx="1082180" cy="369332"/>
          </a:xfrm>
          <a:prstGeom prst="rect">
            <a:avLst/>
          </a:prstGeom>
          <a:noFill/>
        </p:spPr>
        <p:txBody>
          <a:bodyPr wrap="square" rtlCol="0">
            <a:spAutoFit/>
          </a:bodyPr>
          <a:lstStyle/>
          <a:p>
            <a:pPr algn="ctr"/>
            <a:r>
              <a:rPr lang="en-US" sz="900" dirty="0"/>
              <a:t>Business Understanding</a:t>
            </a:r>
          </a:p>
        </p:txBody>
      </p:sp>
      <p:sp>
        <p:nvSpPr>
          <p:cNvPr id="7" name="Oval 6">
            <a:extLst>
              <a:ext uri="{FF2B5EF4-FFF2-40B4-BE49-F238E27FC236}">
                <a16:creationId xmlns:a16="http://schemas.microsoft.com/office/drawing/2014/main" id="{DB985D38-A9EE-451C-A372-CB37EFC5CC0A}"/>
              </a:ext>
            </a:extLst>
          </p:cNvPr>
          <p:cNvSpPr/>
          <p:nvPr/>
        </p:nvSpPr>
        <p:spPr>
          <a:xfrm>
            <a:off x="4475527" y="6088218"/>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6540248-C485-4E01-8C26-C6F131D13588}"/>
              </a:ext>
            </a:extLst>
          </p:cNvPr>
          <p:cNvSpPr txBox="1"/>
          <p:nvPr/>
        </p:nvSpPr>
        <p:spPr>
          <a:xfrm>
            <a:off x="4118993" y="6262211"/>
            <a:ext cx="897624" cy="369332"/>
          </a:xfrm>
          <a:prstGeom prst="rect">
            <a:avLst/>
          </a:prstGeom>
          <a:noFill/>
        </p:spPr>
        <p:txBody>
          <a:bodyPr wrap="square" rtlCol="0">
            <a:spAutoFit/>
          </a:bodyPr>
          <a:lstStyle/>
          <a:p>
            <a:pPr algn="ctr"/>
            <a:r>
              <a:rPr lang="en-US" sz="900" dirty="0"/>
              <a:t>Data Understanding</a:t>
            </a:r>
          </a:p>
        </p:txBody>
      </p:sp>
      <p:sp>
        <p:nvSpPr>
          <p:cNvPr id="9" name="Oval 8">
            <a:extLst>
              <a:ext uri="{FF2B5EF4-FFF2-40B4-BE49-F238E27FC236}">
                <a16:creationId xmlns:a16="http://schemas.microsoft.com/office/drawing/2014/main" id="{E87182DE-9FC2-47F9-BDB5-CD34FC876334}"/>
              </a:ext>
            </a:extLst>
          </p:cNvPr>
          <p:cNvSpPr/>
          <p:nvPr/>
        </p:nvSpPr>
        <p:spPr>
          <a:xfrm>
            <a:off x="5494788"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6D0D7B3-5E06-45E2-8306-DE0FED070524}"/>
              </a:ext>
            </a:extLst>
          </p:cNvPr>
          <p:cNvSpPr txBox="1"/>
          <p:nvPr/>
        </p:nvSpPr>
        <p:spPr>
          <a:xfrm>
            <a:off x="5138254" y="6262211"/>
            <a:ext cx="897624" cy="369332"/>
          </a:xfrm>
          <a:prstGeom prst="rect">
            <a:avLst/>
          </a:prstGeom>
          <a:noFill/>
        </p:spPr>
        <p:txBody>
          <a:bodyPr wrap="square" rtlCol="0">
            <a:spAutoFit/>
          </a:bodyPr>
          <a:lstStyle/>
          <a:p>
            <a:pPr algn="ctr"/>
            <a:r>
              <a:rPr lang="en-US" sz="900" dirty="0"/>
              <a:t>Data Preparation</a:t>
            </a:r>
          </a:p>
        </p:txBody>
      </p:sp>
      <p:sp>
        <p:nvSpPr>
          <p:cNvPr id="11" name="Oval 10">
            <a:extLst>
              <a:ext uri="{FF2B5EF4-FFF2-40B4-BE49-F238E27FC236}">
                <a16:creationId xmlns:a16="http://schemas.microsoft.com/office/drawing/2014/main" id="{13710042-2709-4942-AFEE-040A2F733DA7}"/>
              </a:ext>
            </a:extLst>
          </p:cNvPr>
          <p:cNvSpPr/>
          <p:nvPr/>
        </p:nvSpPr>
        <p:spPr>
          <a:xfrm>
            <a:off x="6503561" y="6100367"/>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9F77757-B3CD-48B8-9894-3254B53099F0}"/>
              </a:ext>
            </a:extLst>
          </p:cNvPr>
          <p:cNvSpPr txBox="1"/>
          <p:nvPr/>
        </p:nvSpPr>
        <p:spPr>
          <a:xfrm>
            <a:off x="6228118" y="6290417"/>
            <a:ext cx="735441" cy="230832"/>
          </a:xfrm>
          <a:prstGeom prst="rect">
            <a:avLst/>
          </a:prstGeom>
          <a:noFill/>
        </p:spPr>
        <p:txBody>
          <a:bodyPr wrap="square" rtlCol="0">
            <a:spAutoFit/>
          </a:bodyPr>
          <a:lstStyle/>
          <a:p>
            <a:pPr algn="ctr"/>
            <a:r>
              <a:rPr lang="en-US" sz="900" dirty="0"/>
              <a:t>Modeling</a:t>
            </a:r>
          </a:p>
        </p:txBody>
      </p:sp>
      <p:sp>
        <p:nvSpPr>
          <p:cNvPr id="13" name="Oval 12">
            <a:extLst>
              <a:ext uri="{FF2B5EF4-FFF2-40B4-BE49-F238E27FC236}">
                <a16:creationId xmlns:a16="http://schemas.microsoft.com/office/drawing/2014/main" id="{B3CE3858-8BEC-4303-B5B7-54589D68DA45}"/>
              </a:ext>
            </a:extLst>
          </p:cNvPr>
          <p:cNvSpPr/>
          <p:nvPr/>
        </p:nvSpPr>
        <p:spPr>
          <a:xfrm>
            <a:off x="7500459" y="6083592"/>
            <a:ext cx="184556" cy="184446"/>
          </a:xfrm>
          <a:prstGeom prst="ellipse">
            <a:avLst/>
          </a:prstGeom>
          <a:solidFill>
            <a:schemeClr val="tx1">
              <a:lumMod val="65000"/>
              <a:lumOff val="3500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23BF6FA-E8AF-471C-B9CD-2CFC6F153029}"/>
              </a:ext>
            </a:extLst>
          </p:cNvPr>
          <p:cNvSpPr txBox="1"/>
          <p:nvPr/>
        </p:nvSpPr>
        <p:spPr>
          <a:xfrm>
            <a:off x="7225016" y="6274571"/>
            <a:ext cx="735441" cy="230832"/>
          </a:xfrm>
          <a:prstGeom prst="rect">
            <a:avLst/>
          </a:prstGeom>
          <a:noFill/>
        </p:spPr>
        <p:txBody>
          <a:bodyPr wrap="square" rtlCol="0">
            <a:spAutoFit/>
          </a:bodyPr>
          <a:lstStyle/>
          <a:p>
            <a:pPr algn="ctr"/>
            <a:r>
              <a:rPr lang="en-US" sz="900" b="1" dirty="0"/>
              <a:t>Evaluation</a:t>
            </a:r>
          </a:p>
        </p:txBody>
      </p:sp>
      <p:sp>
        <p:nvSpPr>
          <p:cNvPr id="15" name="Oval 14">
            <a:extLst>
              <a:ext uri="{FF2B5EF4-FFF2-40B4-BE49-F238E27FC236}">
                <a16:creationId xmlns:a16="http://schemas.microsoft.com/office/drawing/2014/main" id="{81AD04EE-9D6A-417C-9A38-11BB6B2D9A03}"/>
              </a:ext>
            </a:extLst>
          </p:cNvPr>
          <p:cNvSpPr/>
          <p:nvPr/>
        </p:nvSpPr>
        <p:spPr>
          <a:xfrm>
            <a:off x="8514130"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30B182-496E-4EBC-B124-1FAB37B416E2}"/>
              </a:ext>
            </a:extLst>
          </p:cNvPr>
          <p:cNvSpPr txBox="1"/>
          <p:nvPr/>
        </p:nvSpPr>
        <p:spPr>
          <a:xfrm>
            <a:off x="8201459" y="6290417"/>
            <a:ext cx="807089" cy="230832"/>
          </a:xfrm>
          <a:prstGeom prst="rect">
            <a:avLst/>
          </a:prstGeom>
          <a:noFill/>
        </p:spPr>
        <p:txBody>
          <a:bodyPr wrap="square" rtlCol="0">
            <a:spAutoFit/>
          </a:bodyPr>
          <a:lstStyle/>
          <a:p>
            <a:pPr algn="ctr"/>
            <a:r>
              <a:rPr lang="en-US" sz="900" dirty="0"/>
              <a:t>Deployment</a:t>
            </a:r>
          </a:p>
        </p:txBody>
      </p:sp>
      <p:sp>
        <p:nvSpPr>
          <p:cNvPr id="2" name="Slide Number Placeholder 1">
            <a:extLst>
              <a:ext uri="{FF2B5EF4-FFF2-40B4-BE49-F238E27FC236}">
                <a16:creationId xmlns:a16="http://schemas.microsoft.com/office/drawing/2014/main" id="{6A151D5E-76DB-4023-8BB5-CE7C3A5570E2}"/>
              </a:ext>
            </a:extLst>
          </p:cNvPr>
          <p:cNvSpPr>
            <a:spLocks noGrp="1"/>
          </p:cNvSpPr>
          <p:nvPr>
            <p:ph type="sldNum" sz="quarter" idx="12"/>
          </p:nvPr>
        </p:nvSpPr>
        <p:spPr/>
        <p:txBody>
          <a:bodyPr/>
          <a:lstStyle/>
          <a:p>
            <a:fld id="{926CC9D0-B4DA-4185-AC8B-2D44145E0EF2}" type="slidenum">
              <a:rPr lang="en-US" smtClean="0"/>
              <a:t>7</a:t>
            </a:fld>
            <a:endParaRPr lang="en-US"/>
          </a:p>
        </p:txBody>
      </p:sp>
      <p:pic>
        <p:nvPicPr>
          <p:cNvPr id="18" name="Picture 2" descr="NOVA Information Management School">
            <a:extLst>
              <a:ext uri="{FF2B5EF4-FFF2-40B4-BE49-F238E27FC236}">
                <a16:creationId xmlns:a16="http://schemas.microsoft.com/office/drawing/2014/main" id="{E013FCEB-6FF9-43E1-9B4C-59BC8A7F5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324" y="44517"/>
            <a:ext cx="618506" cy="645398"/>
          </a:xfrm>
          <a:prstGeom prst="rect">
            <a:avLst/>
          </a:prstGeom>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5A53C44-5F98-4FC2-9183-95B7BBA43090}"/>
              </a:ext>
            </a:extLst>
          </p:cNvPr>
          <p:cNvSpPr txBox="1"/>
          <p:nvPr/>
        </p:nvSpPr>
        <p:spPr>
          <a:xfrm>
            <a:off x="182165" y="169128"/>
            <a:ext cx="6505952"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Purchase Behavior Clusters</a:t>
            </a:r>
          </a:p>
        </p:txBody>
      </p:sp>
      <p:cxnSp>
        <p:nvCxnSpPr>
          <p:cNvPr id="20" name="Straight Connector 19">
            <a:extLst>
              <a:ext uri="{FF2B5EF4-FFF2-40B4-BE49-F238E27FC236}">
                <a16:creationId xmlns:a16="http://schemas.microsoft.com/office/drawing/2014/main" id="{9C79257C-8508-46A2-9148-74ABE7C66EA1}"/>
              </a:ext>
            </a:extLst>
          </p:cNvPr>
          <p:cNvCxnSpPr>
            <a:cxnSpLocks/>
          </p:cNvCxnSpPr>
          <p:nvPr/>
        </p:nvCxnSpPr>
        <p:spPr>
          <a:xfrm>
            <a:off x="85842" y="644085"/>
            <a:ext cx="10884418" cy="0"/>
          </a:xfrm>
          <a:prstGeom prst="line">
            <a:avLst/>
          </a:prstGeom>
          <a:ln w="28575">
            <a:solidFill>
              <a:srgbClr val="BDD63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9B9A631-9E53-4DC8-9EF1-7824692B3870}"/>
              </a:ext>
            </a:extLst>
          </p:cNvPr>
          <p:cNvCxnSpPr>
            <a:cxnSpLocks/>
          </p:cNvCxnSpPr>
          <p:nvPr/>
        </p:nvCxnSpPr>
        <p:spPr>
          <a:xfrm>
            <a:off x="132244" y="673136"/>
            <a:ext cx="10891356" cy="0"/>
          </a:xfrm>
          <a:prstGeom prst="line">
            <a:avLst/>
          </a:prstGeom>
          <a:ln w="28575">
            <a:solidFill>
              <a:srgbClr val="5D676D"/>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597EC9B-77E4-45C5-AC59-31732C144CC8}"/>
              </a:ext>
            </a:extLst>
          </p:cNvPr>
          <p:cNvSpPr txBox="1"/>
          <p:nvPr/>
        </p:nvSpPr>
        <p:spPr>
          <a:xfrm>
            <a:off x="139181" y="853616"/>
            <a:ext cx="10891356" cy="369332"/>
          </a:xfrm>
          <a:prstGeom prst="rect">
            <a:avLst/>
          </a:prstGeom>
          <a:noFill/>
        </p:spPr>
        <p:txBody>
          <a:bodyPr wrap="square" rtlCol="0">
            <a:spAutoFit/>
          </a:bodyPr>
          <a:lstStyle/>
          <a:p>
            <a:pPr algn="just"/>
            <a:r>
              <a:rPr lang="en-US" i="1" dirty="0"/>
              <a:t>The k-means was applied considering only Purchase Behavior features. </a:t>
            </a:r>
          </a:p>
        </p:txBody>
      </p:sp>
      <p:sp>
        <p:nvSpPr>
          <p:cNvPr id="31" name="TextBox 30">
            <a:extLst>
              <a:ext uri="{FF2B5EF4-FFF2-40B4-BE49-F238E27FC236}">
                <a16:creationId xmlns:a16="http://schemas.microsoft.com/office/drawing/2014/main" id="{96BA8A5E-CF18-4CEF-ABB9-39D264C12170}"/>
              </a:ext>
            </a:extLst>
          </p:cNvPr>
          <p:cNvSpPr txBox="1"/>
          <p:nvPr/>
        </p:nvSpPr>
        <p:spPr>
          <a:xfrm>
            <a:off x="5976714" y="1845370"/>
            <a:ext cx="5199808" cy="1815882"/>
          </a:xfrm>
          <a:prstGeom prst="rect">
            <a:avLst/>
          </a:prstGeom>
          <a:noFill/>
        </p:spPr>
        <p:txBody>
          <a:bodyPr wrap="square" rtlCol="0">
            <a:spAutoFit/>
          </a:bodyPr>
          <a:lstStyle/>
          <a:p>
            <a:r>
              <a:rPr lang="en-US" sz="1400" b="1" dirty="0"/>
              <a:t>Cluster 0</a:t>
            </a:r>
            <a:r>
              <a:rPr lang="en-US" sz="1400" dirty="0"/>
              <a:t>: Represents 15% of customer base. There is a preference for sweet and dessert wines as well as exotic wines.</a:t>
            </a:r>
          </a:p>
          <a:p>
            <a:endParaRPr lang="en-US" sz="1400" dirty="0"/>
          </a:p>
          <a:p>
            <a:r>
              <a:rPr lang="en-US" sz="1400" b="1" dirty="0"/>
              <a:t>Cluster 1</a:t>
            </a:r>
            <a:r>
              <a:rPr lang="en-US" sz="1400" dirty="0"/>
              <a:t>: Represents 43% of customer base. There is a preference for dry red wines.</a:t>
            </a:r>
          </a:p>
          <a:p>
            <a:endParaRPr lang="en-US" sz="1400" dirty="0"/>
          </a:p>
          <a:p>
            <a:r>
              <a:rPr lang="en-US" sz="1400" b="1" dirty="0"/>
              <a:t>Cluster 2</a:t>
            </a:r>
            <a:r>
              <a:rPr lang="en-US" sz="1400" dirty="0"/>
              <a:t>: Represents 42% of customer base. There is a preference for dry white wines.</a:t>
            </a:r>
          </a:p>
        </p:txBody>
      </p:sp>
      <p:pic>
        <p:nvPicPr>
          <p:cNvPr id="11266" name="Picture 2">
            <a:extLst>
              <a:ext uri="{FF2B5EF4-FFF2-40B4-BE49-F238E27FC236}">
                <a16:creationId xmlns:a16="http://schemas.microsoft.com/office/drawing/2014/main" id="{54FC702F-87D6-4EE7-857A-429D93FF09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63" r="51079"/>
          <a:stretch/>
        </p:blipFill>
        <p:spPr bwMode="auto">
          <a:xfrm>
            <a:off x="182164" y="1721545"/>
            <a:ext cx="5497179" cy="367552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870A11BA-39AF-4F62-82F5-7D16FB6209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412" t="11063" b="3044"/>
          <a:stretch/>
        </p:blipFill>
        <p:spPr bwMode="auto">
          <a:xfrm>
            <a:off x="7685015" y="3933990"/>
            <a:ext cx="2201935" cy="14616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68BC78-8985-48D7-B6CF-761313D6DAE6}"/>
              </a:ext>
            </a:extLst>
          </p:cNvPr>
          <p:cNvSpPr txBox="1"/>
          <p:nvPr/>
        </p:nvSpPr>
        <p:spPr>
          <a:xfrm>
            <a:off x="8605003" y="3819444"/>
            <a:ext cx="537379" cy="261610"/>
          </a:xfrm>
          <a:prstGeom prst="rect">
            <a:avLst/>
          </a:prstGeom>
          <a:noFill/>
        </p:spPr>
        <p:txBody>
          <a:bodyPr wrap="square" rtlCol="0">
            <a:spAutoFit/>
          </a:bodyPr>
          <a:lstStyle/>
          <a:p>
            <a:pPr algn="ctr"/>
            <a:r>
              <a:rPr lang="en-US" sz="1050" b="1" dirty="0"/>
              <a:t>43%</a:t>
            </a:r>
          </a:p>
        </p:txBody>
      </p:sp>
      <p:sp>
        <p:nvSpPr>
          <p:cNvPr id="28" name="TextBox 27">
            <a:extLst>
              <a:ext uri="{FF2B5EF4-FFF2-40B4-BE49-F238E27FC236}">
                <a16:creationId xmlns:a16="http://schemas.microsoft.com/office/drawing/2014/main" id="{D1F29940-89E1-4FD3-94F3-E4D4B0BBD3F8}"/>
              </a:ext>
            </a:extLst>
          </p:cNvPr>
          <p:cNvSpPr txBox="1"/>
          <p:nvPr/>
        </p:nvSpPr>
        <p:spPr>
          <a:xfrm>
            <a:off x="9286041" y="3819444"/>
            <a:ext cx="537379" cy="261610"/>
          </a:xfrm>
          <a:prstGeom prst="rect">
            <a:avLst/>
          </a:prstGeom>
          <a:noFill/>
        </p:spPr>
        <p:txBody>
          <a:bodyPr wrap="square" rtlCol="0">
            <a:spAutoFit/>
          </a:bodyPr>
          <a:lstStyle/>
          <a:p>
            <a:pPr algn="ctr"/>
            <a:r>
              <a:rPr lang="en-US" sz="1050" b="1" dirty="0"/>
              <a:t>42%</a:t>
            </a:r>
          </a:p>
        </p:txBody>
      </p:sp>
      <p:sp>
        <p:nvSpPr>
          <p:cNvPr id="29" name="TextBox 28">
            <a:extLst>
              <a:ext uri="{FF2B5EF4-FFF2-40B4-BE49-F238E27FC236}">
                <a16:creationId xmlns:a16="http://schemas.microsoft.com/office/drawing/2014/main" id="{5D45D985-D30E-4D9A-B15D-E9ED27924FFC}"/>
              </a:ext>
            </a:extLst>
          </p:cNvPr>
          <p:cNvSpPr txBox="1"/>
          <p:nvPr/>
        </p:nvSpPr>
        <p:spPr>
          <a:xfrm>
            <a:off x="7935027" y="4565243"/>
            <a:ext cx="537379" cy="261610"/>
          </a:xfrm>
          <a:prstGeom prst="rect">
            <a:avLst/>
          </a:prstGeom>
          <a:noFill/>
        </p:spPr>
        <p:txBody>
          <a:bodyPr wrap="square" rtlCol="0">
            <a:spAutoFit/>
          </a:bodyPr>
          <a:lstStyle/>
          <a:p>
            <a:pPr algn="ctr"/>
            <a:r>
              <a:rPr lang="en-US" sz="1050" b="1" dirty="0"/>
              <a:t>15%</a:t>
            </a:r>
          </a:p>
        </p:txBody>
      </p:sp>
      <p:sp>
        <p:nvSpPr>
          <p:cNvPr id="27" name="TextBox 26">
            <a:extLst>
              <a:ext uri="{FF2B5EF4-FFF2-40B4-BE49-F238E27FC236}">
                <a16:creationId xmlns:a16="http://schemas.microsoft.com/office/drawing/2014/main" id="{6851FF48-C4C1-496F-A454-252E398481F1}"/>
              </a:ext>
            </a:extLst>
          </p:cNvPr>
          <p:cNvSpPr txBox="1"/>
          <p:nvPr/>
        </p:nvSpPr>
        <p:spPr>
          <a:xfrm>
            <a:off x="7348914" y="2746632"/>
            <a:ext cx="986845" cy="261610"/>
          </a:xfrm>
          <a:prstGeom prst="rect">
            <a:avLst/>
          </a:prstGeom>
          <a:solidFill>
            <a:srgbClr val="5D676D"/>
          </a:solidFill>
        </p:spPr>
        <p:txBody>
          <a:bodyPr wrap="square" rtlCol="0">
            <a:spAutoFit/>
          </a:bodyPr>
          <a:lstStyle/>
          <a:p>
            <a:pPr algn="ctr"/>
            <a:r>
              <a:rPr lang="en-US" sz="1050" b="1" dirty="0">
                <a:solidFill>
                  <a:srgbClr val="BDD631"/>
                </a:solidFill>
              </a:rPr>
              <a:t>Dry Red</a:t>
            </a:r>
          </a:p>
        </p:txBody>
      </p:sp>
      <p:sp>
        <p:nvSpPr>
          <p:cNvPr id="30" name="TextBox 29">
            <a:extLst>
              <a:ext uri="{FF2B5EF4-FFF2-40B4-BE49-F238E27FC236}">
                <a16:creationId xmlns:a16="http://schemas.microsoft.com/office/drawing/2014/main" id="{4F0E4C10-C310-45CD-9574-AA08E2BF34E1}"/>
              </a:ext>
            </a:extLst>
          </p:cNvPr>
          <p:cNvSpPr txBox="1"/>
          <p:nvPr/>
        </p:nvSpPr>
        <p:spPr>
          <a:xfrm>
            <a:off x="7527285" y="3383934"/>
            <a:ext cx="986845" cy="261610"/>
          </a:xfrm>
          <a:prstGeom prst="rect">
            <a:avLst/>
          </a:prstGeom>
          <a:solidFill>
            <a:srgbClr val="5D676D"/>
          </a:solidFill>
        </p:spPr>
        <p:txBody>
          <a:bodyPr wrap="square" rtlCol="0">
            <a:spAutoFit/>
          </a:bodyPr>
          <a:lstStyle/>
          <a:p>
            <a:pPr algn="ctr"/>
            <a:r>
              <a:rPr lang="en-US" sz="1050" b="1" dirty="0">
                <a:solidFill>
                  <a:srgbClr val="BDD631"/>
                </a:solidFill>
              </a:rPr>
              <a:t>Dry White</a:t>
            </a:r>
          </a:p>
        </p:txBody>
      </p:sp>
      <p:sp>
        <p:nvSpPr>
          <p:cNvPr id="32" name="TextBox 31">
            <a:extLst>
              <a:ext uri="{FF2B5EF4-FFF2-40B4-BE49-F238E27FC236}">
                <a16:creationId xmlns:a16="http://schemas.microsoft.com/office/drawing/2014/main" id="{A26CE01D-F691-4616-96C7-3D7171968997}"/>
              </a:ext>
            </a:extLst>
          </p:cNvPr>
          <p:cNvSpPr txBox="1"/>
          <p:nvPr/>
        </p:nvSpPr>
        <p:spPr>
          <a:xfrm>
            <a:off x="9823420" y="2101421"/>
            <a:ext cx="1082926" cy="253916"/>
          </a:xfrm>
          <a:prstGeom prst="rect">
            <a:avLst/>
          </a:prstGeom>
          <a:solidFill>
            <a:srgbClr val="5D676D"/>
          </a:solidFill>
        </p:spPr>
        <p:txBody>
          <a:bodyPr wrap="square" rtlCol="0">
            <a:spAutoFit/>
          </a:bodyPr>
          <a:lstStyle/>
          <a:p>
            <a:pPr algn="ctr"/>
            <a:r>
              <a:rPr lang="en-US" sz="1050" b="1" dirty="0">
                <a:solidFill>
                  <a:srgbClr val="BDD631"/>
                </a:solidFill>
              </a:rPr>
              <a:t>Sweet &amp; Exotic</a:t>
            </a:r>
          </a:p>
        </p:txBody>
      </p:sp>
    </p:spTree>
    <p:extLst>
      <p:ext uri="{BB962C8B-B14F-4D97-AF65-F5344CB8AC3E}">
        <p14:creationId xmlns:p14="http://schemas.microsoft.com/office/powerpoint/2010/main" val="299742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F40833-B25F-4C0B-91FC-CBAD8C5197D7}"/>
              </a:ext>
            </a:extLst>
          </p:cNvPr>
          <p:cNvSpPr>
            <a:spLocks noGrp="1"/>
          </p:cNvSpPr>
          <p:nvPr>
            <p:ph type="sldNum" sz="quarter" idx="12"/>
          </p:nvPr>
        </p:nvSpPr>
        <p:spPr/>
        <p:txBody>
          <a:bodyPr/>
          <a:lstStyle/>
          <a:p>
            <a:fld id="{926CC9D0-B4DA-4185-AC8B-2D44145E0EF2}" type="slidenum">
              <a:rPr lang="en-US" smtClean="0"/>
              <a:t>8</a:t>
            </a:fld>
            <a:endParaRPr lang="en-US"/>
          </a:p>
        </p:txBody>
      </p:sp>
      <p:pic>
        <p:nvPicPr>
          <p:cNvPr id="18" name="Picture 2" descr="NOVA Information Management School">
            <a:extLst>
              <a:ext uri="{FF2B5EF4-FFF2-40B4-BE49-F238E27FC236}">
                <a16:creationId xmlns:a16="http://schemas.microsoft.com/office/drawing/2014/main" id="{B1FB16F2-FDFA-48A0-BE04-5B3E2CB92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324" y="44517"/>
            <a:ext cx="618506" cy="645398"/>
          </a:xfrm>
          <a:prstGeom prst="rect">
            <a:avLst/>
          </a:prstGeom>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32630FE-CBBE-4EBA-AE44-10A4ACCA939A}"/>
              </a:ext>
            </a:extLst>
          </p:cNvPr>
          <p:cNvSpPr txBox="1"/>
          <p:nvPr/>
        </p:nvSpPr>
        <p:spPr>
          <a:xfrm>
            <a:off x="182165" y="169128"/>
            <a:ext cx="6505952"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Final Merged Clusters</a:t>
            </a:r>
          </a:p>
        </p:txBody>
      </p:sp>
      <p:cxnSp>
        <p:nvCxnSpPr>
          <p:cNvPr id="20" name="Straight Connector 19">
            <a:extLst>
              <a:ext uri="{FF2B5EF4-FFF2-40B4-BE49-F238E27FC236}">
                <a16:creationId xmlns:a16="http://schemas.microsoft.com/office/drawing/2014/main" id="{EAFD9A41-153D-469A-9396-DFD8553F5487}"/>
              </a:ext>
            </a:extLst>
          </p:cNvPr>
          <p:cNvCxnSpPr>
            <a:cxnSpLocks/>
          </p:cNvCxnSpPr>
          <p:nvPr/>
        </p:nvCxnSpPr>
        <p:spPr>
          <a:xfrm>
            <a:off x="85842" y="644085"/>
            <a:ext cx="10884418" cy="0"/>
          </a:xfrm>
          <a:prstGeom prst="line">
            <a:avLst/>
          </a:prstGeom>
          <a:ln w="28575">
            <a:solidFill>
              <a:srgbClr val="BDD63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92E951-3DB9-455B-B0DF-B44C5727FA31}"/>
              </a:ext>
            </a:extLst>
          </p:cNvPr>
          <p:cNvCxnSpPr>
            <a:cxnSpLocks/>
          </p:cNvCxnSpPr>
          <p:nvPr/>
        </p:nvCxnSpPr>
        <p:spPr>
          <a:xfrm>
            <a:off x="132244" y="673136"/>
            <a:ext cx="10891356" cy="0"/>
          </a:xfrm>
          <a:prstGeom prst="line">
            <a:avLst/>
          </a:prstGeom>
          <a:ln w="28575">
            <a:solidFill>
              <a:srgbClr val="5D676D"/>
            </a:solidFill>
          </a:ln>
        </p:spPr>
        <p:style>
          <a:lnRef idx="1">
            <a:schemeClr val="accent1"/>
          </a:lnRef>
          <a:fillRef idx="0">
            <a:schemeClr val="accent1"/>
          </a:fillRef>
          <a:effectRef idx="0">
            <a:schemeClr val="accent1"/>
          </a:effectRef>
          <a:fontRef idx="minor">
            <a:schemeClr val="tx1"/>
          </a:fontRef>
        </p:style>
      </p:cxnSp>
      <p:pic>
        <p:nvPicPr>
          <p:cNvPr id="10242" name="Picture 2">
            <a:extLst>
              <a:ext uri="{FF2B5EF4-FFF2-40B4-BE49-F238E27FC236}">
                <a16:creationId xmlns:a16="http://schemas.microsoft.com/office/drawing/2014/main" id="{E1D6C48E-B18C-475E-9C52-37F54358B0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98"/>
          <a:stretch/>
        </p:blipFill>
        <p:spPr bwMode="auto">
          <a:xfrm>
            <a:off x="368415" y="1680426"/>
            <a:ext cx="4291667" cy="3919715"/>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4DD460CA-3118-4660-A39D-C04EA2745823}"/>
              </a:ext>
            </a:extLst>
          </p:cNvPr>
          <p:cNvCxnSpPr>
            <a:cxnSpLocks/>
          </p:cNvCxnSpPr>
          <p:nvPr/>
        </p:nvCxnSpPr>
        <p:spPr>
          <a:xfrm>
            <a:off x="2650923" y="6175870"/>
            <a:ext cx="7021585" cy="0"/>
          </a:xfrm>
          <a:prstGeom prst="line">
            <a:avLst/>
          </a:prstGeom>
          <a:ln w="381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D2B4DC4-4C62-434F-97AB-DBFAC2509B80}"/>
              </a:ext>
            </a:extLst>
          </p:cNvPr>
          <p:cNvSpPr/>
          <p:nvPr/>
        </p:nvSpPr>
        <p:spPr>
          <a:xfrm>
            <a:off x="3473044" y="6083592"/>
            <a:ext cx="184556" cy="18455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586FFD6-29B0-428D-B33F-B9EC5102807D}"/>
              </a:ext>
            </a:extLst>
          </p:cNvPr>
          <p:cNvSpPr txBox="1"/>
          <p:nvPr/>
        </p:nvSpPr>
        <p:spPr>
          <a:xfrm>
            <a:off x="3024232" y="6268148"/>
            <a:ext cx="1082180" cy="369332"/>
          </a:xfrm>
          <a:prstGeom prst="rect">
            <a:avLst/>
          </a:prstGeom>
          <a:noFill/>
        </p:spPr>
        <p:txBody>
          <a:bodyPr wrap="square" rtlCol="0">
            <a:spAutoFit/>
          </a:bodyPr>
          <a:lstStyle/>
          <a:p>
            <a:pPr algn="ctr"/>
            <a:r>
              <a:rPr lang="en-US" sz="900" dirty="0"/>
              <a:t>Business Understanding</a:t>
            </a:r>
          </a:p>
        </p:txBody>
      </p:sp>
      <p:sp>
        <p:nvSpPr>
          <p:cNvPr id="25" name="Oval 24">
            <a:extLst>
              <a:ext uri="{FF2B5EF4-FFF2-40B4-BE49-F238E27FC236}">
                <a16:creationId xmlns:a16="http://schemas.microsoft.com/office/drawing/2014/main" id="{D0892604-D8AD-4A6D-A6A4-E3B9173F8DD6}"/>
              </a:ext>
            </a:extLst>
          </p:cNvPr>
          <p:cNvSpPr/>
          <p:nvPr/>
        </p:nvSpPr>
        <p:spPr>
          <a:xfrm>
            <a:off x="4475527" y="6088218"/>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D236213-48B0-4940-A05B-1F27F2E20DC4}"/>
              </a:ext>
            </a:extLst>
          </p:cNvPr>
          <p:cNvSpPr txBox="1"/>
          <p:nvPr/>
        </p:nvSpPr>
        <p:spPr>
          <a:xfrm>
            <a:off x="4118993" y="6262211"/>
            <a:ext cx="897624" cy="369332"/>
          </a:xfrm>
          <a:prstGeom prst="rect">
            <a:avLst/>
          </a:prstGeom>
          <a:noFill/>
        </p:spPr>
        <p:txBody>
          <a:bodyPr wrap="square" rtlCol="0">
            <a:spAutoFit/>
          </a:bodyPr>
          <a:lstStyle/>
          <a:p>
            <a:pPr algn="ctr"/>
            <a:r>
              <a:rPr lang="en-US" sz="900" dirty="0"/>
              <a:t>Data Understanding</a:t>
            </a:r>
          </a:p>
        </p:txBody>
      </p:sp>
      <p:sp>
        <p:nvSpPr>
          <p:cNvPr id="27" name="Oval 26">
            <a:extLst>
              <a:ext uri="{FF2B5EF4-FFF2-40B4-BE49-F238E27FC236}">
                <a16:creationId xmlns:a16="http://schemas.microsoft.com/office/drawing/2014/main" id="{5834771F-C891-466F-959A-590A77C387AD}"/>
              </a:ext>
            </a:extLst>
          </p:cNvPr>
          <p:cNvSpPr/>
          <p:nvPr/>
        </p:nvSpPr>
        <p:spPr>
          <a:xfrm>
            <a:off x="5494788"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B289213-FE3F-4A93-8E07-ACA9C4D921ED}"/>
              </a:ext>
            </a:extLst>
          </p:cNvPr>
          <p:cNvSpPr txBox="1"/>
          <p:nvPr/>
        </p:nvSpPr>
        <p:spPr>
          <a:xfrm>
            <a:off x="5138254" y="6262211"/>
            <a:ext cx="897624" cy="369332"/>
          </a:xfrm>
          <a:prstGeom prst="rect">
            <a:avLst/>
          </a:prstGeom>
          <a:noFill/>
        </p:spPr>
        <p:txBody>
          <a:bodyPr wrap="square" rtlCol="0">
            <a:spAutoFit/>
          </a:bodyPr>
          <a:lstStyle/>
          <a:p>
            <a:pPr algn="ctr"/>
            <a:r>
              <a:rPr lang="en-US" sz="900" dirty="0"/>
              <a:t>Data Preparation</a:t>
            </a:r>
          </a:p>
        </p:txBody>
      </p:sp>
      <p:sp>
        <p:nvSpPr>
          <p:cNvPr id="29" name="Oval 28">
            <a:extLst>
              <a:ext uri="{FF2B5EF4-FFF2-40B4-BE49-F238E27FC236}">
                <a16:creationId xmlns:a16="http://schemas.microsoft.com/office/drawing/2014/main" id="{415368D6-706F-4D4C-A0C2-DA027B8A082E}"/>
              </a:ext>
            </a:extLst>
          </p:cNvPr>
          <p:cNvSpPr/>
          <p:nvPr/>
        </p:nvSpPr>
        <p:spPr>
          <a:xfrm>
            <a:off x="6503561" y="6100367"/>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AC9F839-150B-4715-8ED5-20812C146287}"/>
              </a:ext>
            </a:extLst>
          </p:cNvPr>
          <p:cNvSpPr txBox="1"/>
          <p:nvPr/>
        </p:nvSpPr>
        <p:spPr>
          <a:xfrm>
            <a:off x="6228118" y="6290417"/>
            <a:ext cx="735441" cy="230832"/>
          </a:xfrm>
          <a:prstGeom prst="rect">
            <a:avLst/>
          </a:prstGeom>
          <a:noFill/>
        </p:spPr>
        <p:txBody>
          <a:bodyPr wrap="square" rtlCol="0">
            <a:spAutoFit/>
          </a:bodyPr>
          <a:lstStyle/>
          <a:p>
            <a:pPr algn="ctr"/>
            <a:r>
              <a:rPr lang="en-US" sz="900" dirty="0"/>
              <a:t>Modeling</a:t>
            </a:r>
          </a:p>
        </p:txBody>
      </p:sp>
      <p:sp>
        <p:nvSpPr>
          <p:cNvPr id="31" name="Oval 30">
            <a:extLst>
              <a:ext uri="{FF2B5EF4-FFF2-40B4-BE49-F238E27FC236}">
                <a16:creationId xmlns:a16="http://schemas.microsoft.com/office/drawing/2014/main" id="{04B7CD70-FECC-4231-8CC8-53C19369A6AF}"/>
              </a:ext>
            </a:extLst>
          </p:cNvPr>
          <p:cNvSpPr/>
          <p:nvPr/>
        </p:nvSpPr>
        <p:spPr>
          <a:xfrm>
            <a:off x="7500459" y="6083592"/>
            <a:ext cx="184556" cy="184446"/>
          </a:xfrm>
          <a:prstGeom prst="ellipse">
            <a:avLst/>
          </a:prstGeom>
          <a:solidFill>
            <a:schemeClr val="tx1">
              <a:lumMod val="65000"/>
              <a:lumOff val="3500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5CF913C-4C40-4C48-AD46-9D869A089CE4}"/>
              </a:ext>
            </a:extLst>
          </p:cNvPr>
          <p:cNvSpPr txBox="1"/>
          <p:nvPr/>
        </p:nvSpPr>
        <p:spPr>
          <a:xfrm>
            <a:off x="7225016" y="6274571"/>
            <a:ext cx="735441" cy="230832"/>
          </a:xfrm>
          <a:prstGeom prst="rect">
            <a:avLst/>
          </a:prstGeom>
          <a:noFill/>
        </p:spPr>
        <p:txBody>
          <a:bodyPr wrap="square" rtlCol="0">
            <a:spAutoFit/>
          </a:bodyPr>
          <a:lstStyle/>
          <a:p>
            <a:pPr algn="ctr"/>
            <a:r>
              <a:rPr lang="en-US" sz="900" b="1" dirty="0"/>
              <a:t>Evaluation</a:t>
            </a:r>
          </a:p>
        </p:txBody>
      </p:sp>
      <p:sp>
        <p:nvSpPr>
          <p:cNvPr id="33" name="Oval 32">
            <a:extLst>
              <a:ext uri="{FF2B5EF4-FFF2-40B4-BE49-F238E27FC236}">
                <a16:creationId xmlns:a16="http://schemas.microsoft.com/office/drawing/2014/main" id="{0DC95ABB-1C1B-4EC1-8C71-CD4DE59FCBDF}"/>
              </a:ext>
            </a:extLst>
          </p:cNvPr>
          <p:cNvSpPr/>
          <p:nvPr/>
        </p:nvSpPr>
        <p:spPr>
          <a:xfrm>
            <a:off x="8514130"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A16CCEB-8B36-409F-BFD1-713B2A726BD7}"/>
              </a:ext>
            </a:extLst>
          </p:cNvPr>
          <p:cNvSpPr txBox="1"/>
          <p:nvPr/>
        </p:nvSpPr>
        <p:spPr>
          <a:xfrm>
            <a:off x="8201459" y="6290417"/>
            <a:ext cx="807089" cy="230832"/>
          </a:xfrm>
          <a:prstGeom prst="rect">
            <a:avLst/>
          </a:prstGeom>
          <a:noFill/>
        </p:spPr>
        <p:txBody>
          <a:bodyPr wrap="square" rtlCol="0">
            <a:spAutoFit/>
          </a:bodyPr>
          <a:lstStyle/>
          <a:p>
            <a:pPr algn="ctr"/>
            <a:r>
              <a:rPr lang="en-US" sz="900" dirty="0"/>
              <a:t>Deployment</a:t>
            </a:r>
          </a:p>
        </p:txBody>
      </p:sp>
      <p:sp>
        <p:nvSpPr>
          <p:cNvPr id="38" name="TextBox 37">
            <a:extLst>
              <a:ext uri="{FF2B5EF4-FFF2-40B4-BE49-F238E27FC236}">
                <a16:creationId xmlns:a16="http://schemas.microsoft.com/office/drawing/2014/main" id="{D7C95C59-8FDA-4835-A215-CB4C5125A3E5}"/>
              </a:ext>
            </a:extLst>
          </p:cNvPr>
          <p:cNvSpPr txBox="1"/>
          <p:nvPr/>
        </p:nvSpPr>
        <p:spPr>
          <a:xfrm>
            <a:off x="139181" y="853616"/>
            <a:ext cx="10891356" cy="646331"/>
          </a:xfrm>
          <a:prstGeom prst="rect">
            <a:avLst/>
          </a:prstGeom>
          <a:noFill/>
        </p:spPr>
        <p:txBody>
          <a:bodyPr wrap="square" rtlCol="0">
            <a:spAutoFit/>
          </a:bodyPr>
          <a:lstStyle/>
          <a:p>
            <a:pPr algn="just"/>
            <a:r>
              <a:rPr lang="en-US" i="1" dirty="0"/>
              <a:t>Hierarchical Clustering method was applied for the purpose of merging the two groups, Value &amp; Demographic and Purchase Behavior. </a:t>
            </a:r>
          </a:p>
        </p:txBody>
      </p:sp>
      <p:graphicFrame>
        <p:nvGraphicFramePr>
          <p:cNvPr id="39" name="Table 3">
            <a:extLst>
              <a:ext uri="{FF2B5EF4-FFF2-40B4-BE49-F238E27FC236}">
                <a16:creationId xmlns:a16="http://schemas.microsoft.com/office/drawing/2014/main" id="{E9AD3EE3-3184-4D67-99AB-A7777485A4C8}"/>
              </a:ext>
            </a:extLst>
          </p:cNvPr>
          <p:cNvGraphicFramePr>
            <a:graphicFrameLocks noGrp="1"/>
          </p:cNvGraphicFramePr>
          <p:nvPr>
            <p:extLst>
              <p:ext uri="{D42A27DB-BD31-4B8C-83A1-F6EECF244321}">
                <p14:modId xmlns:p14="http://schemas.microsoft.com/office/powerpoint/2010/main" val="218936457"/>
              </p:ext>
            </p:extLst>
          </p:nvPr>
        </p:nvGraphicFramePr>
        <p:xfrm>
          <a:off x="5512178" y="1891431"/>
          <a:ext cx="5617320" cy="1854200"/>
        </p:xfrm>
        <a:graphic>
          <a:graphicData uri="http://schemas.openxmlformats.org/drawingml/2006/table">
            <a:tbl>
              <a:tblPr firstRow="1" bandRow="1">
                <a:tableStyleId>{5940675A-B579-460E-94D1-54222C63F5DA}</a:tableStyleId>
              </a:tblPr>
              <a:tblGrid>
                <a:gridCol w="860044">
                  <a:extLst>
                    <a:ext uri="{9D8B030D-6E8A-4147-A177-3AD203B41FA5}">
                      <a16:colId xmlns:a16="http://schemas.microsoft.com/office/drawing/2014/main" val="2064682247"/>
                    </a:ext>
                  </a:extLst>
                </a:gridCol>
                <a:gridCol w="1788604">
                  <a:extLst>
                    <a:ext uri="{9D8B030D-6E8A-4147-A177-3AD203B41FA5}">
                      <a16:colId xmlns:a16="http://schemas.microsoft.com/office/drawing/2014/main" val="3395423183"/>
                    </a:ext>
                  </a:extLst>
                </a:gridCol>
                <a:gridCol w="2968672">
                  <a:extLst>
                    <a:ext uri="{9D8B030D-6E8A-4147-A177-3AD203B41FA5}">
                      <a16:colId xmlns:a16="http://schemas.microsoft.com/office/drawing/2014/main" val="334456602"/>
                    </a:ext>
                  </a:extLst>
                </a:gridCol>
              </a:tblGrid>
              <a:tr h="370840">
                <a:tc>
                  <a:txBody>
                    <a:bodyPr/>
                    <a:lstStyle/>
                    <a:p>
                      <a:pPr algn="ctr"/>
                      <a:r>
                        <a:rPr lang="en-US" sz="1400" b="1" dirty="0"/>
                        <a:t>Merged</a:t>
                      </a:r>
                    </a:p>
                  </a:txBody>
                  <a:tcPr>
                    <a:solidFill>
                      <a:schemeClr val="bg1">
                        <a:lumMod val="95000"/>
                      </a:schemeClr>
                    </a:solidFill>
                  </a:tcPr>
                </a:tc>
                <a:tc>
                  <a:txBody>
                    <a:bodyPr/>
                    <a:lstStyle/>
                    <a:p>
                      <a:pPr algn="ctr"/>
                      <a:r>
                        <a:rPr lang="en-US" sz="1400" b="1" dirty="0"/>
                        <a:t>Value &amp; Demographic</a:t>
                      </a:r>
                    </a:p>
                  </a:txBody>
                  <a:tcPr>
                    <a:solidFill>
                      <a:schemeClr val="bg1">
                        <a:lumMod val="95000"/>
                      </a:schemeClr>
                    </a:solidFill>
                  </a:tcPr>
                </a:tc>
                <a:tc>
                  <a:txBody>
                    <a:bodyPr/>
                    <a:lstStyle/>
                    <a:p>
                      <a:pPr algn="ctr"/>
                      <a:r>
                        <a:rPr lang="en-US" sz="1400" b="1" dirty="0"/>
                        <a:t>Purchase Behavior</a:t>
                      </a:r>
                    </a:p>
                  </a:txBody>
                  <a:tcPr>
                    <a:solidFill>
                      <a:schemeClr val="bg1">
                        <a:lumMod val="95000"/>
                      </a:schemeClr>
                    </a:solidFill>
                  </a:tcPr>
                </a:tc>
                <a:extLst>
                  <a:ext uri="{0D108BD9-81ED-4DB2-BD59-A6C34878D82A}">
                    <a16:rowId xmlns:a16="http://schemas.microsoft.com/office/drawing/2014/main" val="3124716433"/>
                  </a:ext>
                </a:extLst>
              </a:tr>
              <a:tr h="370840">
                <a:tc>
                  <a:txBody>
                    <a:bodyPr/>
                    <a:lstStyle/>
                    <a:p>
                      <a:pPr algn="ctr"/>
                      <a:r>
                        <a:rPr lang="en-US" sz="1400" dirty="0"/>
                        <a:t>Cluster 0</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798851727"/>
                  </a:ext>
                </a:extLst>
              </a:tr>
              <a:tr h="370840">
                <a:tc>
                  <a:txBody>
                    <a:bodyPr/>
                    <a:lstStyle/>
                    <a:p>
                      <a:pPr algn="ctr"/>
                      <a:r>
                        <a:rPr lang="en-US" sz="1400" dirty="0"/>
                        <a:t>Cluster 1</a:t>
                      </a:r>
                    </a:p>
                  </a:txBody>
                  <a:tcPr/>
                </a:tc>
                <a:tc>
                  <a:txBody>
                    <a:bodyPr/>
                    <a:lstStyle/>
                    <a:p>
                      <a:pPr algn="ctr"/>
                      <a:endParaRPr lang="en-US" sz="1400" dirty="0"/>
                    </a:p>
                  </a:txBody>
                  <a:tcPr/>
                </a:tc>
                <a:tc>
                  <a:txBody>
                    <a:bodyPr/>
                    <a:lstStyle/>
                    <a:p>
                      <a:pPr algn="ctr"/>
                      <a:endParaRPr lang="en-US" sz="1400"/>
                    </a:p>
                  </a:txBody>
                  <a:tcPr/>
                </a:tc>
                <a:extLst>
                  <a:ext uri="{0D108BD9-81ED-4DB2-BD59-A6C34878D82A}">
                    <a16:rowId xmlns:a16="http://schemas.microsoft.com/office/drawing/2014/main" val="1105474643"/>
                  </a:ext>
                </a:extLst>
              </a:tr>
              <a:tr h="370840">
                <a:tc>
                  <a:txBody>
                    <a:bodyPr/>
                    <a:lstStyle/>
                    <a:p>
                      <a:pPr algn="ctr"/>
                      <a:r>
                        <a:rPr lang="en-US" sz="1400" dirty="0"/>
                        <a:t>Cluster 2</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470233639"/>
                  </a:ext>
                </a:extLst>
              </a:tr>
              <a:tr h="370840">
                <a:tc>
                  <a:txBody>
                    <a:bodyPr/>
                    <a:lstStyle/>
                    <a:p>
                      <a:pPr algn="ctr"/>
                      <a:r>
                        <a:rPr lang="en-US" sz="1400" dirty="0"/>
                        <a:t>Cluster 3</a:t>
                      </a:r>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1670661220"/>
                  </a:ext>
                </a:extLst>
              </a:tr>
            </a:tbl>
          </a:graphicData>
        </a:graphic>
      </p:graphicFrame>
      <p:sp>
        <p:nvSpPr>
          <p:cNvPr id="40" name="TextBox 39">
            <a:extLst>
              <a:ext uri="{FF2B5EF4-FFF2-40B4-BE49-F238E27FC236}">
                <a16:creationId xmlns:a16="http://schemas.microsoft.com/office/drawing/2014/main" id="{6E0D2C70-45AD-4CD6-AFDE-DAD7A6005B9B}"/>
              </a:ext>
            </a:extLst>
          </p:cNvPr>
          <p:cNvSpPr txBox="1"/>
          <p:nvPr/>
        </p:nvSpPr>
        <p:spPr>
          <a:xfrm>
            <a:off x="8292770" y="3067729"/>
            <a:ext cx="1082926" cy="253916"/>
          </a:xfrm>
          <a:prstGeom prst="rect">
            <a:avLst/>
          </a:prstGeom>
          <a:solidFill>
            <a:srgbClr val="5D676D"/>
          </a:solidFill>
        </p:spPr>
        <p:txBody>
          <a:bodyPr wrap="square" rtlCol="0">
            <a:spAutoFit/>
          </a:bodyPr>
          <a:lstStyle/>
          <a:p>
            <a:pPr algn="ctr"/>
            <a:r>
              <a:rPr lang="en-US" sz="1050" b="1" dirty="0">
                <a:solidFill>
                  <a:srgbClr val="BDD631"/>
                </a:solidFill>
              </a:rPr>
              <a:t>Sweet &amp; Exotic</a:t>
            </a:r>
          </a:p>
        </p:txBody>
      </p:sp>
      <p:sp>
        <p:nvSpPr>
          <p:cNvPr id="41" name="TextBox 40">
            <a:extLst>
              <a:ext uri="{FF2B5EF4-FFF2-40B4-BE49-F238E27FC236}">
                <a16:creationId xmlns:a16="http://schemas.microsoft.com/office/drawing/2014/main" id="{F5990021-A373-46A8-9C91-2A8CF614800A}"/>
              </a:ext>
            </a:extLst>
          </p:cNvPr>
          <p:cNvSpPr txBox="1"/>
          <p:nvPr/>
        </p:nvSpPr>
        <p:spPr>
          <a:xfrm>
            <a:off x="6816221" y="3063882"/>
            <a:ext cx="828404" cy="261610"/>
          </a:xfrm>
          <a:prstGeom prst="rect">
            <a:avLst/>
          </a:prstGeom>
          <a:solidFill>
            <a:srgbClr val="5D676D"/>
          </a:solidFill>
        </p:spPr>
        <p:txBody>
          <a:bodyPr wrap="square" rtlCol="0">
            <a:spAutoFit/>
          </a:bodyPr>
          <a:lstStyle/>
          <a:p>
            <a:pPr algn="ctr"/>
            <a:r>
              <a:rPr lang="en-US" sz="1050" b="1" dirty="0">
                <a:solidFill>
                  <a:srgbClr val="BDD631"/>
                </a:solidFill>
              </a:rPr>
              <a:t>Class C</a:t>
            </a:r>
          </a:p>
        </p:txBody>
      </p:sp>
      <p:pic>
        <p:nvPicPr>
          <p:cNvPr id="10246" name="Picture 6">
            <a:extLst>
              <a:ext uri="{FF2B5EF4-FFF2-40B4-BE49-F238E27FC236}">
                <a16:creationId xmlns:a16="http://schemas.microsoft.com/office/drawing/2014/main" id="{5D8946AE-FCA5-4B61-A599-E894AEAB01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756" t="6107" b="4255"/>
          <a:stretch/>
        </p:blipFill>
        <p:spPr bwMode="auto">
          <a:xfrm>
            <a:off x="7211474" y="3926110"/>
            <a:ext cx="2605312" cy="184784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0B7847D-550B-4189-B9FF-2D5DC609B828}"/>
              </a:ext>
            </a:extLst>
          </p:cNvPr>
          <p:cNvSpPr txBox="1"/>
          <p:nvPr/>
        </p:nvSpPr>
        <p:spPr>
          <a:xfrm>
            <a:off x="6816221" y="3433723"/>
            <a:ext cx="828404" cy="261610"/>
          </a:xfrm>
          <a:prstGeom prst="rect">
            <a:avLst/>
          </a:prstGeom>
          <a:solidFill>
            <a:srgbClr val="5D676D"/>
          </a:solidFill>
        </p:spPr>
        <p:txBody>
          <a:bodyPr wrap="square" rtlCol="0">
            <a:spAutoFit/>
          </a:bodyPr>
          <a:lstStyle/>
          <a:p>
            <a:pPr algn="ctr"/>
            <a:r>
              <a:rPr lang="en-US" sz="1050" b="1" dirty="0">
                <a:solidFill>
                  <a:srgbClr val="BDD631"/>
                </a:solidFill>
              </a:rPr>
              <a:t>Class A</a:t>
            </a:r>
          </a:p>
        </p:txBody>
      </p:sp>
      <p:sp>
        <p:nvSpPr>
          <p:cNvPr id="44" name="TextBox 43">
            <a:extLst>
              <a:ext uri="{FF2B5EF4-FFF2-40B4-BE49-F238E27FC236}">
                <a16:creationId xmlns:a16="http://schemas.microsoft.com/office/drawing/2014/main" id="{4AD01299-5087-467C-90D7-709E2AC3D839}"/>
              </a:ext>
            </a:extLst>
          </p:cNvPr>
          <p:cNvSpPr txBox="1"/>
          <p:nvPr/>
        </p:nvSpPr>
        <p:spPr>
          <a:xfrm>
            <a:off x="9352078" y="3439394"/>
            <a:ext cx="986845" cy="261610"/>
          </a:xfrm>
          <a:prstGeom prst="rect">
            <a:avLst/>
          </a:prstGeom>
          <a:solidFill>
            <a:srgbClr val="5D676D"/>
          </a:solidFill>
        </p:spPr>
        <p:txBody>
          <a:bodyPr wrap="square" rtlCol="0">
            <a:spAutoFit/>
          </a:bodyPr>
          <a:lstStyle/>
          <a:p>
            <a:pPr algn="ctr"/>
            <a:r>
              <a:rPr lang="en-US" sz="1050" b="1" dirty="0">
                <a:solidFill>
                  <a:srgbClr val="BDD631"/>
                </a:solidFill>
              </a:rPr>
              <a:t>Dry Red</a:t>
            </a:r>
          </a:p>
        </p:txBody>
      </p:sp>
      <p:sp>
        <p:nvSpPr>
          <p:cNvPr id="45" name="TextBox 44">
            <a:extLst>
              <a:ext uri="{FF2B5EF4-FFF2-40B4-BE49-F238E27FC236}">
                <a16:creationId xmlns:a16="http://schemas.microsoft.com/office/drawing/2014/main" id="{0C2FB9BD-BD09-4235-AFA6-0D72872B22AD}"/>
              </a:ext>
            </a:extLst>
          </p:cNvPr>
          <p:cNvSpPr txBox="1"/>
          <p:nvPr/>
        </p:nvSpPr>
        <p:spPr>
          <a:xfrm>
            <a:off x="8292770" y="3439394"/>
            <a:ext cx="986845" cy="261610"/>
          </a:xfrm>
          <a:prstGeom prst="rect">
            <a:avLst/>
          </a:prstGeom>
          <a:solidFill>
            <a:srgbClr val="5D676D"/>
          </a:solidFill>
        </p:spPr>
        <p:txBody>
          <a:bodyPr wrap="square" rtlCol="0">
            <a:spAutoFit/>
          </a:bodyPr>
          <a:lstStyle/>
          <a:p>
            <a:pPr algn="ctr"/>
            <a:r>
              <a:rPr lang="en-US" sz="1050" b="1" dirty="0">
                <a:solidFill>
                  <a:srgbClr val="BDD631"/>
                </a:solidFill>
              </a:rPr>
              <a:t>Dry White</a:t>
            </a:r>
          </a:p>
        </p:txBody>
      </p:sp>
      <p:sp>
        <p:nvSpPr>
          <p:cNvPr id="46" name="TextBox 45">
            <a:extLst>
              <a:ext uri="{FF2B5EF4-FFF2-40B4-BE49-F238E27FC236}">
                <a16:creationId xmlns:a16="http://schemas.microsoft.com/office/drawing/2014/main" id="{4A9D4EE5-F412-40DA-80B4-FDD21C480ADD}"/>
              </a:ext>
            </a:extLst>
          </p:cNvPr>
          <p:cNvSpPr txBox="1"/>
          <p:nvPr/>
        </p:nvSpPr>
        <p:spPr>
          <a:xfrm>
            <a:off x="6816221" y="2687726"/>
            <a:ext cx="828404" cy="261610"/>
          </a:xfrm>
          <a:prstGeom prst="rect">
            <a:avLst/>
          </a:prstGeom>
          <a:solidFill>
            <a:srgbClr val="5D676D"/>
          </a:solidFill>
        </p:spPr>
        <p:txBody>
          <a:bodyPr wrap="square" rtlCol="0">
            <a:spAutoFit/>
          </a:bodyPr>
          <a:lstStyle/>
          <a:p>
            <a:pPr algn="ctr"/>
            <a:r>
              <a:rPr lang="en-US" sz="1050" b="1" dirty="0">
                <a:solidFill>
                  <a:srgbClr val="BDD631"/>
                </a:solidFill>
              </a:rPr>
              <a:t>Class B</a:t>
            </a:r>
          </a:p>
        </p:txBody>
      </p:sp>
      <p:sp>
        <p:nvSpPr>
          <p:cNvPr id="47" name="TextBox 46">
            <a:extLst>
              <a:ext uri="{FF2B5EF4-FFF2-40B4-BE49-F238E27FC236}">
                <a16:creationId xmlns:a16="http://schemas.microsoft.com/office/drawing/2014/main" id="{BF5819ED-5FFD-42D7-A682-C7CA4A3F0D04}"/>
              </a:ext>
            </a:extLst>
          </p:cNvPr>
          <p:cNvSpPr txBox="1"/>
          <p:nvPr/>
        </p:nvSpPr>
        <p:spPr>
          <a:xfrm>
            <a:off x="8282345" y="2687285"/>
            <a:ext cx="1082926" cy="253916"/>
          </a:xfrm>
          <a:prstGeom prst="rect">
            <a:avLst/>
          </a:prstGeom>
          <a:solidFill>
            <a:srgbClr val="5D676D"/>
          </a:solidFill>
        </p:spPr>
        <p:txBody>
          <a:bodyPr wrap="square" rtlCol="0">
            <a:spAutoFit/>
          </a:bodyPr>
          <a:lstStyle/>
          <a:p>
            <a:pPr algn="ctr"/>
            <a:r>
              <a:rPr lang="en-US" sz="1050" b="1" dirty="0">
                <a:solidFill>
                  <a:srgbClr val="BDD631"/>
                </a:solidFill>
              </a:rPr>
              <a:t>Sweet &amp; Exotic</a:t>
            </a:r>
          </a:p>
        </p:txBody>
      </p:sp>
      <p:sp>
        <p:nvSpPr>
          <p:cNvPr id="48" name="TextBox 47">
            <a:extLst>
              <a:ext uri="{FF2B5EF4-FFF2-40B4-BE49-F238E27FC236}">
                <a16:creationId xmlns:a16="http://schemas.microsoft.com/office/drawing/2014/main" id="{64B31008-ECC6-45FB-8889-F10B236A8859}"/>
              </a:ext>
            </a:extLst>
          </p:cNvPr>
          <p:cNvSpPr txBox="1"/>
          <p:nvPr/>
        </p:nvSpPr>
        <p:spPr>
          <a:xfrm>
            <a:off x="9424161" y="2685737"/>
            <a:ext cx="986845" cy="261610"/>
          </a:xfrm>
          <a:prstGeom prst="rect">
            <a:avLst/>
          </a:prstGeom>
          <a:solidFill>
            <a:srgbClr val="5D676D"/>
          </a:solidFill>
        </p:spPr>
        <p:txBody>
          <a:bodyPr wrap="square" rtlCol="0">
            <a:spAutoFit/>
          </a:bodyPr>
          <a:lstStyle/>
          <a:p>
            <a:pPr algn="ctr"/>
            <a:r>
              <a:rPr lang="en-US" sz="1050" b="1" dirty="0">
                <a:solidFill>
                  <a:srgbClr val="BDD631"/>
                </a:solidFill>
              </a:rPr>
              <a:t>Dry White</a:t>
            </a:r>
          </a:p>
        </p:txBody>
      </p:sp>
      <p:sp>
        <p:nvSpPr>
          <p:cNvPr id="49" name="TextBox 48">
            <a:extLst>
              <a:ext uri="{FF2B5EF4-FFF2-40B4-BE49-F238E27FC236}">
                <a16:creationId xmlns:a16="http://schemas.microsoft.com/office/drawing/2014/main" id="{A565F615-44BA-4C05-B4D9-FD402AAD4D72}"/>
              </a:ext>
            </a:extLst>
          </p:cNvPr>
          <p:cNvSpPr txBox="1"/>
          <p:nvPr/>
        </p:nvSpPr>
        <p:spPr>
          <a:xfrm>
            <a:off x="6821818" y="2332555"/>
            <a:ext cx="828404" cy="261610"/>
          </a:xfrm>
          <a:prstGeom prst="rect">
            <a:avLst/>
          </a:prstGeom>
          <a:solidFill>
            <a:srgbClr val="5D676D"/>
          </a:solidFill>
        </p:spPr>
        <p:txBody>
          <a:bodyPr wrap="square" rtlCol="0">
            <a:spAutoFit/>
          </a:bodyPr>
          <a:lstStyle/>
          <a:p>
            <a:pPr algn="ctr"/>
            <a:r>
              <a:rPr lang="en-US" sz="1050" b="1" dirty="0">
                <a:solidFill>
                  <a:srgbClr val="BDD631"/>
                </a:solidFill>
              </a:rPr>
              <a:t>Class C</a:t>
            </a:r>
          </a:p>
        </p:txBody>
      </p:sp>
      <p:sp>
        <p:nvSpPr>
          <p:cNvPr id="50" name="TextBox 49">
            <a:extLst>
              <a:ext uri="{FF2B5EF4-FFF2-40B4-BE49-F238E27FC236}">
                <a16:creationId xmlns:a16="http://schemas.microsoft.com/office/drawing/2014/main" id="{112DACFF-A602-46C1-A775-B2B428D8A2E3}"/>
              </a:ext>
            </a:extLst>
          </p:cNvPr>
          <p:cNvSpPr txBox="1"/>
          <p:nvPr/>
        </p:nvSpPr>
        <p:spPr>
          <a:xfrm>
            <a:off x="8268857" y="2298651"/>
            <a:ext cx="691005" cy="253916"/>
          </a:xfrm>
          <a:prstGeom prst="rect">
            <a:avLst/>
          </a:prstGeom>
          <a:solidFill>
            <a:srgbClr val="5D676D"/>
          </a:solidFill>
        </p:spPr>
        <p:txBody>
          <a:bodyPr wrap="square" rtlCol="0">
            <a:spAutoFit/>
          </a:bodyPr>
          <a:lstStyle/>
          <a:p>
            <a:pPr algn="ctr"/>
            <a:r>
              <a:rPr lang="en-US" sz="1050" b="1" dirty="0">
                <a:solidFill>
                  <a:srgbClr val="BDD631"/>
                </a:solidFill>
              </a:rPr>
              <a:t>Dry Red</a:t>
            </a:r>
          </a:p>
        </p:txBody>
      </p:sp>
      <p:sp>
        <p:nvSpPr>
          <p:cNvPr id="51" name="TextBox 50">
            <a:extLst>
              <a:ext uri="{FF2B5EF4-FFF2-40B4-BE49-F238E27FC236}">
                <a16:creationId xmlns:a16="http://schemas.microsoft.com/office/drawing/2014/main" id="{3DDC01B6-5D85-4EF4-B62D-C03B2AC55676}"/>
              </a:ext>
            </a:extLst>
          </p:cNvPr>
          <p:cNvSpPr txBox="1"/>
          <p:nvPr/>
        </p:nvSpPr>
        <p:spPr>
          <a:xfrm>
            <a:off x="9017984" y="2296603"/>
            <a:ext cx="1082926" cy="253916"/>
          </a:xfrm>
          <a:prstGeom prst="rect">
            <a:avLst/>
          </a:prstGeom>
          <a:solidFill>
            <a:srgbClr val="5D676D"/>
          </a:solidFill>
        </p:spPr>
        <p:txBody>
          <a:bodyPr wrap="square" rtlCol="0">
            <a:spAutoFit/>
          </a:bodyPr>
          <a:lstStyle/>
          <a:p>
            <a:pPr algn="ctr"/>
            <a:r>
              <a:rPr lang="en-US" sz="1050" b="1" dirty="0">
                <a:solidFill>
                  <a:srgbClr val="BDD631"/>
                </a:solidFill>
              </a:rPr>
              <a:t>Sweet &amp; Exotic</a:t>
            </a:r>
          </a:p>
        </p:txBody>
      </p:sp>
      <p:sp>
        <p:nvSpPr>
          <p:cNvPr id="52" name="TextBox 51">
            <a:extLst>
              <a:ext uri="{FF2B5EF4-FFF2-40B4-BE49-F238E27FC236}">
                <a16:creationId xmlns:a16="http://schemas.microsoft.com/office/drawing/2014/main" id="{05CA7FEC-9FF8-401E-895E-703C325A18FD}"/>
              </a:ext>
            </a:extLst>
          </p:cNvPr>
          <p:cNvSpPr txBox="1"/>
          <p:nvPr/>
        </p:nvSpPr>
        <p:spPr>
          <a:xfrm>
            <a:off x="10172452" y="2302603"/>
            <a:ext cx="798473" cy="253916"/>
          </a:xfrm>
          <a:prstGeom prst="rect">
            <a:avLst/>
          </a:prstGeom>
          <a:solidFill>
            <a:srgbClr val="5D676D"/>
          </a:solidFill>
        </p:spPr>
        <p:txBody>
          <a:bodyPr wrap="square" rtlCol="0">
            <a:spAutoFit/>
          </a:bodyPr>
          <a:lstStyle/>
          <a:p>
            <a:pPr algn="ctr"/>
            <a:r>
              <a:rPr lang="en-US" sz="1050" b="1" dirty="0">
                <a:solidFill>
                  <a:srgbClr val="BDD631"/>
                </a:solidFill>
              </a:rPr>
              <a:t>Dry White</a:t>
            </a:r>
          </a:p>
        </p:txBody>
      </p:sp>
      <p:sp>
        <p:nvSpPr>
          <p:cNvPr id="53" name="TextBox 52">
            <a:extLst>
              <a:ext uri="{FF2B5EF4-FFF2-40B4-BE49-F238E27FC236}">
                <a16:creationId xmlns:a16="http://schemas.microsoft.com/office/drawing/2014/main" id="{4272587A-A0AF-41C1-B48E-D7956392BE49}"/>
              </a:ext>
            </a:extLst>
          </p:cNvPr>
          <p:cNvSpPr txBox="1"/>
          <p:nvPr/>
        </p:nvSpPr>
        <p:spPr>
          <a:xfrm>
            <a:off x="7426400" y="3901221"/>
            <a:ext cx="537379" cy="261610"/>
          </a:xfrm>
          <a:prstGeom prst="rect">
            <a:avLst/>
          </a:prstGeom>
          <a:noFill/>
        </p:spPr>
        <p:txBody>
          <a:bodyPr wrap="square" rtlCol="0">
            <a:spAutoFit/>
          </a:bodyPr>
          <a:lstStyle/>
          <a:p>
            <a:pPr algn="ctr"/>
            <a:r>
              <a:rPr lang="en-US" sz="1050" b="1" dirty="0"/>
              <a:t>52%</a:t>
            </a:r>
          </a:p>
        </p:txBody>
      </p:sp>
      <p:sp>
        <p:nvSpPr>
          <p:cNvPr id="54" name="TextBox 53">
            <a:extLst>
              <a:ext uri="{FF2B5EF4-FFF2-40B4-BE49-F238E27FC236}">
                <a16:creationId xmlns:a16="http://schemas.microsoft.com/office/drawing/2014/main" id="{099C943E-0F9A-42A3-A113-8A9DBF6E97FB}"/>
              </a:ext>
            </a:extLst>
          </p:cNvPr>
          <p:cNvSpPr txBox="1"/>
          <p:nvPr/>
        </p:nvSpPr>
        <p:spPr>
          <a:xfrm>
            <a:off x="7955390" y="5056091"/>
            <a:ext cx="674760" cy="253916"/>
          </a:xfrm>
          <a:prstGeom prst="rect">
            <a:avLst/>
          </a:prstGeom>
          <a:noFill/>
        </p:spPr>
        <p:txBody>
          <a:bodyPr wrap="square" rtlCol="0">
            <a:spAutoFit/>
          </a:bodyPr>
          <a:lstStyle/>
          <a:p>
            <a:pPr algn="ctr"/>
            <a:r>
              <a:rPr lang="en-US" sz="1050" b="1" dirty="0"/>
              <a:t>11%</a:t>
            </a:r>
          </a:p>
        </p:txBody>
      </p:sp>
      <p:sp>
        <p:nvSpPr>
          <p:cNvPr id="55" name="TextBox 54">
            <a:extLst>
              <a:ext uri="{FF2B5EF4-FFF2-40B4-BE49-F238E27FC236}">
                <a16:creationId xmlns:a16="http://schemas.microsoft.com/office/drawing/2014/main" id="{24071215-CCAC-4EC9-86CE-60096036C0E7}"/>
              </a:ext>
            </a:extLst>
          </p:cNvPr>
          <p:cNvSpPr txBox="1"/>
          <p:nvPr/>
        </p:nvSpPr>
        <p:spPr>
          <a:xfrm>
            <a:off x="8568882" y="5056091"/>
            <a:ext cx="627663" cy="253916"/>
          </a:xfrm>
          <a:prstGeom prst="rect">
            <a:avLst/>
          </a:prstGeom>
          <a:noFill/>
        </p:spPr>
        <p:txBody>
          <a:bodyPr wrap="square" rtlCol="0">
            <a:spAutoFit/>
          </a:bodyPr>
          <a:lstStyle/>
          <a:p>
            <a:pPr algn="ctr"/>
            <a:r>
              <a:rPr lang="en-US" sz="1050" b="1" dirty="0"/>
              <a:t>12%</a:t>
            </a:r>
          </a:p>
        </p:txBody>
      </p:sp>
      <p:sp>
        <p:nvSpPr>
          <p:cNvPr id="56" name="TextBox 55">
            <a:extLst>
              <a:ext uri="{FF2B5EF4-FFF2-40B4-BE49-F238E27FC236}">
                <a16:creationId xmlns:a16="http://schemas.microsoft.com/office/drawing/2014/main" id="{11AB0503-472A-4018-8A74-1ED52F0FDF67}"/>
              </a:ext>
            </a:extLst>
          </p:cNvPr>
          <p:cNvSpPr txBox="1"/>
          <p:nvPr/>
        </p:nvSpPr>
        <p:spPr>
          <a:xfrm>
            <a:off x="9189123" y="4708435"/>
            <a:ext cx="627663" cy="253916"/>
          </a:xfrm>
          <a:prstGeom prst="rect">
            <a:avLst/>
          </a:prstGeom>
          <a:noFill/>
        </p:spPr>
        <p:txBody>
          <a:bodyPr wrap="square" rtlCol="0">
            <a:spAutoFit/>
          </a:bodyPr>
          <a:lstStyle/>
          <a:p>
            <a:pPr algn="ctr"/>
            <a:r>
              <a:rPr lang="en-US" sz="1050" b="1" dirty="0"/>
              <a:t>25%</a:t>
            </a:r>
          </a:p>
        </p:txBody>
      </p:sp>
    </p:spTree>
    <p:extLst>
      <p:ext uri="{BB962C8B-B14F-4D97-AF65-F5344CB8AC3E}">
        <p14:creationId xmlns:p14="http://schemas.microsoft.com/office/powerpoint/2010/main" val="362965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F40833-B25F-4C0B-91FC-CBAD8C5197D7}"/>
              </a:ext>
            </a:extLst>
          </p:cNvPr>
          <p:cNvSpPr>
            <a:spLocks noGrp="1"/>
          </p:cNvSpPr>
          <p:nvPr>
            <p:ph type="sldNum" sz="quarter" idx="12"/>
          </p:nvPr>
        </p:nvSpPr>
        <p:spPr/>
        <p:txBody>
          <a:bodyPr/>
          <a:lstStyle/>
          <a:p>
            <a:fld id="{926CC9D0-B4DA-4185-AC8B-2D44145E0EF2}" type="slidenum">
              <a:rPr lang="en-US" smtClean="0"/>
              <a:t>9</a:t>
            </a:fld>
            <a:endParaRPr lang="en-US"/>
          </a:p>
        </p:txBody>
      </p:sp>
      <p:pic>
        <p:nvPicPr>
          <p:cNvPr id="18" name="Picture 2" descr="NOVA Information Management School">
            <a:extLst>
              <a:ext uri="{FF2B5EF4-FFF2-40B4-BE49-F238E27FC236}">
                <a16:creationId xmlns:a16="http://schemas.microsoft.com/office/drawing/2014/main" id="{B1FB16F2-FDFA-48A0-BE04-5B3E2CB92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324" y="44517"/>
            <a:ext cx="618506" cy="645398"/>
          </a:xfrm>
          <a:prstGeom prst="rect">
            <a:avLst/>
          </a:prstGeom>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32630FE-CBBE-4EBA-AE44-10A4ACCA939A}"/>
              </a:ext>
            </a:extLst>
          </p:cNvPr>
          <p:cNvSpPr txBox="1"/>
          <p:nvPr/>
        </p:nvSpPr>
        <p:spPr>
          <a:xfrm>
            <a:off x="182165" y="169128"/>
            <a:ext cx="6505952"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RFM Analysis</a:t>
            </a:r>
          </a:p>
        </p:txBody>
      </p:sp>
      <p:cxnSp>
        <p:nvCxnSpPr>
          <p:cNvPr id="20" name="Straight Connector 19">
            <a:extLst>
              <a:ext uri="{FF2B5EF4-FFF2-40B4-BE49-F238E27FC236}">
                <a16:creationId xmlns:a16="http://schemas.microsoft.com/office/drawing/2014/main" id="{EAFD9A41-153D-469A-9396-DFD8553F5487}"/>
              </a:ext>
            </a:extLst>
          </p:cNvPr>
          <p:cNvCxnSpPr>
            <a:cxnSpLocks/>
          </p:cNvCxnSpPr>
          <p:nvPr/>
        </p:nvCxnSpPr>
        <p:spPr>
          <a:xfrm>
            <a:off x="85842" y="644085"/>
            <a:ext cx="10884418" cy="0"/>
          </a:xfrm>
          <a:prstGeom prst="line">
            <a:avLst/>
          </a:prstGeom>
          <a:ln w="28575">
            <a:solidFill>
              <a:srgbClr val="BDD63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92E951-3DB9-455B-B0DF-B44C5727FA31}"/>
              </a:ext>
            </a:extLst>
          </p:cNvPr>
          <p:cNvCxnSpPr>
            <a:cxnSpLocks/>
          </p:cNvCxnSpPr>
          <p:nvPr/>
        </p:nvCxnSpPr>
        <p:spPr>
          <a:xfrm>
            <a:off x="132244" y="673136"/>
            <a:ext cx="10891356" cy="0"/>
          </a:xfrm>
          <a:prstGeom prst="line">
            <a:avLst/>
          </a:prstGeom>
          <a:ln w="28575">
            <a:solidFill>
              <a:srgbClr val="5D676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DD460CA-3118-4660-A39D-C04EA2745823}"/>
              </a:ext>
            </a:extLst>
          </p:cNvPr>
          <p:cNvCxnSpPr>
            <a:cxnSpLocks/>
          </p:cNvCxnSpPr>
          <p:nvPr/>
        </p:nvCxnSpPr>
        <p:spPr>
          <a:xfrm>
            <a:off x="2650923" y="6175870"/>
            <a:ext cx="7021585" cy="0"/>
          </a:xfrm>
          <a:prstGeom prst="line">
            <a:avLst/>
          </a:prstGeom>
          <a:ln w="381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D2B4DC4-4C62-434F-97AB-DBFAC2509B80}"/>
              </a:ext>
            </a:extLst>
          </p:cNvPr>
          <p:cNvSpPr/>
          <p:nvPr/>
        </p:nvSpPr>
        <p:spPr>
          <a:xfrm>
            <a:off x="3473044" y="6083592"/>
            <a:ext cx="184556" cy="18455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586FFD6-29B0-428D-B33F-B9EC5102807D}"/>
              </a:ext>
            </a:extLst>
          </p:cNvPr>
          <p:cNvSpPr txBox="1"/>
          <p:nvPr/>
        </p:nvSpPr>
        <p:spPr>
          <a:xfrm>
            <a:off x="3024232" y="6268148"/>
            <a:ext cx="1082180" cy="369332"/>
          </a:xfrm>
          <a:prstGeom prst="rect">
            <a:avLst/>
          </a:prstGeom>
          <a:noFill/>
        </p:spPr>
        <p:txBody>
          <a:bodyPr wrap="square" rtlCol="0">
            <a:spAutoFit/>
          </a:bodyPr>
          <a:lstStyle/>
          <a:p>
            <a:pPr algn="ctr"/>
            <a:r>
              <a:rPr lang="en-US" sz="900" dirty="0"/>
              <a:t>Business Understanding</a:t>
            </a:r>
          </a:p>
        </p:txBody>
      </p:sp>
      <p:sp>
        <p:nvSpPr>
          <p:cNvPr id="25" name="Oval 24">
            <a:extLst>
              <a:ext uri="{FF2B5EF4-FFF2-40B4-BE49-F238E27FC236}">
                <a16:creationId xmlns:a16="http://schemas.microsoft.com/office/drawing/2014/main" id="{D0892604-D8AD-4A6D-A6A4-E3B9173F8DD6}"/>
              </a:ext>
            </a:extLst>
          </p:cNvPr>
          <p:cNvSpPr/>
          <p:nvPr/>
        </p:nvSpPr>
        <p:spPr>
          <a:xfrm>
            <a:off x="4475527" y="6088218"/>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D236213-48B0-4940-A05B-1F27F2E20DC4}"/>
              </a:ext>
            </a:extLst>
          </p:cNvPr>
          <p:cNvSpPr txBox="1"/>
          <p:nvPr/>
        </p:nvSpPr>
        <p:spPr>
          <a:xfrm>
            <a:off x="4118993" y="6262211"/>
            <a:ext cx="897624" cy="369332"/>
          </a:xfrm>
          <a:prstGeom prst="rect">
            <a:avLst/>
          </a:prstGeom>
          <a:noFill/>
        </p:spPr>
        <p:txBody>
          <a:bodyPr wrap="square" rtlCol="0">
            <a:spAutoFit/>
          </a:bodyPr>
          <a:lstStyle/>
          <a:p>
            <a:pPr algn="ctr"/>
            <a:r>
              <a:rPr lang="en-US" sz="900" dirty="0"/>
              <a:t>Data Understanding</a:t>
            </a:r>
          </a:p>
        </p:txBody>
      </p:sp>
      <p:sp>
        <p:nvSpPr>
          <p:cNvPr id="27" name="Oval 26">
            <a:extLst>
              <a:ext uri="{FF2B5EF4-FFF2-40B4-BE49-F238E27FC236}">
                <a16:creationId xmlns:a16="http://schemas.microsoft.com/office/drawing/2014/main" id="{5834771F-C891-466F-959A-590A77C387AD}"/>
              </a:ext>
            </a:extLst>
          </p:cNvPr>
          <p:cNvSpPr/>
          <p:nvPr/>
        </p:nvSpPr>
        <p:spPr>
          <a:xfrm>
            <a:off x="5494788"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B289213-FE3F-4A93-8E07-ACA9C4D921ED}"/>
              </a:ext>
            </a:extLst>
          </p:cNvPr>
          <p:cNvSpPr txBox="1"/>
          <p:nvPr/>
        </p:nvSpPr>
        <p:spPr>
          <a:xfrm>
            <a:off x="5138254" y="6262211"/>
            <a:ext cx="897624" cy="369332"/>
          </a:xfrm>
          <a:prstGeom prst="rect">
            <a:avLst/>
          </a:prstGeom>
          <a:noFill/>
        </p:spPr>
        <p:txBody>
          <a:bodyPr wrap="square" rtlCol="0">
            <a:spAutoFit/>
          </a:bodyPr>
          <a:lstStyle/>
          <a:p>
            <a:pPr algn="ctr"/>
            <a:r>
              <a:rPr lang="en-US" sz="900" dirty="0"/>
              <a:t>Data Preparation</a:t>
            </a:r>
          </a:p>
        </p:txBody>
      </p:sp>
      <p:sp>
        <p:nvSpPr>
          <p:cNvPr id="29" name="Oval 28">
            <a:extLst>
              <a:ext uri="{FF2B5EF4-FFF2-40B4-BE49-F238E27FC236}">
                <a16:creationId xmlns:a16="http://schemas.microsoft.com/office/drawing/2014/main" id="{415368D6-706F-4D4C-A0C2-DA027B8A082E}"/>
              </a:ext>
            </a:extLst>
          </p:cNvPr>
          <p:cNvSpPr/>
          <p:nvPr/>
        </p:nvSpPr>
        <p:spPr>
          <a:xfrm>
            <a:off x="6503561" y="6100367"/>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AC9F839-150B-4715-8ED5-20812C146287}"/>
              </a:ext>
            </a:extLst>
          </p:cNvPr>
          <p:cNvSpPr txBox="1"/>
          <p:nvPr/>
        </p:nvSpPr>
        <p:spPr>
          <a:xfrm>
            <a:off x="6228118" y="6290417"/>
            <a:ext cx="735441" cy="230832"/>
          </a:xfrm>
          <a:prstGeom prst="rect">
            <a:avLst/>
          </a:prstGeom>
          <a:noFill/>
        </p:spPr>
        <p:txBody>
          <a:bodyPr wrap="square" rtlCol="0">
            <a:spAutoFit/>
          </a:bodyPr>
          <a:lstStyle/>
          <a:p>
            <a:pPr algn="ctr"/>
            <a:r>
              <a:rPr lang="en-US" sz="900" dirty="0"/>
              <a:t>Modeling</a:t>
            </a:r>
          </a:p>
        </p:txBody>
      </p:sp>
      <p:sp>
        <p:nvSpPr>
          <p:cNvPr id="31" name="Oval 30">
            <a:extLst>
              <a:ext uri="{FF2B5EF4-FFF2-40B4-BE49-F238E27FC236}">
                <a16:creationId xmlns:a16="http://schemas.microsoft.com/office/drawing/2014/main" id="{04B7CD70-FECC-4231-8CC8-53C19369A6AF}"/>
              </a:ext>
            </a:extLst>
          </p:cNvPr>
          <p:cNvSpPr/>
          <p:nvPr/>
        </p:nvSpPr>
        <p:spPr>
          <a:xfrm>
            <a:off x="7500459" y="6083592"/>
            <a:ext cx="184556" cy="184446"/>
          </a:xfrm>
          <a:prstGeom prst="ellipse">
            <a:avLst/>
          </a:prstGeom>
          <a:solidFill>
            <a:schemeClr val="tx1">
              <a:lumMod val="65000"/>
              <a:lumOff val="3500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5CF913C-4C40-4C48-AD46-9D869A089CE4}"/>
              </a:ext>
            </a:extLst>
          </p:cNvPr>
          <p:cNvSpPr txBox="1"/>
          <p:nvPr/>
        </p:nvSpPr>
        <p:spPr>
          <a:xfrm>
            <a:off x="7225016" y="6274571"/>
            <a:ext cx="735441" cy="230832"/>
          </a:xfrm>
          <a:prstGeom prst="rect">
            <a:avLst/>
          </a:prstGeom>
          <a:noFill/>
        </p:spPr>
        <p:txBody>
          <a:bodyPr wrap="square" rtlCol="0">
            <a:spAutoFit/>
          </a:bodyPr>
          <a:lstStyle/>
          <a:p>
            <a:pPr algn="ctr"/>
            <a:r>
              <a:rPr lang="en-US" sz="900" b="1" dirty="0"/>
              <a:t>Evaluation</a:t>
            </a:r>
          </a:p>
        </p:txBody>
      </p:sp>
      <p:sp>
        <p:nvSpPr>
          <p:cNvPr id="33" name="Oval 32">
            <a:extLst>
              <a:ext uri="{FF2B5EF4-FFF2-40B4-BE49-F238E27FC236}">
                <a16:creationId xmlns:a16="http://schemas.microsoft.com/office/drawing/2014/main" id="{0DC95ABB-1C1B-4EC1-8C71-CD4DE59FCBDF}"/>
              </a:ext>
            </a:extLst>
          </p:cNvPr>
          <p:cNvSpPr/>
          <p:nvPr/>
        </p:nvSpPr>
        <p:spPr>
          <a:xfrm>
            <a:off x="8514130" y="6087786"/>
            <a:ext cx="184556" cy="1844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A16CCEB-8B36-409F-BFD1-713B2A726BD7}"/>
              </a:ext>
            </a:extLst>
          </p:cNvPr>
          <p:cNvSpPr txBox="1"/>
          <p:nvPr/>
        </p:nvSpPr>
        <p:spPr>
          <a:xfrm>
            <a:off x="8201459" y="6290417"/>
            <a:ext cx="807089" cy="230832"/>
          </a:xfrm>
          <a:prstGeom prst="rect">
            <a:avLst/>
          </a:prstGeom>
          <a:noFill/>
        </p:spPr>
        <p:txBody>
          <a:bodyPr wrap="square" rtlCol="0">
            <a:spAutoFit/>
          </a:bodyPr>
          <a:lstStyle/>
          <a:p>
            <a:pPr algn="ctr"/>
            <a:r>
              <a:rPr lang="en-US" sz="900" dirty="0"/>
              <a:t>Deployment</a:t>
            </a:r>
          </a:p>
        </p:txBody>
      </p:sp>
      <p:sp>
        <p:nvSpPr>
          <p:cNvPr id="38" name="TextBox 37">
            <a:extLst>
              <a:ext uri="{FF2B5EF4-FFF2-40B4-BE49-F238E27FC236}">
                <a16:creationId xmlns:a16="http://schemas.microsoft.com/office/drawing/2014/main" id="{D7C95C59-8FDA-4835-A215-CB4C5125A3E5}"/>
              </a:ext>
            </a:extLst>
          </p:cNvPr>
          <p:cNvSpPr txBox="1"/>
          <p:nvPr/>
        </p:nvSpPr>
        <p:spPr>
          <a:xfrm>
            <a:off x="139181" y="853616"/>
            <a:ext cx="10891356" cy="923330"/>
          </a:xfrm>
          <a:prstGeom prst="rect">
            <a:avLst/>
          </a:prstGeom>
          <a:noFill/>
        </p:spPr>
        <p:txBody>
          <a:bodyPr wrap="square" rtlCol="0">
            <a:spAutoFit/>
          </a:bodyPr>
          <a:lstStyle/>
          <a:p>
            <a:pPr algn="just"/>
            <a:r>
              <a:rPr lang="en-US" i="1" dirty="0"/>
              <a:t>RFM Analysis was performed, and all the observations were classified in terms of Recency, Frequency and Monetary. The final classification was grouped in three different classes Gold, Silver and Bronze. The table below illustrates this classification.</a:t>
            </a:r>
          </a:p>
        </p:txBody>
      </p:sp>
      <p:graphicFrame>
        <p:nvGraphicFramePr>
          <p:cNvPr id="42" name="Table 5">
            <a:extLst>
              <a:ext uri="{FF2B5EF4-FFF2-40B4-BE49-F238E27FC236}">
                <a16:creationId xmlns:a16="http://schemas.microsoft.com/office/drawing/2014/main" id="{D2BEC2DF-1842-4262-B0D3-4561BF3232FB}"/>
              </a:ext>
            </a:extLst>
          </p:cNvPr>
          <p:cNvGraphicFramePr>
            <a:graphicFrameLocks noGrp="1"/>
          </p:cNvGraphicFramePr>
          <p:nvPr>
            <p:extLst>
              <p:ext uri="{D42A27DB-BD31-4B8C-83A1-F6EECF244321}">
                <p14:modId xmlns:p14="http://schemas.microsoft.com/office/powerpoint/2010/main" val="977027265"/>
              </p:ext>
            </p:extLst>
          </p:nvPr>
        </p:nvGraphicFramePr>
        <p:xfrm>
          <a:off x="625678" y="2313639"/>
          <a:ext cx="10820400" cy="2518424"/>
        </p:xfrm>
        <a:graphic>
          <a:graphicData uri="http://schemas.openxmlformats.org/drawingml/2006/table">
            <a:tbl>
              <a:tblPr firstRow="1" bandRow="1">
                <a:tableStyleId>{5940675A-B579-460E-94D1-54222C63F5DA}</a:tableStyleId>
              </a:tblPr>
              <a:tblGrid>
                <a:gridCol w="1803400">
                  <a:extLst>
                    <a:ext uri="{9D8B030D-6E8A-4147-A177-3AD203B41FA5}">
                      <a16:colId xmlns:a16="http://schemas.microsoft.com/office/drawing/2014/main" val="2914565153"/>
                    </a:ext>
                  </a:extLst>
                </a:gridCol>
                <a:gridCol w="1803400">
                  <a:extLst>
                    <a:ext uri="{9D8B030D-6E8A-4147-A177-3AD203B41FA5}">
                      <a16:colId xmlns:a16="http://schemas.microsoft.com/office/drawing/2014/main" val="779427405"/>
                    </a:ext>
                  </a:extLst>
                </a:gridCol>
                <a:gridCol w="1803400">
                  <a:extLst>
                    <a:ext uri="{9D8B030D-6E8A-4147-A177-3AD203B41FA5}">
                      <a16:colId xmlns:a16="http://schemas.microsoft.com/office/drawing/2014/main" val="1686459223"/>
                    </a:ext>
                  </a:extLst>
                </a:gridCol>
                <a:gridCol w="1803400">
                  <a:extLst>
                    <a:ext uri="{9D8B030D-6E8A-4147-A177-3AD203B41FA5}">
                      <a16:colId xmlns:a16="http://schemas.microsoft.com/office/drawing/2014/main" val="2586248460"/>
                    </a:ext>
                  </a:extLst>
                </a:gridCol>
                <a:gridCol w="1803400">
                  <a:extLst>
                    <a:ext uri="{9D8B030D-6E8A-4147-A177-3AD203B41FA5}">
                      <a16:colId xmlns:a16="http://schemas.microsoft.com/office/drawing/2014/main" val="2884299668"/>
                    </a:ext>
                  </a:extLst>
                </a:gridCol>
                <a:gridCol w="1803400">
                  <a:extLst>
                    <a:ext uri="{9D8B030D-6E8A-4147-A177-3AD203B41FA5}">
                      <a16:colId xmlns:a16="http://schemas.microsoft.com/office/drawing/2014/main" val="2283312226"/>
                    </a:ext>
                  </a:extLst>
                </a:gridCol>
              </a:tblGrid>
              <a:tr h="596373">
                <a:tc>
                  <a:txBody>
                    <a:bodyPr/>
                    <a:lstStyle/>
                    <a:p>
                      <a:pPr algn="ctr">
                        <a:lnSpc>
                          <a:spcPct val="100000"/>
                        </a:lnSpc>
                      </a:pPr>
                      <a:r>
                        <a:rPr lang="en-US" sz="1400" b="1" dirty="0"/>
                        <a:t>RFM</a:t>
                      </a:r>
                    </a:p>
                  </a:txBody>
                  <a:tcPr anchor="ctr">
                    <a:solidFill>
                      <a:schemeClr val="bg1">
                        <a:lumMod val="95000"/>
                      </a:schemeClr>
                    </a:solidFill>
                  </a:tcPr>
                </a:tc>
                <a:tc>
                  <a:txBody>
                    <a:bodyPr/>
                    <a:lstStyle/>
                    <a:p>
                      <a:pPr algn="ctr">
                        <a:lnSpc>
                          <a:spcPct val="100000"/>
                        </a:lnSpc>
                      </a:pPr>
                      <a:r>
                        <a:rPr lang="en-US" sz="1400" b="1" dirty="0"/>
                        <a:t>Share</a:t>
                      </a:r>
                    </a:p>
                  </a:txBody>
                  <a:tcPr anchor="ctr">
                    <a:solidFill>
                      <a:schemeClr val="bg1">
                        <a:lumMod val="95000"/>
                      </a:schemeClr>
                    </a:solidFill>
                  </a:tcPr>
                </a:tc>
                <a:tc>
                  <a:txBody>
                    <a:bodyPr/>
                    <a:lstStyle/>
                    <a:p>
                      <a:pPr algn="ctr">
                        <a:lnSpc>
                          <a:spcPct val="100000"/>
                        </a:lnSpc>
                      </a:pPr>
                      <a:r>
                        <a:rPr lang="en-US" sz="1400" b="1" dirty="0"/>
                        <a:t>LTV</a:t>
                      </a:r>
                    </a:p>
                  </a:txBody>
                  <a:tcPr anchor="ctr">
                    <a:solidFill>
                      <a:schemeClr val="bg1">
                        <a:lumMod val="95000"/>
                      </a:schemeClr>
                    </a:solidFill>
                  </a:tcPr>
                </a:tc>
                <a:tc>
                  <a:txBody>
                    <a:bodyPr/>
                    <a:lstStyle/>
                    <a:p>
                      <a:pPr algn="ctr">
                        <a:lnSpc>
                          <a:spcPct val="100000"/>
                        </a:lnSpc>
                      </a:pPr>
                      <a:r>
                        <a:rPr lang="en-US" sz="1400" b="1" dirty="0"/>
                        <a:t>Frequency</a:t>
                      </a:r>
                    </a:p>
                  </a:txBody>
                  <a:tcPr anchor="ctr">
                    <a:solidFill>
                      <a:schemeClr val="bg1">
                        <a:lumMod val="95000"/>
                      </a:schemeClr>
                    </a:solidFill>
                  </a:tcPr>
                </a:tc>
                <a:tc>
                  <a:txBody>
                    <a:bodyPr/>
                    <a:lstStyle/>
                    <a:p>
                      <a:pPr algn="ctr">
                        <a:lnSpc>
                          <a:spcPct val="100000"/>
                        </a:lnSpc>
                      </a:pPr>
                      <a:r>
                        <a:rPr lang="en-US" sz="1400" b="1" dirty="0"/>
                        <a:t>Monetary</a:t>
                      </a:r>
                    </a:p>
                  </a:txBody>
                  <a:tcPr anchor="ctr">
                    <a:solidFill>
                      <a:schemeClr val="bg1">
                        <a:lumMod val="95000"/>
                      </a:schemeClr>
                    </a:solidFill>
                  </a:tcPr>
                </a:tc>
                <a:tc>
                  <a:txBody>
                    <a:bodyPr/>
                    <a:lstStyle/>
                    <a:p>
                      <a:pPr algn="ctr">
                        <a:lnSpc>
                          <a:spcPct val="100000"/>
                        </a:lnSpc>
                      </a:pPr>
                      <a:r>
                        <a:rPr lang="en-US" sz="1400" b="1" dirty="0"/>
                        <a:t>Recency</a:t>
                      </a:r>
                    </a:p>
                  </a:txBody>
                  <a:tcPr anchor="ctr">
                    <a:solidFill>
                      <a:schemeClr val="bg1">
                        <a:lumMod val="95000"/>
                      </a:schemeClr>
                    </a:solidFill>
                  </a:tcPr>
                </a:tc>
                <a:extLst>
                  <a:ext uri="{0D108BD9-81ED-4DB2-BD59-A6C34878D82A}">
                    <a16:rowId xmlns:a16="http://schemas.microsoft.com/office/drawing/2014/main" val="635339780"/>
                  </a:ext>
                </a:extLst>
              </a:tr>
              <a:tr h="596373">
                <a:tc>
                  <a:txBody>
                    <a:bodyPr/>
                    <a:lstStyle/>
                    <a:p>
                      <a:pPr algn="ctr">
                        <a:lnSpc>
                          <a:spcPct val="100000"/>
                        </a:lnSpc>
                      </a:pPr>
                      <a:r>
                        <a:rPr lang="en-US" sz="1400" dirty="0"/>
                        <a:t>Gold</a:t>
                      </a:r>
                    </a:p>
                  </a:txBody>
                  <a:tcPr anchor="ctr"/>
                </a:tc>
                <a:tc>
                  <a:txBody>
                    <a:bodyPr/>
                    <a:lstStyle/>
                    <a:p>
                      <a:pPr algn="ctr">
                        <a:lnSpc>
                          <a:spcPct val="100000"/>
                        </a:lnSpc>
                      </a:pPr>
                      <a:r>
                        <a:rPr lang="en-US" sz="1400" dirty="0"/>
                        <a:t>37%</a:t>
                      </a:r>
                    </a:p>
                  </a:txBody>
                  <a:tcPr anchor="ctr"/>
                </a:tc>
                <a:tc>
                  <a:txBody>
                    <a:bodyPr/>
                    <a:lstStyle/>
                    <a:p>
                      <a:pPr algn="ctr">
                        <a:lnSpc>
                          <a:spcPct val="100000"/>
                        </a:lnSpc>
                      </a:pPr>
                      <a:r>
                        <a:rPr lang="en-US" sz="1400" dirty="0"/>
                        <a:t>High – 2x the avg</a:t>
                      </a:r>
                    </a:p>
                  </a:txBody>
                  <a:tcPr anchor="ctr"/>
                </a:tc>
                <a:tc>
                  <a:txBody>
                    <a:bodyPr/>
                    <a:lstStyle/>
                    <a:p>
                      <a:pPr algn="ctr">
                        <a:lnSpc>
                          <a:spcPct val="100000"/>
                        </a:lnSpc>
                      </a:pPr>
                      <a:r>
                        <a:rPr lang="en-US" sz="1400" dirty="0"/>
                        <a:t>High – 2x the avg</a:t>
                      </a:r>
                    </a:p>
                  </a:txBody>
                  <a:tcPr anchor="ctr"/>
                </a:tc>
                <a:tc>
                  <a:txBody>
                    <a:bodyPr/>
                    <a:lstStyle/>
                    <a:p>
                      <a:pPr algn="ctr">
                        <a:lnSpc>
                          <a:spcPct val="100000"/>
                        </a:lnSpc>
                      </a:pPr>
                      <a:r>
                        <a:rPr lang="en-US" sz="1400" dirty="0"/>
                        <a:t>High – 2x the avg</a:t>
                      </a:r>
                    </a:p>
                  </a:txBody>
                  <a:tcPr anchor="ctr"/>
                </a:tc>
                <a:tc>
                  <a:txBody>
                    <a:bodyPr/>
                    <a:lstStyle/>
                    <a:p>
                      <a:pPr algn="ctr">
                        <a:lnSpc>
                          <a:spcPct val="100000"/>
                        </a:lnSpc>
                      </a:pPr>
                      <a:r>
                        <a:rPr lang="en-US" sz="1400" dirty="0"/>
                        <a:t>Low – 20 days less than avg</a:t>
                      </a:r>
                    </a:p>
                  </a:txBody>
                  <a:tcPr anchor="ctr"/>
                </a:tc>
                <a:extLst>
                  <a:ext uri="{0D108BD9-81ED-4DB2-BD59-A6C34878D82A}">
                    <a16:rowId xmlns:a16="http://schemas.microsoft.com/office/drawing/2014/main" val="2978749906"/>
                  </a:ext>
                </a:extLst>
              </a:tr>
              <a:tr h="686238">
                <a:tc>
                  <a:txBody>
                    <a:bodyPr/>
                    <a:lstStyle/>
                    <a:p>
                      <a:pPr algn="ctr">
                        <a:lnSpc>
                          <a:spcPct val="100000"/>
                        </a:lnSpc>
                      </a:pPr>
                      <a:r>
                        <a:rPr lang="en-US" sz="1400" dirty="0"/>
                        <a:t>Silver</a:t>
                      </a:r>
                    </a:p>
                  </a:txBody>
                  <a:tcPr anchor="ctr">
                    <a:solidFill>
                      <a:schemeClr val="accent5">
                        <a:lumMod val="20000"/>
                        <a:lumOff val="80000"/>
                      </a:schemeClr>
                    </a:solidFill>
                  </a:tcPr>
                </a:tc>
                <a:tc>
                  <a:txBody>
                    <a:bodyPr/>
                    <a:lstStyle/>
                    <a:p>
                      <a:pPr algn="ctr">
                        <a:lnSpc>
                          <a:spcPct val="100000"/>
                        </a:lnSpc>
                      </a:pPr>
                      <a:r>
                        <a:rPr lang="en-US" sz="1400" dirty="0"/>
                        <a:t>48%</a:t>
                      </a:r>
                    </a:p>
                  </a:txBody>
                  <a:tcPr anchor="ctr">
                    <a:solidFill>
                      <a:schemeClr val="accent5">
                        <a:lumMod val="20000"/>
                        <a:lumOff val="80000"/>
                      </a:schemeClr>
                    </a:solidFill>
                  </a:tcPr>
                </a:tc>
                <a:tc>
                  <a:txBody>
                    <a:bodyPr/>
                    <a:lstStyle/>
                    <a:p>
                      <a:pPr algn="ctr">
                        <a:lnSpc>
                          <a:spcPct val="100000"/>
                        </a:lnSpc>
                      </a:pPr>
                      <a:r>
                        <a:rPr lang="en-US" sz="1400" dirty="0"/>
                        <a:t>Medium – below avg</a:t>
                      </a:r>
                    </a:p>
                  </a:txBody>
                  <a:tcPr anchor="ctr">
                    <a:solidFill>
                      <a:schemeClr val="accent5">
                        <a:lumMod val="20000"/>
                        <a:lumOff val="80000"/>
                      </a:schemeClr>
                    </a:solidFill>
                  </a:tcPr>
                </a:tc>
                <a:tc>
                  <a:txBody>
                    <a:bodyPr/>
                    <a:lstStyle/>
                    <a:p>
                      <a:pPr algn="ctr">
                        <a:lnSpc>
                          <a:spcPct val="100000"/>
                        </a:lnSpc>
                      </a:pPr>
                      <a:r>
                        <a:rPr lang="en-US" sz="1400" dirty="0"/>
                        <a:t>Medium – Below avg</a:t>
                      </a:r>
                    </a:p>
                  </a:txBody>
                  <a:tcPr anchor="ctr">
                    <a:solidFill>
                      <a:schemeClr val="accent5">
                        <a:lumMod val="20000"/>
                        <a:lumOff val="80000"/>
                      </a:schemeClr>
                    </a:solidFill>
                  </a:tcPr>
                </a:tc>
                <a:tc>
                  <a:txBody>
                    <a:bodyPr/>
                    <a:lstStyle/>
                    <a:p>
                      <a:pPr algn="ctr">
                        <a:lnSpc>
                          <a:spcPct val="100000"/>
                        </a:lnSpc>
                      </a:pPr>
                      <a:r>
                        <a:rPr lang="en-US" sz="1400" dirty="0"/>
                        <a:t>Medium – Below avg</a:t>
                      </a:r>
                    </a:p>
                  </a:txBody>
                  <a:tcPr anchor="ctr">
                    <a:solidFill>
                      <a:schemeClr val="accent5">
                        <a:lumMod val="20000"/>
                        <a:lumOff val="80000"/>
                      </a:schemeClr>
                    </a:solidFill>
                  </a:tcPr>
                </a:tc>
                <a:tc>
                  <a:txBody>
                    <a:bodyPr/>
                    <a:lstStyle/>
                    <a:p>
                      <a:pPr algn="ctr">
                        <a:lnSpc>
                          <a:spcPct val="100000"/>
                        </a:lnSpc>
                      </a:pPr>
                      <a:r>
                        <a:rPr lang="en-US" sz="1400" dirty="0"/>
                        <a:t>Medium – almost equal to avg</a:t>
                      </a:r>
                    </a:p>
                  </a:txBody>
                  <a:tcPr anchor="ctr">
                    <a:solidFill>
                      <a:schemeClr val="accent5">
                        <a:lumMod val="20000"/>
                        <a:lumOff val="80000"/>
                      </a:schemeClr>
                    </a:solidFill>
                  </a:tcPr>
                </a:tc>
                <a:extLst>
                  <a:ext uri="{0D108BD9-81ED-4DB2-BD59-A6C34878D82A}">
                    <a16:rowId xmlns:a16="http://schemas.microsoft.com/office/drawing/2014/main" val="3962720636"/>
                  </a:ext>
                </a:extLst>
              </a:tr>
              <a:tr h="639440">
                <a:tc>
                  <a:txBody>
                    <a:bodyPr/>
                    <a:lstStyle/>
                    <a:p>
                      <a:pPr algn="ctr">
                        <a:lnSpc>
                          <a:spcPct val="100000"/>
                        </a:lnSpc>
                      </a:pPr>
                      <a:r>
                        <a:rPr lang="en-US" sz="1400" dirty="0"/>
                        <a:t>Bronze</a:t>
                      </a:r>
                    </a:p>
                  </a:txBody>
                  <a:tcPr anchor="ctr"/>
                </a:tc>
                <a:tc>
                  <a:txBody>
                    <a:bodyPr/>
                    <a:lstStyle/>
                    <a:p>
                      <a:pPr algn="ctr">
                        <a:lnSpc>
                          <a:spcPct val="100000"/>
                        </a:lnSpc>
                      </a:pPr>
                      <a:r>
                        <a:rPr lang="en-US" sz="1400" dirty="0"/>
                        <a:t>15%</a:t>
                      </a:r>
                    </a:p>
                  </a:txBody>
                  <a:tcPr anchor="ctr"/>
                </a:tc>
                <a:tc>
                  <a:txBody>
                    <a:bodyPr/>
                    <a:lstStyle/>
                    <a:p>
                      <a:pPr algn="ctr">
                        <a:lnSpc>
                          <a:spcPct val="100000"/>
                        </a:lnSpc>
                      </a:pPr>
                      <a:r>
                        <a:rPr lang="en-US" sz="1400" dirty="0"/>
                        <a:t>Low – with losses</a:t>
                      </a:r>
                    </a:p>
                  </a:txBody>
                  <a:tcPr anchor="ctr"/>
                </a:tc>
                <a:tc>
                  <a:txBody>
                    <a:bodyPr/>
                    <a:lstStyle/>
                    <a:p>
                      <a:pPr algn="ctr">
                        <a:lnSpc>
                          <a:spcPct val="100000"/>
                        </a:lnSpc>
                      </a:pPr>
                      <a:r>
                        <a:rPr lang="en-US" sz="1400" dirty="0"/>
                        <a:t>Low</a:t>
                      </a:r>
                    </a:p>
                  </a:txBody>
                  <a:tcPr anchor="ctr"/>
                </a:tc>
                <a:tc>
                  <a:txBody>
                    <a:bodyPr/>
                    <a:lstStyle/>
                    <a:p>
                      <a:pPr algn="ctr">
                        <a:lnSpc>
                          <a:spcPct val="100000"/>
                        </a:lnSpc>
                      </a:pPr>
                      <a:r>
                        <a:rPr lang="en-US" sz="1400" dirty="0"/>
                        <a:t>Low</a:t>
                      </a:r>
                    </a:p>
                  </a:txBody>
                  <a:tcPr anchor="ctr"/>
                </a:tc>
                <a:tc>
                  <a:txBody>
                    <a:bodyPr/>
                    <a:lstStyle/>
                    <a:p>
                      <a:pPr algn="ctr">
                        <a:lnSpc>
                          <a:spcPct val="100000"/>
                        </a:lnSpc>
                      </a:pPr>
                      <a:r>
                        <a:rPr lang="en-US" sz="1400" dirty="0"/>
                        <a:t>High</a:t>
                      </a:r>
                    </a:p>
                  </a:txBody>
                  <a:tcPr anchor="ctr"/>
                </a:tc>
                <a:extLst>
                  <a:ext uri="{0D108BD9-81ED-4DB2-BD59-A6C34878D82A}">
                    <a16:rowId xmlns:a16="http://schemas.microsoft.com/office/drawing/2014/main" val="1098537015"/>
                  </a:ext>
                </a:extLst>
              </a:tr>
            </a:tbl>
          </a:graphicData>
        </a:graphic>
      </p:graphicFrame>
      <p:sp>
        <p:nvSpPr>
          <p:cNvPr id="3" name="Arrow: Down 2">
            <a:extLst>
              <a:ext uri="{FF2B5EF4-FFF2-40B4-BE49-F238E27FC236}">
                <a16:creationId xmlns:a16="http://schemas.microsoft.com/office/drawing/2014/main" id="{1DC46AD7-B81E-4D79-BE26-D767853CDE52}"/>
              </a:ext>
            </a:extLst>
          </p:cNvPr>
          <p:cNvSpPr/>
          <p:nvPr/>
        </p:nvSpPr>
        <p:spPr>
          <a:xfrm rot="10800000">
            <a:off x="7500459" y="2422379"/>
            <a:ext cx="184556" cy="33556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CF2D0E09-A49D-4042-A8F2-8CEE7B906201}"/>
              </a:ext>
            </a:extLst>
          </p:cNvPr>
          <p:cNvSpPr/>
          <p:nvPr/>
        </p:nvSpPr>
        <p:spPr>
          <a:xfrm rot="10800000">
            <a:off x="9213211" y="2420658"/>
            <a:ext cx="184556" cy="33556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D9C65AA3-3D29-4669-B167-FA5C70CCF335}"/>
              </a:ext>
            </a:extLst>
          </p:cNvPr>
          <p:cNvSpPr/>
          <p:nvPr/>
        </p:nvSpPr>
        <p:spPr>
          <a:xfrm>
            <a:off x="10983752" y="2420658"/>
            <a:ext cx="184556" cy="33556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076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TotalTime>
  <Words>1357</Words>
  <Application>Microsoft Office PowerPoint</Application>
  <PresentationFormat>Widescreen</PresentationFormat>
  <Paragraphs>291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Celso  Endres</dc:creator>
  <cp:lastModifiedBy>Celso  Endres</cp:lastModifiedBy>
  <cp:revision>177</cp:revision>
  <dcterms:created xsi:type="dcterms:W3CDTF">2022-02-28T10:34:39Z</dcterms:created>
  <dcterms:modified xsi:type="dcterms:W3CDTF">2022-03-02T10:29:50Z</dcterms:modified>
</cp:coreProperties>
</file>