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85" r:id="rId1"/>
  </p:sldMasterIdLst>
  <p:notesMasterIdLst>
    <p:notesMasterId r:id="rId29"/>
  </p:notesMasterIdLst>
  <p:sldIdLst>
    <p:sldId id="256" r:id="rId2"/>
    <p:sldId id="257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29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1" roundtripDataSignature="AMtx7mgP1MVp0RKU2kS71ZrlVM0T8S2Q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5adcbb0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65adcbb0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651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5adcbb0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65adcbb0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383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5adcbb0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65adcbb0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173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5adcbb0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65adcbb0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038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5adcbb0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65adcbb0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853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5adcbb0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65adcbb0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518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5adcbb0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65adcbb0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9963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5adcbb0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65adcbb0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2400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5adcbb0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65adcbb0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2220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5adcbb0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65adcbb0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14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5adcbb0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65adcbb0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5adcbb0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65adcbb0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6071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5adcbb0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65adcbb0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0545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5adcbb0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65adcbb0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76375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5adcbb0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65adcbb0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489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5adcbb0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65adcbb0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28685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5adcbb0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65adcbb0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79932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5adcbb0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65adcbb0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1417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5adcbb048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g65adcbb048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5adcbb0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65adcbb0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444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5adcbb0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65adcbb0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929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5adcbb0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65adcbb0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2420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5adcbb0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65adcbb0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679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5adcbb0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65adcbb0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273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5adcbb0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65adcbb0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214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5adcbb0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65adcbb0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371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8471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3492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232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62548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1777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06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84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90259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55682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534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93795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008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subTitle" idx="1"/>
          </p:nvPr>
        </p:nvSpPr>
        <p:spPr>
          <a:xfrm>
            <a:off x="2120031" y="4041190"/>
            <a:ext cx="7767000" cy="1385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pt-BR" dirty="0">
                <a:solidFill>
                  <a:srgbClr val="000000"/>
                </a:solidFill>
              </a:rPr>
              <a:t>Alex Gabriel Menezes Torres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pt-BR" sz="2000" b="1" dirty="0">
                <a:solidFill>
                  <a:srgbClr val="000000"/>
                </a:solidFill>
              </a:rPr>
              <a:t>Orientador:</a:t>
            </a:r>
            <a:r>
              <a:rPr lang="pt-BR" sz="2000" dirty="0">
                <a:solidFill>
                  <a:srgbClr val="000000"/>
                </a:solidFill>
              </a:rPr>
              <a:t> Manuel Martins </a:t>
            </a:r>
            <a:r>
              <a:rPr lang="pt-BR" sz="2000" dirty="0" err="1">
                <a:solidFill>
                  <a:srgbClr val="000000"/>
                </a:solidFill>
              </a:rPr>
              <a:t>FIlho</a:t>
            </a:r>
            <a:endParaRPr sz="2000" dirty="0">
              <a:solidFill>
                <a:srgbClr val="000000"/>
              </a:solidFill>
            </a:endParaRPr>
          </a:p>
        </p:txBody>
      </p:sp>
      <p:pic>
        <p:nvPicPr>
          <p:cNvPr id="146" name="Google Shape;146;p1" descr="Resultado de imagem para unicarioca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49079" y="0"/>
            <a:ext cx="2371725" cy="82867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"/>
          <p:cNvSpPr txBox="1"/>
          <p:nvPr/>
        </p:nvSpPr>
        <p:spPr>
          <a:xfrm>
            <a:off x="732632" y="2145223"/>
            <a:ext cx="10541799" cy="1553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pt-BR" sz="4000" dirty="0"/>
              <a:t>UTILIZAÇÃO DO PADRÃO API GATEWAY COM MICROSSERVIÇOS </a:t>
            </a:r>
            <a:endParaRPr sz="40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" name="Google Shape;148;p1"/>
          <p:cNvSpPr txBox="1"/>
          <p:nvPr/>
        </p:nvSpPr>
        <p:spPr>
          <a:xfrm rot="458">
            <a:off x="4971300" y="6281634"/>
            <a:ext cx="22494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Rio de Janeiro</a:t>
            </a:r>
            <a:endParaRPr sz="14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2021</a:t>
            </a:r>
            <a:endParaRPr sz="14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5adcbb048_0_0"/>
          <p:cNvSpPr txBox="1">
            <a:spLocks noGrp="1"/>
          </p:cNvSpPr>
          <p:nvPr>
            <p:ph type="title"/>
          </p:nvPr>
        </p:nvSpPr>
        <p:spPr>
          <a:xfrm>
            <a:off x="4320282" y="554257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700" dirty="0">
                <a:latin typeface="Arial"/>
                <a:ea typeface="Arial"/>
                <a:cs typeface="Arial"/>
                <a:sym typeface="Arial"/>
              </a:rPr>
              <a:t>API GATEWAY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Espaço Reservado para Conteúdo 2" descr="Diagrama&#10;&#10;Descrição gerada automaticamente">
            <a:extLst>
              <a:ext uri="{FF2B5EF4-FFF2-40B4-BE49-F238E27FC236}">
                <a16:creationId xmlns:a16="http://schemas.microsoft.com/office/drawing/2014/main" id="{E16989F1-3F89-439F-A25D-7615E3675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83059" y="1368003"/>
            <a:ext cx="7425882" cy="41219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9463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5adcbb048_0_0"/>
          <p:cNvSpPr txBox="1">
            <a:spLocks noGrp="1"/>
          </p:cNvSpPr>
          <p:nvPr>
            <p:ph type="title"/>
          </p:nvPr>
        </p:nvSpPr>
        <p:spPr>
          <a:xfrm>
            <a:off x="4320282" y="554257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700" dirty="0">
                <a:latin typeface="Arial"/>
                <a:ea typeface="Arial"/>
                <a:cs typeface="Arial"/>
                <a:sym typeface="Arial"/>
              </a:rPr>
              <a:t>API GATEWAY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65adcbb048_0_0"/>
          <p:cNvSpPr txBox="1">
            <a:spLocks noGrp="1"/>
          </p:cNvSpPr>
          <p:nvPr>
            <p:ph idx="1"/>
          </p:nvPr>
        </p:nvSpPr>
        <p:spPr>
          <a:xfrm>
            <a:off x="1273236" y="1884644"/>
            <a:ext cx="9720112" cy="358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dirty="0"/>
              <a:t>Com a utilização do serviço de API gateway é possível resolver os problemas mencionados, pois atua como um middleware onde é possível conectar </a:t>
            </a:r>
            <a:r>
              <a:rPr lang="pt-BR" dirty="0" err="1"/>
              <a:t>microsserviços</a:t>
            </a:r>
            <a:r>
              <a:rPr lang="pt-BR" dirty="0"/>
              <a:t> para fazer o roteamento e a gestão dos </a:t>
            </a:r>
            <a:r>
              <a:rPr lang="pt-BR" dirty="0" err="1"/>
              <a:t>requests</a:t>
            </a:r>
            <a:r>
              <a:rPr lang="pt-BR" dirty="0"/>
              <a:t> entre o cliente X servidor, assim como outras implementações.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pt-BR" dirty="0"/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pt-BR" dirty="0"/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0A9C1698-F425-472C-82FB-44F4E3248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182" y="3186971"/>
            <a:ext cx="7207635" cy="335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45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5adcbb048_0_0"/>
          <p:cNvSpPr txBox="1">
            <a:spLocks noGrp="1"/>
          </p:cNvSpPr>
          <p:nvPr>
            <p:ph type="title"/>
          </p:nvPr>
        </p:nvSpPr>
        <p:spPr>
          <a:xfrm>
            <a:off x="4320282" y="554257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700" dirty="0">
                <a:latin typeface="Arial"/>
                <a:ea typeface="Arial"/>
                <a:cs typeface="Arial"/>
                <a:sym typeface="Arial"/>
              </a:rPr>
              <a:t>API GATEWAY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65adcbb048_0_0"/>
          <p:cNvSpPr txBox="1">
            <a:spLocks noGrp="1"/>
          </p:cNvSpPr>
          <p:nvPr>
            <p:ph idx="1"/>
          </p:nvPr>
        </p:nvSpPr>
        <p:spPr>
          <a:xfrm>
            <a:off x="1273235" y="1884644"/>
            <a:ext cx="10274917" cy="345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300" dirty="0"/>
              <a:t>O serviço de API </a:t>
            </a:r>
            <a:r>
              <a:rPr lang="pt-BR" sz="2300" dirty="0" err="1"/>
              <a:t>gatway</a:t>
            </a:r>
            <a:r>
              <a:rPr lang="pt-BR" sz="2300" dirty="0"/>
              <a:t> contempla alguns recursos que podem ser utilizados para diversos fins, são eles: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pt-BR" sz="2300" dirty="0"/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300" dirty="0"/>
              <a:t>Autenticação</a:t>
            </a:r>
            <a:br>
              <a:rPr lang="pt-BR" sz="2300" dirty="0"/>
            </a:br>
            <a:endParaRPr lang="pt-BR" sz="2300" dirty="0"/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300" dirty="0"/>
              <a:t>Métricas</a:t>
            </a:r>
            <a:br>
              <a:rPr lang="pt-BR" sz="2300" dirty="0"/>
            </a:br>
            <a:endParaRPr lang="pt-BR" sz="2300" dirty="0"/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300" dirty="0"/>
              <a:t>Response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2329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5adcbb048_0_0"/>
          <p:cNvSpPr txBox="1">
            <a:spLocks noGrp="1"/>
          </p:cNvSpPr>
          <p:nvPr>
            <p:ph type="title"/>
          </p:nvPr>
        </p:nvSpPr>
        <p:spPr>
          <a:xfrm>
            <a:off x="4813441" y="2948136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700" dirty="0">
                <a:latin typeface="Arial"/>
                <a:ea typeface="Arial"/>
                <a:cs typeface="Arial"/>
                <a:sym typeface="Arial"/>
              </a:rPr>
              <a:t>APLICAÇÃO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6964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5adcbb048_0_0"/>
          <p:cNvSpPr txBox="1">
            <a:spLocks noGrp="1"/>
          </p:cNvSpPr>
          <p:nvPr>
            <p:ph type="title"/>
          </p:nvPr>
        </p:nvSpPr>
        <p:spPr>
          <a:xfrm>
            <a:off x="4320282" y="554257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700" dirty="0">
                <a:latin typeface="Arial"/>
                <a:ea typeface="Arial"/>
                <a:cs typeface="Arial"/>
                <a:sym typeface="Arial"/>
              </a:rPr>
              <a:t>APLICAÇÃO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65adcbb048_0_0"/>
          <p:cNvSpPr txBox="1">
            <a:spLocks noGrp="1"/>
          </p:cNvSpPr>
          <p:nvPr>
            <p:ph idx="1"/>
          </p:nvPr>
        </p:nvSpPr>
        <p:spPr>
          <a:xfrm>
            <a:off x="1273235" y="1884644"/>
            <a:ext cx="10274917" cy="345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200" dirty="0"/>
              <a:t>A implementação foi construída utilizando como base um </a:t>
            </a:r>
            <a:r>
              <a:rPr lang="pt-BR" sz="2200" dirty="0" err="1"/>
              <a:t>microsserviço</a:t>
            </a:r>
            <a:r>
              <a:rPr lang="pt-BR" sz="2200" dirty="0"/>
              <a:t> responsável por gerenciar um catálogo qualquer. Tecnologias utilizadas no </a:t>
            </a:r>
            <a:r>
              <a:rPr lang="pt-BR" sz="2200" dirty="0" err="1"/>
              <a:t>microsserviço</a:t>
            </a:r>
            <a:r>
              <a:rPr lang="pt-BR" sz="2200" dirty="0"/>
              <a:t>: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pt-BR" sz="2200" dirty="0"/>
          </a:p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200" dirty="0"/>
              <a:t>PHP</a:t>
            </a:r>
            <a:br>
              <a:rPr lang="pt-BR" sz="2200" dirty="0"/>
            </a:br>
            <a:endParaRPr lang="pt-BR" sz="2200" dirty="0"/>
          </a:p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200" dirty="0" err="1"/>
              <a:t>Lumen</a:t>
            </a:r>
            <a:br>
              <a:rPr lang="pt-BR" sz="2200" dirty="0"/>
            </a:br>
            <a:endParaRPr lang="pt-BR" sz="2200" dirty="0"/>
          </a:p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200" dirty="0" err="1"/>
              <a:t>MariaDB</a:t>
            </a:r>
            <a:br>
              <a:rPr lang="pt-BR" sz="2200" dirty="0"/>
            </a:br>
            <a:endParaRPr lang="pt-BR" sz="2200" dirty="0"/>
          </a:p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200" dirty="0" err="1"/>
              <a:t>Ngnix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909950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5adcbb048_0_0"/>
          <p:cNvSpPr txBox="1">
            <a:spLocks noGrp="1"/>
          </p:cNvSpPr>
          <p:nvPr>
            <p:ph type="title"/>
          </p:nvPr>
        </p:nvSpPr>
        <p:spPr>
          <a:xfrm>
            <a:off x="4731247" y="785973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700" dirty="0">
                <a:latin typeface="Arial"/>
                <a:ea typeface="Arial"/>
                <a:cs typeface="Arial"/>
                <a:sym typeface="Arial"/>
              </a:rPr>
              <a:t>APLICAÇÃO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65adcbb048_0_0"/>
          <p:cNvSpPr txBox="1">
            <a:spLocks noGrp="1"/>
          </p:cNvSpPr>
          <p:nvPr>
            <p:ph idx="1"/>
          </p:nvPr>
        </p:nvSpPr>
        <p:spPr>
          <a:xfrm>
            <a:off x="1583611" y="2271873"/>
            <a:ext cx="10274917" cy="345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200" dirty="0"/>
              <a:t>O provedor do serviço de API Gateway escolhido foi o Kong, juntamente da utilização do </a:t>
            </a:r>
            <a:r>
              <a:rPr lang="pt-BR" sz="2200" dirty="0" err="1"/>
              <a:t>Konga</a:t>
            </a:r>
            <a:r>
              <a:rPr lang="pt-BR" sz="2200" dirty="0"/>
              <a:t> como dashboard e o GUI responsável por realizar as configurações do Kong gateway.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pt-BR" sz="2200" dirty="0"/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200" dirty="0"/>
              <a:t>Por ser open </a:t>
            </a:r>
            <a:r>
              <a:rPr lang="pt-BR" sz="2200" dirty="0" err="1"/>
              <a:t>source</a:t>
            </a:r>
            <a:r>
              <a:rPr lang="pt-BR" sz="2200" dirty="0"/>
              <a:t> e por ter a experiência com esse tipo de gateway, então o mesmo foi escolhido para realizar os roteamentos da aplicação.</a:t>
            </a:r>
          </a:p>
        </p:txBody>
      </p:sp>
    </p:spTree>
    <p:extLst>
      <p:ext uri="{BB962C8B-B14F-4D97-AF65-F5344CB8AC3E}">
        <p14:creationId xmlns:p14="http://schemas.microsoft.com/office/powerpoint/2010/main" val="2863128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5adcbb048_0_0"/>
          <p:cNvSpPr txBox="1">
            <a:spLocks noGrp="1"/>
          </p:cNvSpPr>
          <p:nvPr>
            <p:ph type="title"/>
          </p:nvPr>
        </p:nvSpPr>
        <p:spPr>
          <a:xfrm>
            <a:off x="4731247" y="785973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700" dirty="0">
                <a:latin typeface="Arial"/>
                <a:ea typeface="Arial"/>
                <a:cs typeface="Arial"/>
                <a:sym typeface="Arial"/>
              </a:rPr>
              <a:t>APLICAÇÃO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65adcbb048_0_0"/>
          <p:cNvSpPr txBox="1">
            <a:spLocks noGrp="1"/>
          </p:cNvSpPr>
          <p:nvPr>
            <p:ph idx="1"/>
          </p:nvPr>
        </p:nvSpPr>
        <p:spPr>
          <a:xfrm>
            <a:off x="1519815" y="2172320"/>
            <a:ext cx="10274917" cy="345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200" dirty="0"/>
              <a:t>A modelagem ER do </a:t>
            </a:r>
            <a:r>
              <a:rPr lang="pt-BR" sz="2200" dirty="0" err="1"/>
              <a:t>microsserviço</a:t>
            </a:r>
            <a:r>
              <a:rPr lang="pt-BR" sz="2200" dirty="0"/>
              <a:t> se dá por três entidades, são elas: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pt-BR" sz="2200" dirty="0"/>
          </a:p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200" dirty="0" err="1"/>
              <a:t>Category</a:t>
            </a:r>
            <a:br>
              <a:rPr lang="pt-BR" sz="2200" dirty="0"/>
            </a:br>
            <a:endParaRPr lang="pt-BR" sz="2200" dirty="0"/>
          </a:p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200" dirty="0" err="1"/>
              <a:t>Catalog_item</a:t>
            </a:r>
            <a:br>
              <a:rPr lang="pt-BR" sz="2200" dirty="0"/>
            </a:br>
            <a:endParaRPr lang="pt-BR" sz="2200" dirty="0"/>
          </a:p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200" dirty="0" err="1"/>
              <a:t>Catalog_item_stock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683870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5adcbb048_0_0"/>
          <p:cNvSpPr txBox="1">
            <a:spLocks noGrp="1"/>
          </p:cNvSpPr>
          <p:nvPr>
            <p:ph type="title"/>
          </p:nvPr>
        </p:nvSpPr>
        <p:spPr>
          <a:xfrm>
            <a:off x="4731247" y="785973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700" dirty="0">
                <a:latin typeface="Arial"/>
                <a:ea typeface="Arial"/>
                <a:cs typeface="Arial"/>
                <a:sym typeface="Arial"/>
              </a:rPr>
              <a:t>APLICAÇÃO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Espaço Reservado para Conteúdo 6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DF00CC1E-CD4F-45DC-9F57-0682D9EAA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8722" y="2118186"/>
            <a:ext cx="9766748" cy="2467942"/>
          </a:xfrm>
        </p:spPr>
      </p:pic>
    </p:spTree>
    <p:extLst>
      <p:ext uri="{BB962C8B-B14F-4D97-AF65-F5344CB8AC3E}">
        <p14:creationId xmlns:p14="http://schemas.microsoft.com/office/powerpoint/2010/main" val="1725470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5adcbb048_0_0"/>
          <p:cNvSpPr txBox="1">
            <a:spLocks noGrp="1"/>
          </p:cNvSpPr>
          <p:nvPr>
            <p:ph type="title"/>
          </p:nvPr>
        </p:nvSpPr>
        <p:spPr>
          <a:xfrm>
            <a:off x="4731247" y="785973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700" dirty="0">
                <a:latin typeface="Arial"/>
                <a:ea typeface="Arial"/>
                <a:cs typeface="Arial"/>
                <a:sym typeface="Arial"/>
              </a:rPr>
              <a:t>APLICAÇÃO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E6AD1B-4A95-40AA-A7FF-AF6B0F55F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dirty="0"/>
              <a:t>No </a:t>
            </a:r>
            <a:r>
              <a:rPr lang="pt-BR" sz="2200" dirty="0" err="1"/>
              <a:t>microsserviço</a:t>
            </a:r>
            <a:r>
              <a:rPr lang="pt-BR" sz="2200" dirty="0"/>
              <a:t> em si, foi utilizado a técnica de </a:t>
            </a:r>
            <a:r>
              <a:rPr lang="pt-BR" sz="2200" dirty="0" err="1"/>
              <a:t>repository</a:t>
            </a:r>
            <a:r>
              <a:rPr lang="pt-BR" sz="2200" dirty="0"/>
              <a:t> </a:t>
            </a:r>
            <a:r>
              <a:rPr lang="pt-BR" sz="2200" dirty="0" err="1"/>
              <a:t>pattern</a:t>
            </a:r>
            <a:r>
              <a:rPr lang="pt-BR" sz="2200" dirty="0"/>
              <a:t> para representar o acesso às entidades. </a:t>
            </a:r>
          </a:p>
          <a:p>
            <a:pPr marL="0" indent="0">
              <a:buNone/>
            </a:pPr>
            <a:r>
              <a:rPr lang="pt-BR" sz="2200" dirty="0"/>
              <a:t>Dessa forma as entidades não ficam expostas para as outras classes e o seu acesso fica restrito somente aos </a:t>
            </a:r>
            <a:r>
              <a:rPr lang="pt-BR" sz="2200" dirty="0" err="1"/>
              <a:t>repositorys</a:t>
            </a:r>
            <a:r>
              <a:rPr lang="pt-BR" sz="2200" dirty="0"/>
              <a:t>, através de interfaces, respectivos.</a:t>
            </a:r>
          </a:p>
        </p:txBody>
      </p:sp>
    </p:spTree>
    <p:extLst>
      <p:ext uri="{BB962C8B-B14F-4D97-AF65-F5344CB8AC3E}">
        <p14:creationId xmlns:p14="http://schemas.microsoft.com/office/powerpoint/2010/main" val="663991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5adcbb048_0_0"/>
          <p:cNvSpPr txBox="1">
            <a:spLocks noGrp="1"/>
          </p:cNvSpPr>
          <p:nvPr>
            <p:ph type="title"/>
          </p:nvPr>
        </p:nvSpPr>
        <p:spPr>
          <a:xfrm>
            <a:off x="4731247" y="785973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700" dirty="0">
                <a:latin typeface="Arial"/>
                <a:ea typeface="Arial"/>
                <a:cs typeface="Arial"/>
                <a:sym typeface="Arial"/>
              </a:rPr>
              <a:t>APLICAÇÃO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Espaço Reservado para Conteúdo 3" descr="Texto&#10;&#10;Descrição gerada automaticamente">
            <a:extLst>
              <a:ext uri="{FF2B5EF4-FFF2-40B4-BE49-F238E27FC236}">
                <a16:creationId xmlns:a16="http://schemas.microsoft.com/office/drawing/2014/main" id="{0B988283-A04F-4306-A747-EF9D551E3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1133" y="1764538"/>
            <a:ext cx="6829733" cy="430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8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D3243D3-E507-47C3-BE1A-C4C344E23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154" y="2973129"/>
            <a:ext cx="9601200" cy="1485900"/>
          </a:xfrm>
        </p:spPr>
        <p:txBody>
          <a:bodyPr/>
          <a:lstStyle/>
          <a:p>
            <a:r>
              <a:rPr lang="pt-BR" dirty="0"/>
              <a:t>FUNDAMENTAÇÃO TEÓRICA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5adcbb048_0_0"/>
          <p:cNvSpPr txBox="1">
            <a:spLocks noGrp="1"/>
          </p:cNvSpPr>
          <p:nvPr>
            <p:ph type="title"/>
          </p:nvPr>
        </p:nvSpPr>
        <p:spPr>
          <a:xfrm>
            <a:off x="4731247" y="785973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700" dirty="0">
                <a:latin typeface="Arial"/>
                <a:ea typeface="Arial"/>
                <a:cs typeface="Arial"/>
                <a:sym typeface="Arial"/>
              </a:rPr>
              <a:t>APLICAÇÃO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9567E8-FCD2-448F-935A-7ACB44928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0065"/>
            <a:ext cx="9601200" cy="4017335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Rotas configuradas da aplicação: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961C098F-E066-43E2-8669-7F9FB51F8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121" y="2779124"/>
            <a:ext cx="7953153" cy="361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315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5adcbb048_0_0"/>
          <p:cNvSpPr txBox="1">
            <a:spLocks noGrp="1"/>
          </p:cNvSpPr>
          <p:nvPr>
            <p:ph type="title"/>
          </p:nvPr>
        </p:nvSpPr>
        <p:spPr>
          <a:xfrm>
            <a:off x="4731247" y="785973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700" dirty="0">
                <a:latin typeface="Arial"/>
                <a:ea typeface="Arial"/>
                <a:cs typeface="Arial"/>
                <a:sym typeface="Arial"/>
              </a:rPr>
              <a:t>APLICAÇÃO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9567E8-FCD2-448F-935A-7ACB44928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0065"/>
            <a:ext cx="9601200" cy="4017335"/>
          </a:xfrm>
        </p:spPr>
        <p:txBody>
          <a:bodyPr/>
          <a:lstStyle/>
          <a:p>
            <a:pPr marL="0" indent="0">
              <a:buNone/>
            </a:pPr>
            <a:r>
              <a:rPr lang="pt-BR" sz="2200" dirty="0"/>
              <a:t>A utilização será feita com base no </a:t>
            </a:r>
            <a:r>
              <a:rPr lang="pt-BR" sz="2200" dirty="0" err="1"/>
              <a:t>endpoint</a:t>
            </a:r>
            <a:r>
              <a:rPr lang="pt-BR" sz="2200" dirty="0"/>
              <a:t> de /</a:t>
            </a:r>
            <a:r>
              <a:rPr lang="pt-BR" sz="2200" dirty="0" err="1"/>
              <a:t>add</a:t>
            </a:r>
            <a:r>
              <a:rPr lang="pt-BR" sz="2200" dirty="0"/>
              <a:t> de um produto dentro do catálogo.</a:t>
            </a:r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r>
              <a:rPr lang="pt-BR" sz="2200" dirty="0"/>
              <a:t>Dentro do </a:t>
            </a:r>
            <a:r>
              <a:rPr lang="pt-BR" sz="2200" dirty="0" err="1"/>
              <a:t>kong</a:t>
            </a:r>
            <a:r>
              <a:rPr lang="pt-BR" sz="2200" dirty="0"/>
              <a:t> é possível configurar um serviço, que é a representação do </a:t>
            </a:r>
            <a:r>
              <a:rPr lang="pt-BR" sz="2200" dirty="0" err="1"/>
              <a:t>microsserviço</a:t>
            </a:r>
            <a:r>
              <a:rPr lang="pt-BR" sz="2200" dirty="0"/>
              <a:t> final a ser utilizado pelo cliente durante o acesso a determinado IP/DNS.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8480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5adcbb048_0_0"/>
          <p:cNvSpPr txBox="1">
            <a:spLocks noGrp="1"/>
          </p:cNvSpPr>
          <p:nvPr>
            <p:ph type="title"/>
          </p:nvPr>
        </p:nvSpPr>
        <p:spPr>
          <a:xfrm>
            <a:off x="4656819" y="203594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700" dirty="0">
                <a:latin typeface="Arial"/>
                <a:ea typeface="Arial"/>
                <a:cs typeface="Arial"/>
                <a:sym typeface="Arial"/>
              </a:rPr>
              <a:t>APLICAÇÃO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9567E8-FCD2-448F-935A-7ACB44928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0065"/>
            <a:ext cx="9601200" cy="4017335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1A0D76DB-1975-42E9-BC67-0AE7B47A7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728" y="946544"/>
            <a:ext cx="7388264" cy="547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64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5adcbb048_0_0"/>
          <p:cNvSpPr txBox="1">
            <a:spLocks noGrp="1"/>
          </p:cNvSpPr>
          <p:nvPr>
            <p:ph type="title"/>
          </p:nvPr>
        </p:nvSpPr>
        <p:spPr>
          <a:xfrm>
            <a:off x="4656819" y="203594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700" dirty="0">
                <a:latin typeface="Arial"/>
                <a:ea typeface="Arial"/>
                <a:cs typeface="Arial"/>
                <a:sym typeface="Arial"/>
              </a:rPr>
              <a:t>APLICAÇÃO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9567E8-FCD2-448F-935A-7ACB44928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20727"/>
            <a:ext cx="9601200" cy="484667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Com um serviço criado e apontando para um DNS/IP da aplicação final, agora é necessário que seja criado as rotas que levem até o serviço, que será acessado e conhecido apenas pelo gateway.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3981F334-6D16-4236-B2D3-5F515133D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435" y="2008647"/>
            <a:ext cx="6752662" cy="467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84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5adcbb048_0_0"/>
          <p:cNvSpPr txBox="1">
            <a:spLocks noGrp="1"/>
          </p:cNvSpPr>
          <p:nvPr>
            <p:ph type="title"/>
          </p:nvPr>
        </p:nvSpPr>
        <p:spPr>
          <a:xfrm>
            <a:off x="4582391" y="333375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700" dirty="0">
                <a:latin typeface="Arial"/>
                <a:ea typeface="Arial"/>
                <a:cs typeface="Arial"/>
                <a:sym typeface="Arial"/>
              </a:rPr>
              <a:t>RESULTADOS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776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5adcbb048_0_0"/>
          <p:cNvSpPr txBox="1">
            <a:spLocks noGrp="1"/>
          </p:cNvSpPr>
          <p:nvPr>
            <p:ph type="title"/>
          </p:nvPr>
        </p:nvSpPr>
        <p:spPr>
          <a:xfrm>
            <a:off x="4731247" y="785973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700" dirty="0">
                <a:latin typeface="Arial"/>
                <a:ea typeface="Arial"/>
                <a:cs typeface="Arial"/>
                <a:sym typeface="Arial"/>
              </a:rPr>
              <a:t>RESULTADOS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Espaço Reservado para Conteúdo 3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B4506194-8D82-4CAF-BD83-AD7C69E54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5215" y="1528923"/>
            <a:ext cx="8041570" cy="5171349"/>
          </a:xfrm>
        </p:spPr>
      </p:pic>
    </p:spTree>
    <p:extLst>
      <p:ext uri="{BB962C8B-B14F-4D97-AF65-F5344CB8AC3E}">
        <p14:creationId xmlns:p14="http://schemas.microsoft.com/office/powerpoint/2010/main" val="1819934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5adcbb048_0_0"/>
          <p:cNvSpPr txBox="1">
            <a:spLocks noGrp="1"/>
          </p:cNvSpPr>
          <p:nvPr>
            <p:ph type="title"/>
          </p:nvPr>
        </p:nvSpPr>
        <p:spPr>
          <a:xfrm>
            <a:off x="4731247" y="785973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700" dirty="0">
                <a:latin typeface="Arial"/>
                <a:ea typeface="Arial"/>
                <a:cs typeface="Arial"/>
                <a:sym typeface="Arial"/>
              </a:rPr>
              <a:t>RESULTADOS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Espaço Reservado para Conteúdo 5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3EC42AEB-34B1-48F2-B417-27C402D03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6099" y="1528923"/>
            <a:ext cx="7839801" cy="5004387"/>
          </a:xfrm>
        </p:spPr>
      </p:pic>
    </p:spTree>
    <p:extLst>
      <p:ext uri="{BB962C8B-B14F-4D97-AF65-F5344CB8AC3E}">
        <p14:creationId xmlns:p14="http://schemas.microsoft.com/office/powerpoint/2010/main" val="3682441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65adcbb048_0_164"/>
          <p:cNvSpPr txBox="1">
            <a:spLocks noGrp="1"/>
          </p:cNvSpPr>
          <p:nvPr>
            <p:ph type="title"/>
          </p:nvPr>
        </p:nvSpPr>
        <p:spPr>
          <a:xfrm>
            <a:off x="3806562" y="2567738"/>
            <a:ext cx="5079900" cy="1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8000" dirty="0">
                <a:latin typeface="Arial"/>
                <a:ea typeface="Arial"/>
                <a:cs typeface="Arial"/>
                <a:sym typeface="Arial"/>
              </a:rPr>
              <a:t>Conclusão</a:t>
            </a:r>
            <a:endParaRPr sz="80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5adcbb048_0_0"/>
          <p:cNvSpPr txBox="1">
            <a:spLocks noGrp="1"/>
          </p:cNvSpPr>
          <p:nvPr>
            <p:ph type="title"/>
          </p:nvPr>
        </p:nvSpPr>
        <p:spPr>
          <a:xfrm>
            <a:off x="3827123" y="749466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700" dirty="0">
                <a:latin typeface="Arial"/>
                <a:ea typeface="Arial"/>
                <a:cs typeface="Arial"/>
                <a:sym typeface="Arial"/>
              </a:rPr>
              <a:t>MICROSSERVIÇO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65adcbb048_0_0"/>
          <p:cNvSpPr txBox="1">
            <a:spLocks noGrp="1"/>
          </p:cNvSpPr>
          <p:nvPr>
            <p:ph idx="1"/>
          </p:nvPr>
        </p:nvSpPr>
        <p:spPr>
          <a:xfrm>
            <a:off x="1273236" y="1884644"/>
            <a:ext cx="8596800" cy="308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100" dirty="0">
                <a:latin typeface="Arial"/>
                <a:ea typeface="Arial"/>
                <a:cs typeface="Arial"/>
                <a:sym typeface="Arial"/>
              </a:rPr>
              <a:t> Este tipo de arquitetura visa modularizar o sistema em serviços, de preferência, independentes e que são construídos a fim de serem responsáveis por apenas uma funcionalidade e fazerem isso muito bem.</a:t>
            </a:r>
            <a:br>
              <a:rPr lang="pt-BR" sz="2100" dirty="0">
                <a:latin typeface="Arial"/>
                <a:ea typeface="Arial"/>
                <a:cs typeface="Arial"/>
                <a:sym typeface="Arial"/>
              </a:rPr>
            </a:br>
            <a:endParaRPr lang="pt-BR" sz="2100" dirty="0"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100" dirty="0">
                <a:latin typeface="Arial"/>
                <a:ea typeface="Arial"/>
                <a:cs typeface="Arial"/>
                <a:sym typeface="Arial"/>
              </a:rPr>
              <a:t> O uso dessa arquitetura, ao contrário da monolítica, possibilita principalmente o uso de diferentes linguagens, ferramentas e técnicas, bancos para persistência e tudo separado por </a:t>
            </a:r>
            <a:r>
              <a:rPr lang="pt-BR" sz="2100" dirty="0" err="1">
                <a:latin typeface="Arial"/>
                <a:ea typeface="Arial"/>
                <a:cs typeface="Arial"/>
                <a:sym typeface="Arial"/>
              </a:rPr>
              <a:t>microsserviço</a:t>
            </a:r>
            <a:r>
              <a:rPr lang="pt-BR" sz="2100" dirty="0">
                <a:latin typeface="Arial"/>
                <a:ea typeface="Arial"/>
                <a:cs typeface="Arial"/>
                <a:sym typeface="Arial"/>
              </a:rPr>
              <a:t>. </a:t>
            </a:r>
            <a:br>
              <a:rPr lang="pt-BR" sz="2100" dirty="0">
                <a:latin typeface="Arial"/>
                <a:ea typeface="Arial"/>
                <a:cs typeface="Arial"/>
                <a:sym typeface="Arial"/>
              </a:rPr>
            </a:br>
            <a:endParaRPr lang="pt-BR" sz="2100" dirty="0"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100" dirty="0">
                <a:latin typeface="Arial"/>
                <a:ea typeface="Arial"/>
                <a:cs typeface="Arial"/>
                <a:sym typeface="Arial"/>
              </a:rPr>
              <a:t> Antes da migração de um sistema legado monolítico ou a implementação do zero, é necessário avaliar algumas questões da organização que deseja implementar este tipo de arquitetura, pois é preciso ter um panorama dos pontos e dos desafios a serem enfrentados durante este processo.</a:t>
            </a:r>
            <a:endParaRPr sz="21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0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5adcbb048_0_0"/>
          <p:cNvSpPr txBox="1">
            <a:spLocks noGrp="1"/>
          </p:cNvSpPr>
          <p:nvPr>
            <p:ph type="title"/>
          </p:nvPr>
        </p:nvSpPr>
        <p:spPr>
          <a:xfrm>
            <a:off x="3827123" y="749466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700" dirty="0">
                <a:latin typeface="Arial"/>
                <a:ea typeface="Arial"/>
                <a:cs typeface="Arial"/>
                <a:sym typeface="Arial"/>
              </a:rPr>
              <a:t>MICROSSERVIÇO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65adcbb048_0_0"/>
          <p:cNvSpPr txBox="1">
            <a:spLocks noGrp="1"/>
          </p:cNvSpPr>
          <p:nvPr>
            <p:ph idx="1"/>
          </p:nvPr>
        </p:nvSpPr>
        <p:spPr>
          <a:xfrm>
            <a:off x="1273236" y="1884644"/>
            <a:ext cx="9720112" cy="358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300" dirty="0">
                <a:latin typeface="Arial"/>
                <a:ea typeface="Arial"/>
                <a:cs typeface="Arial"/>
                <a:sym typeface="Arial"/>
              </a:rPr>
              <a:t>Durante o estudo, foi usado como base alguns princípios a serem levados em consideração durante o processo de implementação de uma arquitetura em </a:t>
            </a:r>
            <a:r>
              <a:rPr lang="pt-BR" sz="2300" dirty="0" err="1">
                <a:latin typeface="Arial"/>
                <a:ea typeface="Arial"/>
                <a:cs typeface="Arial"/>
                <a:sym typeface="Arial"/>
              </a:rPr>
              <a:t>microsserviço</a:t>
            </a:r>
            <a:r>
              <a:rPr lang="pt-BR" sz="2300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pt-BR" sz="2300" dirty="0"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300" dirty="0"/>
              <a:t>Abstrair e encapsular a implementação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300" dirty="0"/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300" dirty="0"/>
              <a:t>Isolamento de falhas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300" dirty="0"/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300" dirty="0"/>
              <a:t>Ter </a:t>
            </a:r>
            <a:r>
              <a:rPr lang="pt-BR" sz="2300" dirty="0" err="1"/>
              <a:t>deploys</a:t>
            </a:r>
            <a:r>
              <a:rPr lang="pt-BR" sz="2300" dirty="0"/>
              <a:t> independentes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300" dirty="0"/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300" dirty="0"/>
              <a:t>Os serviços devem estar voltados para a regra do negócio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300" dirty="0"/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300" dirty="0"/>
              <a:t>Utilizar ao máximo os serviços de monitoramento</a:t>
            </a:r>
            <a:endParaRPr sz="23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040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5adcbb048_0_0"/>
          <p:cNvSpPr txBox="1">
            <a:spLocks noGrp="1"/>
          </p:cNvSpPr>
          <p:nvPr>
            <p:ph type="title"/>
          </p:nvPr>
        </p:nvSpPr>
        <p:spPr>
          <a:xfrm>
            <a:off x="3827123" y="749466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700" dirty="0">
                <a:latin typeface="Arial"/>
                <a:ea typeface="Arial"/>
                <a:cs typeface="Arial"/>
                <a:sym typeface="Arial"/>
              </a:rPr>
              <a:t>MICROSSERVIÇO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65adcbb048_0_0"/>
          <p:cNvSpPr txBox="1">
            <a:spLocks noGrp="1"/>
          </p:cNvSpPr>
          <p:nvPr>
            <p:ph idx="1"/>
          </p:nvPr>
        </p:nvSpPr>
        <p:spPr>
          <a:xfrm>
            <a:off x="1273236" y="1884644"/>
            <a:ext cx="9720112" cy="358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300" dirty="0">
                <a:latin typeface="Arial"/>
                <a:ea typeface="Arial"/>
                <a:cs typeface="Arial"/>
                <a:sym typeface="Arial"/>
              </a:rPr>
              <a:t>Algumas vantagens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pt-BR" sz="2300" dirty="0"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300" dirty="0"/>
              <a:t>Alta resiliência</a:t>
            </a: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300" dirty="0"/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300" dirty="0"/>
              <a:t>Escalabilidade</a:t>
            </a: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300" dirty="0"/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300" dirty="0"/>
              <a:t>Alta disponibilidade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300" dirty="0"/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300" dirty="0"/>
              <a:t>Heterogeneidade de ferramentas e linguagem por serviço</a:t>
            </a:r>
          </a:p>
        </p:txBody>
      </p:sp>
    </p:spTree>
    <p:extLst>
      <p:ext uri="{BB962C8B-B14F-4D97-AF65-F5344CB8AC3E}">
        <p14:creationId xmlns:p14="http://schemas.microsoft.com/office/powerpoint/2010/main" val="54436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5adcbb048_0_0"/>
          <p:cNvSpPr txBox="1">
            <a:spLocks noGrp="1"/>
          </p:cNvSpPr>
          <p:nvPr>
            <p:ph type="title"/>
          </p:nvPr>
        </p:nvSpPr>
        <p:spPr>
          <a:xfrm>
            <a:off x="4022332" y="58508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700" dirty="0">
                <a:latin typeface="Arial"/>
                <a:ea typeface="Arial"/>
                <a:cs typeface="Arial"/>
                <a:sym typeface="Arial"/>
              </a:rPr>
              <a:t>MICROSSERVIÇO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Espaço Reservado para Conteúdo 2" descr="Diagrama&#10;&#10;Descrição gerada automaticamente">
            <a:extLst>
              <a:ext uri="{FF2B5EF4-FFF2-40B4-BE49-F238E27FC236}">
                <a16:creationId xmlns:a16="http://schemas.microsoft.com/office/drawing/2014/main" id="{143CA3D9-79D8-4198-99DA-3B3B710FB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7014" y="1847642"/>
            <a:ext cx="7935090" cy="3606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401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5adcbb048_0_0"/>
          <p:cNvSpPr txBox="1">
            <a:spLocks noGrp="1"/>
          </p:cNvSpPr>
          <p:nvPr>
            <p:ph type="title"/>
          </p:nvPr>
        </p:nvSpPr>
        <p:spPr>
          <a:xfrm>
            <a:off x="3827123" y="749466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700" dirty="0">
                <a:latin typeface="Arial"/>
                <a:ea typeface="Arial"/>
                <a:cs typeface="Arial"/>
                <a:sym typeface="Arial"/>
              </a:rPr>
              <a:t>MICROSSERVIÇO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65adcbb048_0_0"/>
          <p:cNvSpPr txBox="1">
            <a:spLocks noGrp="1"/>
          </p:cNvSpPr>
          <p:nvPr>
            <p:ph idx="1"/>
          </p:nvPr>
        </p:nvSpPr>
        <p:spPr>
          <a:xfrm>
            <a:off x="1273236" y="1884644"/>
            <a:ext cx="9720112" cy="358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300" dirty="0">
                <a:latin typeface="Arial"/>
                <a:ea typeface="Arial"/>
                <a:cs typeface="Arial"/>
                <a:sym typeface="Arial"/>
              </a:rPr>
              <a:t>Desafios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pt-BR" sz="2300" dirty="0"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300" dirty="0"/>
              <a:t>Monitoramento eficaz</a:t>
            </a: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300" dirty="0"/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300" dirty="0"/>
              <a:t>Testes</a:t>
            </a: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300" dirty="0"/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300" dirty="0"/>
              <a:t>Custo</a:t>
            </a: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300" dirty="0"/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300" dirty="0"/>
              <a:t>Colaboradores e </a:t>
            </a:r>
            <a:r>
              <a:rPr lang="pt-BR" sz="2300" dirty="0" err="1"/>
              <a:t>squads</a:t>
            </a:r>
            <a:endParaRPr lang="pt-BR" sz="2300" dirty="0"/>
          </a:p>
        </p:txBody>
      </p:sp>
    </p:spTree>
    <p:extLst>
      <p:ext uri="{BB962C8B-B14F-4D97-AF65-F5344CB8AC3E}">
        <p14:creationId xmlns:p14="http://schemas.microsoft.com/office/powerpoint/2010/main" val="3263666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5adcbb048_0_0"/>
          <p:cNvSpPr txBox="1">
            <a:spLocks noGrp="1"/>
          </p:cNvSpPr>
          <p:nvPr>
            <p:ph type="title"/>
          </p:nvPr>
        </p:nvSpPr>
        <p:spPr>
          <a:xfrm>
            <a:off x="4619666" y="3036924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700" dirty="0">
                <a:latin typeface="Arial"/>
                <a:ea typeface="Arial"/>
                <a:cs typeface="Arial"/>
                <a:sym typeface="Arial"/>
              </a:rPr>
              <a:t>API GATEWAY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72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5adcbb048_0_0"/>
          <p:cNvSpPr txBox="1">
            <a:spLocks noGrp="1"/>
          </p:cNvSpPr>
          <p:nvPr>
            <p:ph type="title"/>
          </p:nvPr>
        </p:nvSpPr>
        <p:spPr>
          <a:xfrm>
            <a:off x="4320282" y="554257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700" dirty="0">
                <a:latin typeface="Arial"/>
                <a:ea typeface="Arial"/>
                <a:cs typeface="Arial"/>
                <a:sym typeface="Arial"/>
              </a:rPr>
              <a:t>API GATEWAY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65adcbb048_0_0"/>
          <p:cNvSpPr txBox="1">
            <a:spLocks noGrp="1"/>
          </p:cNvSpPr>
          <p:nvPr>
            <p:ph idx="1"/>
          </p:nvPr>
        </p:nvSpPr>
        <p:spPr>
          <a:xfrm>
            <a:off x="1273236" y="1884644"/>
            <a:ext cx="9720112" cy="358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200" dirty="0"/>
              <a:t>Partindo do principio de uma implementação bem sucedida de um sistema que utiliza </a:t>
            </a:r>
            <a:r>
              <a:rPr lang="pt-BR" sz="2200" dirty="0" err="1"/>
              <a:t>microsserviços</a:t>
            </a:r>
            <a:r>
              <a:rPr lang="pt-BR" sz="2200" dirty="0"/>
              <a:t> ao redor de toda a regra de negócio da organização, também é possível visualizar problemas com este tipo de arquitetura a longo prazo, principalmente conforme mais serviços forem sendo criados e escalados.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pt-BR" sz="2200" dirty="0"/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200" dirty="0"/>
              <a:t>Alguns pontos: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pt-BR" sz="2200" dirty="0"/>
          </a:p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200" dirty="0"/>
              <a:t>Logs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200" dirty="0"/>
          </a:p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200" dirty="0"/>
              <a:t>Autenticação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200" dirty="0"/>
          </a:p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200" dirty="0"/>
              <a:t>Rotas e encapsulamento</a:t>
            </a:r>
          </a:p>
        </p:txBody>
      </p:sp>
    </p:spTree>
    <p:extLst>
      <p:ext uri="{BB962C8B-B14F-4D97-AF65-F5344CB8AC3E}">
        <p14:creationId xmlns:p14="http://schemas.microsoft.com/office/powerpoint/2010/main" val="2145351240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26</TotalTime>
  <Words>619</Words>
  <Application>Microsoft Office PowerPoint</Application>
  <PresentationFormat>Widescreen</PresentationFormat>
  <Paragraphs>100</Paragraphs>
  <Slides>27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Calibri</vt:lpstr>
      <vt:lpstr>Franklin Gothic Book</vt:lpstr>
      <vt:lpstr>Trebuchet MS</vt:lpstr>
      <vt:lpstr>Cortar</vt:lpstr>
      <vt:lpstr>Apresentação do PowerPoint</vt:lpstr>
      <vt:lpstr>FUNDAMENTAÇÃO TEÓRICA</vt:lpstr>
      <vt:lpstr>MICROSSERVIÇO</vt:lpstr>
      <vt:lpstr>MICROSSERVIÇO</vt:lpstr>
      <vt:lpstr>MICROSSERVIÇO</vt:lpstr>
      <vt:lpstr>MICROSSERVIÇO</vt:lpstr>
      <vt:lpstr>MICROSSERVIÇO</vt:lpstr>
      <vt:lpstr>API GATEWAY</vt:lpstr>
      <vt:lpstr>API GATEWAY</vt:lpstr>
      <vt:lpstr>API GATEWAY</vt:lpstr>
      <vt:lpstr>API GATEWAY</vt:lpstr>
      <vt:lpstr>API GATEWAY</vt:lpstr>
      <vt:lpstr>APLICAÇÃO</vt:lpstr>
      <vt:lpstr>APLICAÇÃO</vt:lpstr>
      <vt:lpstr>APLICAÇÃO</vt:lpstr>
      <vt:lpstr>APLICAÇÃO</vt:lpstr>
      <vt:lpstr>APLICAÇÃO</vt:lpstr>
      <vt:lpstr>APLICAÇÃO</vt:lpstr>
      <vt:lpstr>APLICAÇÃO</vt:lpstr>
      <vt:lpstr>APLICAÇÃO</vt:lpstr>
      <vt:lpstr>APLICAÇÃO</vt:lpstr>
      <vt:lpstr>APLICAÇÃO</vt:lpstr>
      <vt:lpstr>APLICAÇÃO</vt:lpstr>
      <vt:lpstr>RESULTADOS</vt:lpstr>
      <vt:lpstr>RESULTADOS</vt:lpstr>
      <vt:lpstr>RESULTADOS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Filomeno da Rocha</dc:creator>
  <cp:lastModifiedBy>ALEX GABRIEL MENEZES TORRES</cp:lastModifiedBy>
  <cp:revision>3</cp:revision>
  <dcterms:created xsi:type="dcterms:W3CDTF">2019-11-03T19:10:04Z</dcterms:created>
  <dcterms:modified xsi:type="dcterms:W3CDTF">2021-11-17T00:30:17Z</dcterms:modified>
</cp:coreProperties>
</file>