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81" r:id="rId9"/>
    <p:sldId id="285" r:id="rId10"/>
    <p:sldId id="287" r:id="rId11"/>
    <p:sldId id="288" r:id="rId12"/>
    <p:sldId id="283" r:id="rId13"/>
    <p:sldId id="282" r:id="rId14"/>
    <p:sldId id="284" r:id="rId15"/>
    <p:sldId id="289" r:id="rId16"/>
    <p:sldId id="262" r:id="rId17"/>
    <p:sldId id="274" r:id="rId18"/>
    <p:sldId id="275" r:id="rId19"/>
    <p:sldId id="267" r:id="rId20"/>
    <p:sldId id="280" r:id="rId21"/>
    <p:sldId id="263" r:id="rId22"/>
    <p:sldId id="264" r:id="rId23"/>
    <p:sldId id="265" r:id="rId24"/>
    <p:sldId id="277" r:id="rId25"/>
    <p:sldId id="276" r:id="rId26"/>
    <p:sldId id="268" r:id="rId27"/>
    <p:sldId id="270" r:id="rId28"/>
    <p:sldId id="279" r:id="rId29"/>
    <p:sldId id="26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610A-D49A-2FE6-8F39-10F4298B7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0162-DAA4-5FF7-AA71-A33790D7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2370-F2F1-6C86-9A0C-CEE1795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22C7-72C9-75BA-7171-6D8BD864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56F3-5B5F-427F-45B2-A7129125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0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0CBB-2746-28A1-DD1E-B19F066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8B02-0CBE-04A2-79E9-133BE7043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108-5E73-A574-5142-2214657D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CEC2-A369-A39B-0C1B-612B454D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D17A-B8EF-F94C-D067-19F20820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00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73827-A6FC-5755-F557-A88B5E77E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38FD-2913-ACA2-D2C5-98865EA9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1EF6-5B51-C5E8-BF5F-3E0E3D89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7523-B0AE-A1A3-9BDA-F10EDCBC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B0D4-35B6-35E2-DF12-949F9965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77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1940-BDBE-03BA-B59B-9450A7D8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A271-10DF-660C-BBA2-D809D21B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4A2D-9265-8F2D-C67D-7D26D643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332D-5B81-286A-BE4E-C614D5C9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8C28-4DE5-2CC2-2A76-DC0F96B2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5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D83D-FB5D-2C10-F29F-876DD273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38C4-87FC-D2D8-8F06-325520CF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5DA2-1EF2-E32A-827B-504A77A7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0819-CE57-D0AE-D79A-0B0DD648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B142-F5A2-22E2-C217-CB443BA1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DA0E-0A60-5D1D-E0A3-6A43A3E8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3DEC-45C6-D430-71CA-43AE561AB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16E33-A509-53AD-AF2B-FEBDBC049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2AFF-538C-BE19-6C73-8D16959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5344-1C2F-670B-6584-C8E04F72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AE21C-E075-7ED4-7B9F-68A6D8B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89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C757-09D7-9A3D-898F-FF00943B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3D60-382F-4015-F893-3933A48DD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43175-1A2C-C98A-78D1-8CF7EC7A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F77FD-39B4-1409-F3B3-C6EA7FD0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3EB3A-80D4-5DE9-EF15-25AB326BB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25E8B-C5E9-2EE6-C3B9-78C32226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5121C-B83A-0A71-BF0B-1632A05C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CAF8D-06EC-9239-D306-C22382A8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D99C-BD4E-5BB1-EFA9-6F241FF1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8FD1F-6CF1-38D7-9CED-9F332A39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2D942-8523-1FE5-067B-9A2CFA12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3505F-A6C7-7293-AFBD-B6CC6D58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35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037D0-A371-BACE-2A0C-E78C7C5D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4F5E5-5AC9-8853-6C9E-14FA6E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52E2D-7DB1-79C6-A6E1-3B5DC65D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9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CD26-412D-9528-BB8C-D407631B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281A-20A6-27F6-BF2A-04178DC4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AE36-8FCB-B852-4800-1AAF4384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F1DC1-68F2-4703-A1ED-94527B2B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46688-3AF3-2357-A1C9-4ACF7AB1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ECA22-956B-20EB-C4D8-05ACC311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56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00F5-9C17-162F-D2F1-70642FAA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D903C-DB5B-F66D-4206-AFD1EAF31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4407A-DEC0-64A6-3A69-B1C8D2EE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CE42-BD85-16C3-CB28-AD30E635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85E36-0295-B692-1372-1A01E0B9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9A903-E3C8-8F85-EF35-B5C5E0BC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9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D0839-897B-8623-934C-2C4D0DBD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A4F5-F3B7-E5C4-48BA-0EBDB319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359C-2AB4-476F-B417-EE606983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C8CC0-A445-4155-BC4B-463980576891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59D9-87AC-D989-2696-44E1EA54A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E876-94E1-3E71-7F7B-E1DEAA941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C8A08-1D4A-44F0-8140-D90C195019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46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ABE-713F-21FC-0F43-41E67F7ED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Data Analysis and Prediction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3DFBB-3477-932B-F1AC-ABD18334F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RuralAI Sensor kits</a:t>
            </a:r>
          </a:p>
        </p:txBody>
      </p:sp>
    </p:spTree>
    <p:extLst>
      <p:ext uri="{BB962C8B-B14F-4D97-AF65-F5344CB8AC3E}">
        <p14:creationId xmlns:p14="http://schemas.microsoft.com/office/powerpoint/2010/main" val="116124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926-270A-247A-3AE3-FC761601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852"/>
            <a:ext cx="12339687" cy="1123094"/>
          </a:xfrm>
        </p:spPr>
        <p:txBody>
          <a:bodyPr>
            <a:normAutofit/>
          </a:bodyPr>
          <a:lstStyle/>
          <a:p>
            <a:r>
              <a:rPr lang="en-AU" dirty="0"/>
              <a:t>Splitting 2/2 : (example with train set but similar with the other 2)</a:t>
            </a:r>
          </a:p>
          <a:p>
            <a:pPr lvl="1"/>
            <a:r>
              <a:rPr lang="en-AU" dirty="0"/>
              <a:t>Step </a:t>
            </a:r>
            <a:r>
              <a:rPr lang="en-AU" b="1" dirty="0"/>
              <a:t>2</a:t>
            </a:r>
            <a:r>
              <a:rPr lang="en-AU" dirty="0"/>
              <a:t>/n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E482B-2559-64FB-1711-2625D209CB4D}"/>
              </a:ext>
            </a:extLst>
          </p:cNvPr>
          <p:cNvSpPr/>
          <p:nvPr/>
        </p:nvSpPr>
        <p:spPr>
          <a:xfrm>
            <a:off x="1287936" y="2700067"/>
            <a:ext cx="9616127" cy="588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</a:t>
            </a:r>
            <a:endParaRPr lang="en-SG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B319008-628D-014D-78DC-B55900175538}"/>
              </a:ext>
            </a:extLst>
          </p:cNvPr>
          <p:cNvSpPr/>
          <p:nvPr/>
        </p:nvSpPr>
        <p:spPr>
          <a:xfrm rot="5400000">
            <a:off x="2699990" y="2465048"/>
            <a:ext cx="481554" cy="2376341"/>
          </a:xfrm>
          <a:prstGeom prst="rightBrac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FCAAAD-9AE2-6A3D-8814-A36225844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14388"/>
              </p:ext>
            </p:extLst>
          </p:nvPr>
        </p:nvGraphicFramePr>
        <p:xfrm>
          <a:off x="777351" y="4988912"/>
          <a:ext cx="10637298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2806">
                  <a:extLst>
                    <a:ext uri="{9D8B030D-6E8A-4147-A177-3AD203B41FA5}">
                      <a16:colId xmlns:a16="http://schemas.microsoft.com/office/drawing/2014/main" val="587579818"/>
                    </a:ext>
                  </a:extLst>
                </a:gridCol>
                <a:gridCol w="6154492">
                  <a:extLst>
                    <a:ext uri="{9D8B030D-6E8A-4147-A177-3AD203B41FA5}">
                      <a16:colId xmlns:a16="http://schemas.microsoft.com/office/drawing/2014/main" val="1557882183"/>
                    </a:ext>
                  </a:extLst>
                </a:gridCol>
              </a:tblGrid>
              <a:tr h="2703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X_train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Y_train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7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X1</a:t>
                      </a:r>
                      <a:endParaRPr lang="en-S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Y1</a:t>
                      </a:r>
                      <a:endParaRPr lang="en-SG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3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X2</a:t>
                      </a:r>
                      <a:endParaRPr lang="en-S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Y2</a:t>
                      </a:r>
                      <a:endParaRPr lang="en-SG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480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6F9C32-50B4-3FBD-DBF8-25EB1674AE6D}"/>
              </a:ext>
            </a:extLst>
          </p:cNvPr>
          <p:cNvSpPr txBox="1"/>
          <p:nvPr/>
        </p:nvSpPr>
        <p:spPr>
          <a:xfrm>
            <a:off x="777351" y="3858717"/>
            <a:ext cx="3467461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/>
              <a:t>X2 = (</a:t>
            </a:r>
            <a:r>
              <a:rPr lang="en-US" sz="2400" dirty="0">
                <a:highlight>
                  <a:srgbClr val="FFFF00"/>
                </a:highlight>
              </a:rPr>
              <a:t>T</a:t>
            </a:r>
            <a:r>
              <a:rPr lang="en-US" sz="2400" baseline="-250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 T</a:t>
            </a:r>
            <a:r>
              <a:rPr lang="en-US" sz="2400" baseline="-25000" dirty="0"/>
              <a:t>3</a:t>
            </a:r>
            <a:r>
              <a:rPr lang="en-US" sz="2400" dirty="0"/>
              <a:t>,… </a:t>
            </a:r>
            <a:r>
              <a:rPr lang="en-US" sz="2400" dirty="0" err="1"/>
              <a:t>T</a:t>
            </a:r>
            <a:r>
              <a:rPr lang="en-US" sz="2400" baseline="-25000" dirty="0" err="1"/>
              <a:t>n_step_in</a:t>
            </a:r>
            <a:r>
              <a:rPr lang="en-US" sz="2400" baseline="-25000" dirty="0"/>
              <a:t> + 1</a:t>
            </a:r>
            <a:r>
              <a:rPr lang="en-US" sz="2400" dirty="0"/>
              <a:t>)</a:t>
            </a:r>
            <a:endParaRPr lang="en-SG" sz="2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8FC9C-E58B-DDB8-3A22-45FC36B38B58}"/>
              </a:ext>
            </a:extLst>
          </p:cNvPr>
          <p:cNvCxnSpPr>
            <a:cxnSpLocks/>
          </p:cNvCxnSpPr>
          <p:nvPr/>
        </p:nvCxnSpPr>
        <p:spPr>
          <a:xfrm>
            <a:off x="1796984" y="2507631"/>
            <a:ext cx="23602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79048F-8EBE-4AA3-BFEA-1AB2A2D6462B}"/>
              </a:ext>
            </a:extLst>
          </p:cNvPr>
          <p:cNvSpPr txBox="1"/>
          <p:nvPr/>
        </p:nvSpPr>
        <p:spPr>
          <a:xfrm>
            <a:off x="2142435" y="2049640"/>
            <a:ext cx="16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F9ED5"/>
                </a:solidFill>
              </a:rPr>
              <a:t>n_step_in</a:t>
            </a:r>
            <a:endParaRPr lang="en-SG" sz="2400" dirty="0">
              <a:solidFill>
                <a:srgbClr val="0F9ED5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5197BD3-84E1-DE79-7D59-122BFE446453}"/>
              </a:ext>
            </a:extLst>
          </p:cNvPr>
          <p:cNvSpPr/>
          <p:nvPr/>
        </p:nvSpPr>
        <p:spPr>
          <a:xfrm rot="5400000">
            <a:off x="4811990" y="2880221"/>
            <a:ext cx="481554" cy="1545996"/>
          </a:xfrm>
          <a:prstGeom prst="rightBrac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76788-DEB7-6308-5CAD-FDF966182AD0}"/>
              </a:ext>
            </a:extLst>
          </p:cNvPr>
          <p:cNvSpPr txBox="1"/>
          <p:nvPr/>
        </p:nvSpPr>
        <p:spPr>
          <a:xfrm>
            <a:off x="4528010" y="3858717"/>
            <a:ext cx="568121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/>
              <a:t>Y2 = (</a:t>
            </a:r>
            <a:r>
              <a:rPr lang="en-US" sz="2400" dirty="0" err="1"/>
              <a:t>T</a:t>
            </a:r>
            <a:r>
              <a:rPr lang="en-US" sz="2400" baseline="-25000" dirty="0" err="1"/>
              <a:t>n_step_in</a:t>
            </a:r>
            <a:r>
              <a:rPr lang="en-US" sz="2400" baseline="-25000" dirty="0"/>
              <a:t> + 2</a:t>
            </a:r>
            <a:r>
              <a:rPr lang="en-US" sz="2400" dirty="0"/>
              <a:t>,… </a:t>
            </a:r>
            <a:r>
              <a:rPr lang="en-US" sz="2400" dirty="0" err="1"/>
              <a:t>T</a:t>
            </a:r>
            <a:r>
              <a:rPr lang="en-US" sz="2400" baseline="-25000" dirty="0" err="1"/>
              <a:t>n_step_in</a:t>
            </a:r>
            <a:r>
              <a:rPr lang="en-US" sz="2400" baseline="-25000" dirty="0"/>
              <a:t> + 1+ </a:t>
            </a:r>
            <a:r>
              <a:rPr lang="en-US" sz="2400" baseline="-25000" dirty="0" err="1"/>
              <a:t>n_step_out</a:t>
            </a:r>
            <a:r>
              <a:rPr lang="en-US" sz="2400" baseline="-25000" dirty="0"/>
              <a:t> + 1</a:t>
            </a:r>
            <a:r>
              <a:rPr lang="en-US" sz="2400" dirty="0"/>
              <a:t>)</a:t>
            </a:r>
            <a:endParaRPr lang="en-SG" sz="2400" baseline="-25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5DAB93-1E90-393D-AC2C-E2E94385BE02}"/>
              </a:ext>
            </a:extLst>
          </p:cNvPr>
          <p:cNvCxnSpPr>
            <a:cxnSpLocks/>
          </p:cNvCxnSpPr>
          <p:nvPr/>
        </p:nvCxnSpPr>
        <p:spPr>
          <a:xfrm>
            <a:off x="4244812" y="2507631"/>
            <a:ext cx="160923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58FDC9-AC9D-9B26-207F-F973F39A4575}"/>
              </a:ext>
            </a:extLst>
          </p:cNvPr>
          <p:cNvSpPr txBox="1"/>
          <p:nvPr/>
        </p:nvSpPr>
        <p:spPr>
          <a:xfrm>
            <a:off x="4135764" y="2016110"/>
            <a:ext cx="182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/>
                </a:solidFill>
              </a:rPr>
              <a:t>n_step_out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F6E24BC-A4F7-0741-29FD-0BD70E50A8B4}"/>
              </a:ext>
            </a:extLst>
          </p:cNvPr>
          <p:cNvSpPr/>
          <p:nvPr/>
        </p:nvSpPr>
        <p:spPr>
          <a:xfrm>
            <a:off x="131975" y="6014301"/>
            <a:ext cx="565609" cy="2733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06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926-270A-247A-3AE3-FC761601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852"/>
            <a:ext cx="12339687" cy="1123094"/>
          </a:xfrm>
        </p:spPr>
        <p:txBody>
          <a:bodyPr>
            <a:normAutofit/>
          </a:bodyPr>
          <a:lstStyle/>
          <a:p>
            <a:r>
              <a:rPr lang="en-AU" dirty="0"/>
              <a:t>Splitting 2/2 : (example with train set but similar with the other 2)</a:t>
            </a:r>
          </a:p>
          <a:p>
            <a:pPr lvl="1"/>
            <a:r>
              <a:rPr lang="en-AU" dirty="0"/>
              <a:t>Step </a:t>
            </a:r>
            <a:r>
              <a:rPr lang="en-AU" b="1" dirty="0"/>
              <a:t>n</a:t>
            </a:r>
            <a:r>
              <a:rPr lang="en-AU" dirty="0"/>
              <a:t>/n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E482B-2559-64FB-1711-2625D209CB4D}"/>
              </a:ext>
            </a:extLst>
          </p:cNvPr>
          <p:cNvSpPr/>
          <p:nvPr/>
        </p:nvSpPr>
        <p:spPr>
          <a:xfrm>
            <a:off x="1287936" y="2700067"/>
            <a:ext cx="9616127" cy="588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</a:t>
            </a:r>
            <a:endParaRPr lang="en-SG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B319008-628D-014D-78DC-B55900175538}"/>
              </a:ext>
            </a:extLst>
          </p:cNvPr>
          <p:cNvSpPr/>
          <p:nvPr/>
        </p:nvSpPr>
        <p:spPr>
          <a:xfrm rot="5400000">
            <a:off x="7778288" y="2468803"/>
            <a:ext cx="481554" cy="2376341"/>
          </a:xfrm>
          <a:prstGeom prst="rightBrac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FCAAAD-9AE2-6A3D-8814-A36225844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61826"/>
              </p:ext>
            </p:extLst>
          </p:nvPr>
        </p:nvGraphicFramePr>
        <p:xfrm>
          <a:off x="777350" y="4655565"/>
          <a:ext cx="1063729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82427">
                  <a:extLst>
                    <a:ext uri="{9D8B030D-6E8A-4147-A177-3AD203B41FA5}">
                      <a16:colId xmlns:a16="http://schemas.microsoft.com/office/drawing/2014/main" val="587579818"/>
                    </a:ext>
                  </a:extLst>
                </a:gridCol>
                <a:gridCol w="5654871">
                  <a:extLst>
                    <a:ext uri="{9D8B030D-6E8A-4147-A177-3AD203B41FA5}">
                      <a16:colId xmlns:a16="http://schemas.microsoft.com/office/drawing/2014/main" val="1557882183"/>
                    </a:ext>
                  </a:extLst>
                </a:gridCol>
              </a:tblGrid>
              <a:tr h="2703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X_train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Y_train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7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X1</a:t>
                      </a:r>
                      <a:endParaRPr lang="en-S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X2</a:t>
                      </a:r>
                      <a:endParaRPr lang="en-SG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3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-25000" dirty="0"/>
                        <a:t>….</a:t>
                      </a:r>
                      <a:endParaRPr lang="en-S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….</a:t>
                      </a:r>
                      <a:endParaRPr lang="en-SG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Xn</a:t>
                      </a:r>
                      <a:endParaRPr lang="en-S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Yn</a:t>
                      </a:r>
                      <a:endParaRPr lang="en-SG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8342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8FC9C-E58B-DDB8-3A22-45FC36B38B58}"/>
              </a:ext>
            </a:extLst>
          </p:cNvPr>
          <p:cNvCxnSpPr>
            <a:cxnSpLocks/>
          </p:cNvCxnSpPr>
          <p:nvPr/>
        </p:nvCxnSpPr>
        <p:spPr>
          <a:xfrm>
            <a:off x="6737954" y="2474322"/>
            <a:ext cx="23602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79048F-8EBE-4AA3-BFEA-1AB2A2D6462B}"/>
              </a:ext>
            </a:extLst>
          </p:cNvPr>
          <p:cNvSpPr txBox="1"/>
          <p:nvPr/>
        </p:nvSpPr>
        <p:spPr>
          <a:xfrm>
            <a:off x="7083405" y="2016331"/>
            <a:ext cx="16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F9ED5"/>
                </a:solidFill>
              </a:rPr>
              <a:t>n_steps_in</a:t>
            </a:r>
            <a:endParaRPr lang="en-SG" sz="2400" dirty="0">
              <a:solidFill>
                <a:srgbClr val="0F9ED5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5197BD3-84E1-DE79-7D59-122BFE446453}"/>
              </a:ext>
            </a:extLst>
          </p:cNvPr>
          <p:cNvSpPr/>
          <p:nvPr/>
        </p:nvSpPr>
        <p:spPr>
          <a:xfrm rot="5400000">
            <a:off x="9890288" y="2883976"/>
            <a:ext cx="481554" cy="1545996"/>
          </a:xfrm>
          <a:prstGeom prst="rightBrac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5DAB93-1E90-393D-AC2C-E2E94385BE02}"/>
              </a:ext>
            </a:extLst>
          </p:cNvPr>
          <p:cNvCxnSpPr>
            <a:cxnSpLocks/>
          </p:cNvCxnSpPr>
          <p:nvPr/>
        </p:nvCxnSpPr>
        <p:spPr>
          <a:xfrm>
            <a:off x="9185782" y="2474322"/>
            <a:ext cx="160923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58FDC9-AC9D-9B26-207F-F973F39A4575}"/>
              </a:ext>
            </a:extLst>
          </p:cNvPr>
          <p:cNvSpPr txBox="1"/>
          <p:nvPr/>
        </p:nvSpPr>
        <p:spPr>
          <a:xfrm>
            <a:off x="9076734" y="1982801"/>
            <a:ext cx="182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/>
                </a:solidFill>
              </a:rPr>
              <a:t>n_steps_out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F6E24BC-A4F7-0741-29FD-0BD70E50A8B4}"/>
              </a:ext>
            </a:extLst>
          </p:cNvPr>
          <p:cNvSpPr/>
          <p:nvPr/>
        </p:nvSpPr>
        <p:spPr>
          <a:xfrm>
            <a:off x="113121" y="6130372"/>
            <a:ext cx="565609" cy="2733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767A4-5C79-696A-9338-55AEA3A38734}"/>
              </a:ext>
            </a:extLst>
          </p:cNvPr>
          <p:cNvSpPr txBox="1"/>
          <p:nvPr/>
        </p:nvSpPr>
        <p:spPr>
          <a:xfrm>
            <a:off x="7630029" y="4002100"/>
            <a:ext cx="7780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err="1"/>
              <a:t>Xn</a:t>
            </a:r>
            <a:endParaRPr lang="en-SG" sz="24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5643E-019E-7809-C6DC-DED69013F50D}"/>
              </a:ext>
            </a:extLst>
          </p:cNvPr>
          <p:cNvSpPr txBox="1"/>
          <p:nvPr/>
        </p:nvSpPr>
        <p:spPr>
          <a:xfrm>
            <a:off x="9742028" y="4002101"/>
            <a:ext cx="77807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/>
              <a:t>Yn</a:t>
            </a:r>
            <a:endParaRPr lang="en-SG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27872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489DCB-6B49-5A99-7A85-88D94642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984" y="5567711"/>
            <a:ext cx="5997016" cy="86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Client 1 </a:t>
            </a:r>
            <a:r>
              <a:rPr lang="en-AU" sz="2000" dirty="0"/>
              <a:t>: N0OZ modified (15/07 -&gt; 07/08) / 2900 rows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173898-03F9-6FE2-B302-20D019EBFBB3}"/>
              </a:ext>
            </a:extLst>
          </p:cNvPr>
          <p:cNvSpPr txBox="1">
            <a:spLocks/>
          </p:cNvSpPr>
          <p:nvPr/>
        </p:nvSpPr>
        <p:spPr>
          <a:xfrm>
            <a:off x="879688" y="5567711"/>
            <a:ext cx="5315296" cy="57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000" b="1" dirty="0"/>
              <a:t>Client 0 </a:t>
            </a:r>
            <a:r>
              <a:rPr lang="en-AU" sz="2000" dirty="0"/>
              <a:t>: N0OZ (06/06 -&gt; 24/06) / 1800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28516-EE88-A26B-287E-98D7A73A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2" y="1416688"/>
            <a:ext cx="5362575" cy="381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652AD-9B62-3EC7-8628-F358BF36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1325563"/>
            <a:ext cx="5038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B0B3A-5405-C1DD-71A3-F382BEFB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84" y="1416688"/>
            <a:ext cx="5287826" cy="40246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489DCB-6B49-5A99-7A85-88D94642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007" y="5567712"/>
            <a:ext cx="5062194" cy="418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Client 3 </a:t>
            </a:r>
            <a:r>
              <a:rPr lang="en-AU" sz="2000" dirty="0"/>
              <a:t>: N0OZ (15/07 -&gt; 07/08) / 2900 rows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9FA0E0-9483-D2D4-D3BC-BDCFDE94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416688"/>
            <a:ext cx="5339794" cy="4024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173898-03F9-6FE2-B302-20D019EBFBB3}"/>
              </a:ext>
            </a:extLst>
          </p:cNvPr>
          <p:cNvSpPr txBox="1">
            <a:spLocks/>
          </p:cNvSpPr>
          <p:nvPr/>
        </p:nvSpPr>
        <p:spPr>
          <a:xfrm>
            <a:off x="879688" y="5567711"/>
            <a:ext cx="5315296" cy="57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000" b="1" dirty="0"/>
              <a:t>Client 2 </a:t>
            </a:r>
            <a:r>
              <a:rPr lang="en-AU" sz="2000" dirty="0"/>
              <a:t>: N1OZ (15/07 -&gt; 07/08) / 2650 rows</a:t>
            </a:r>
          </a:p>
        </p:txBody>
      </p:sp>
    </p:spTree>
    <p:extLst>
      <p:ext uri="{BB962C8B-B14F-4D97-AF65-F5344CB8AC3E}">
        <p14:creationId xmlns:p14="http://schemas.microsoft.com/office/powerpoint/2010/main" val="156223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Overview (other possibilities)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489DCB-6B49-5A99-7A85-88D94642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811" y="5453979"/>
            <a:ext cx="5062194" cy="418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N1OZ (06/06 -&gt; 24/06) / 2571 rows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173898-03F9-6FE2-B302-20D019EBFBB3}"/>
              </a:ext>
            </a:extLst>
          </p:cNvPr>
          <p:cNvSpPr txBox="1">
            <a:spLocks/>
          </p:cNvSpPr>
          <p:nvPr/>
        </p:nvSpPr>
        <p:spPr>
          <a:xfrm>
            <a:off x="889116" y="5453979"/>
            <a:ext cx="5315296" cy="57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000" dirty="0"/>
              <a:t>N3NZ (02/07 -&gt; 15/07) / 2211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7CEB0-2564-60D8-C11C-5C5EBA2A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4" y="1504754"/>
            <a:ext cx="5010150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F168A-FC00-0102-5E30-8A1F096FF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34" y="1587038"/>
            <a:ext cx="5175954" cy="38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Overview (other possibilities)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489DCB-6B49-5A99-7A85-88D94642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361" y="5192713"/>
            <a:ext cx="5062194" cy="418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N2OZ (06/06 -&gt; 24/06) / 1850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4F253-F3F5-CADE-5248-68B61DB2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44" y="1325563"/>
            <a:ext cx="51911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1C17-07FC-3B63-EAEA-7E141DF7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524C-3F0D-1ACB-6E80-BE422E45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71"/>
            <a:ext cx="10863606" cy="48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u="sng" dirty="0"/>
              <a:t>Architecture / Hyperparameters :</a:t>
            </a:r>
          </a:p>
          <a:p>
            <a:pPr marL="0" indent="0">
              <a:buNone/>
            </a:pPr>
            <a:endParaRPr lang="en-AU" sz="2000" u="sng" dirty="0"/>
          </a:p>
          <a:p>
            <a:r>
              <a:rPr lang="en-AU" dirty="0"/>
              <a:t>Fix :</a:t>
            </a:r>
          </a:p>
          <a:p>
            <a:pPr lvl="1"/>
            <a:r>
              <a:rPr lang="en-AU" dirty="0" err="1"/>
              <a:t>Batch_size</a:t>
            </a:r>
            <a:r>
              <a:rPr lang="en-AU" dirty="0"/>
              <a:t> =  64</a:t>
            </a:r>
          </a:p>
          <a:p>
            <a:pPr lvl="1"/>
            <a:r>
              <a:rPr lang="en-AU" b="1" dirty="0"/>
              <a:t>Learning rate </a:t>
            </a:r>
            <a:r>
              <a:rPr lang="en-AU" dirty="0"/>
              <a:t>= 5e-3</a:t>
            </a:r>
          </a:p>
          <a:p>
            <a:pPr lvl="1"/>
            <a:r>
              <a:rPr lang="en-AU" dirty="0"/>
              <a:t>Optimizer = Adam</a:t>
            </a:r>
          </a:p>
          <a:p>
            <a:pPr lvl="1"/>
            <a:r>
              <a:rPr lang="en-AU" dirty="0"/>
              <a:t>Loss = MSE</a:t>
            </a:r>
          </a:p>
          <a:p>
            <a:pPr lvl="1"/>
            <a:r>
              <a:rPr lang="en-AU" dirty="0" err="1"/>
              <a:t>n_step_out</a:t>
            </a:r>
            <a:r>
              <a:rPr lang="en-AU" dirty="0"/>
              <a:t> = 30</a:t>
            </a:r>
          </a:p>
          <a:p>
            <a:pPr lvl="1"/>
            <a:endParaRPr lang="en-AU" dirty="0"/>
          </a:p>
          <a:p>
            <a:r>
              <a:rPr lang="en-AU" dirty="0"/>
              <a:t>Variable :</a:t>
            </a:r>
          </a:p>
          <a:p>
            <a:pPr lvl="1"/>
            <a:r>
              <a:rPr lang="en-AU" b="1" dirty="0" err="1"/>
              <a:t>n_step_in</a:t>
            </a:r>
            <a:r>
              <a:rPr lang="en-AU" b="1" dirty="0"/>
              <a:t> / </a:t>
            </a:r>
            <a:r>
              <a:rPr lang="en-AU" b="1" dirty="0" err="1"/>
              <a:t>num_layers</a:t>
            </a:r>
            <a:r>
              <a:rPr lang="en-AU" b="1" dirty="0"/>
              <a:t> / </a:t>
            </a:r>
            <a:r>
              <a:rPr lang="en-AU" b="1" dirty="0" err="1"/>
              <a:t>num_units</a:t>
            </a: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684EA-501E-8960-317C-EBEF7E95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660" y="1969768"/>
            <a:ext cx="6087456" cy="35079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94069C-0DD7-395C-DEC7-58D2C5BEC381}"/>
              </a:ext>
            </a:extLst>
          </p:cNvPr>
          <p:cNvCxnSpPr/>
          <p:nvPr/>
        </p:nvCxnSpPr>
        <p:spPr>
          <a:xfrm>
            <a:off x="9275975" y="2894029"/>
            <a:ext cx="0" cy="2912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34EB85-5EE0-CF29-B97F-2F87A609A6C8}"/>
              </a:ext>
            </a:extLst>
          </p:cNvPr>
          <p:cNvSpPr txBox="1"/>
          <p:nvPr/>
        </p:nvSpPr>
        <p:spPr>
          <a:xfrm>
            <a:off x="7970708" y="1712555"/>
            <a:ext cx="41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finder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53930-3CD1-3C17-E07D-DD996458CE30}"/>
              </a:ext>
            </a:extLst>
          </p:cNvPr>
          <p:cNvSpPr txBox="1"/>
          <p:nvPr/>
        </p:nvSpPr>
        <p:spPr>
          <a:xfrm>
            <a:off x="9065788" y="5919209"/>
            <a:ext cx="107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5e-3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3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1C17-07FC-3B63-EAEA-7E141DF7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524C-3F0D-1ACB-6E80-BE422E45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792285"/>
          </a:xfrm>
        </p:spPr>
        <p:txBody>
          <a:bodyPr>
            <a:normAutofit/>
          </a:bodyPr>
          <a:lstStyle/>
          <a:p>
            <a:r>
              <a:rPr lang="en-AU" dirty="0"/>
              <a:t>Architecture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C4962-686E-F4B9-F207-D927E529E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4" r="55359" b="21584"/>
          <a:stretch/>
        </p:blipFill>
        <p:spPr>
          <a:xfrm>
            <a:off x="6096000" y="1589467"/>
            <a:ext cx="5637243" cy="3772067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9A4A55FB-477A-59CF-EF26-75C01365F311}"/>
              </a:ext>
            </a:extLst>
          </p:cNvPr>
          <p:cNvSpPr/>
          <p:nvPr/>
        </p:nvSpPr>
        <p:spPr>
          <a:xfrm>
            <a:off x="5445551" y="2928745"/>
            <a:ext cx="650449" cy="1093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DCCB86-1E63-AE6E-1D74-E6586F5DCFE7}"/>
              </a:ext>
            </a:extLst>
          </p:cNvPr>
          <p:cNvSpPr txBox="1">
            <a:spLocks/>
          </p:cNvSpPr>
          <p:nvPr/>
        </p:nvSpPr>
        <p:spPr>
          <a:xfrm>
            <a:off x="4211439" y="3230970"/>
            <a:ext cx="1884561" cy="63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1 layer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68D0895-EFD0-27B7-E7FE-1389A26B4C18}"/>
              </a:ext>
            </a:extLst>
          </p:cNvPr>
          <p:cNvCxnSpPr>
            <a:cxnSpLocks/>
          </p:cNvCxnSpPr>
          <p:nvPr/>
        </p:nvCxnSpPr>
        <p:spPr>
          <a:xfrm>
            <a:off x="5445551" y="1722785"/>
            <a:ext cx="650449" cy="311085"/>
          </a:xfrm>
          <a:prstGeom prst="bentConnector3">
            <a:avLst>
              <a:gd name="adj1" fmla="val -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450A2E-767C-B2C9-536A-C70ED57F5D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45551" y="5042367"/>
            <a:ext cx="716438" cy="461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EB089D9-613E-4C3A-DF74-F61C2FD02B02}"/>
              </a:ext>
            </a:extLst>
          </p:cNvPr>
          <p:cNvSpPr txBox="1">
            <a:spLocks/>
          </p:cNvSpPr>
          <p:nvPr/>
        </p:nvSpPr>
        <p:spPr>
          <a:xfrm>
            <a:off x="4211438" y="1122528"/>
            <a:ext cx="1884561" cy="63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err="1"/>
              <a:t>n_step_in</a:t>
            </a:r>
            <a:endParaRPr lang="en-AU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06BC0B-0DF3-DF04-706A-CEBEE88E17CF}"/>
              </a:ext>
            </a:extLst>
          </p:cNvPr>
          <p:cNvSpPr txBox="1">
            <a:spLocks/>
          </p:cNvSpPr>
          <p:nvPr/>
        </p:nvSpPr>
        <p:spPr>
          <a:xfrm>
            <a:off x="4136015" y="5551648"/>
            <a:ext cx="2035406" cy="63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err="1"/>
              <a:t>n_step_out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5A57E-9A79-2018-90B4-7EDE0DE54A26}"/>
              </a:ext>
            </a:extLst>
          </p:cNvPr>
          <p:cNvSpPr txBox="1">
            <a:spLocks/>
          </p:cNvSpPr>
          <p:nvPr/>
        </p:nvSpPr>
        <p:spPr>
          <a:xfrm>
            <a:off x="1020443" y="6392788"/>
            <a:ext cx="11337274" cy="79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rgbClr val="0F9ED5"/>
                </a:solidFill>
              </a:rPr>
              <a:t>Inspiration  : https://github.com/https-deeplearning-ai/tensorflow-1-public/blob/main/C4/W4/ungraded_labs/C4_W4_Lab_3_Sunspots_CNN_RNN_DNN.ipynb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100" dirty="0">
              <a:solidFill>
                <a:srgbClr val="0F9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7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1C17-07FC-3B63-EAEA-7E141DF7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524C-3F0D-1ACB-6E80-BE422E45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3077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Stopping criteria –adaptive</a:t>
            </a:r>
          </a:p>
          <a:p>
            <a:endParaRPr lang="en-AU" dirty="0"/>
          </a:p>
          <a:p>
            <a:pPr lvl="1"/>
            <a:r>
              <a:rPr lang="en-SG" sz="2800" dirty="0" err="1"/>
              <a:t>ReduceLROnPlateau</a:t>
            </a:r>
            <a:r>
              <a:rPr lang="en-SG" sz="2800" dirty="0"/>
              <a:t> : </a:t>
            </a:r>
            <a:r>
              <a:rPr lang="en-SG" sz="2800" b="1" dirty="0"/>
              <a:t>smart reducing of learning rate </a:t>
            </a:r>
            <a:r>
              <a:rPr lang="en-SG" sz="2800" dirty="0"/>
              <a:t>while training.</a:t>
            </a:r>
          </a:p>
          <a:p>
            <a:pPr lvl="1"/>
            <a:endParaRPr lang="en-SG" sz="2800" dirty="0"/>
          </a:p>
          <a:p>
            <a:pPr lvl="1"/>
            <a:r>
              <a:rPr lang="en-SG" sz="2800" dirty="0" err="1"/>
              <a:t>EarlyStopping</a:t>
            </a:r>
            <a:r>
              <a:rPr lang="en-SG" sz="2800" dirty="0"/>
              <a:t> : </a:t>
            </a:r>
            <a:r>
              <a:rPr lang="en-SG" sz="2800" b="1" dirty="0"/>
              <a:t>stop the training </a:t>
            </a:r>
            <a:r>
              <a:rPr lang="en-SG" sz="2800" dirty="0"/>
              <a:t>if the loss on the validation set goes up (to </a:t>
            </a:r>
            <a:r>
              <a:rPr lang="en-SG" sz="2800" dirty="0" err="1"/>
              <a:t>avoir</a:t>
            </a:r>
            <a:r>
              <a:rPr lang="en-SG" sz="2800" dirty="0"/>
              <a:t> overfitting) and </a:t>
            </a:r>
            <a:r>
              <a:rPr lang="en-SG" sz="2800" b="1" dirty="0"/>
              <a:t>restore the best model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478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E16CCE-B897-64E9-6177-A271FC59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918"/>
            <a:ext cx="12192000" cy="347321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21E0AD7-3E3C-7CE3-812C-BC6F8E8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Local model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74B789-432E-5EB3-A092-5CEB2B9C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11605"/>
            <a:ext cx="2775801" cy="544943"/>
          </a:xfrm>
        </p:spPr>
        <p:txBody>
          <a:bodyPr>
            <a:normAutofit/>
          </a:bodyPr>
          <a:lstStyle/>
          <a:p>
            <a:r>
              <a:rPr lang="en-AU" dirty="0"/>
              <a:t>3 best models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1E600B7-4D3D-1AFE-FFCA-C54FC2AA8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55132"/>
              </p:ext>
            </p:extLst>
          </p:nvPr>
        </p:nvGraphicFramePr>
        <p:xfrm>
          <a:off x="3727614" y="4935052"/>
          <a:ext cx="690658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243">
                  <a:extLst>
                    <a:ext uri="{9D8B030D-6E8A-4147-A177-3AD203B41FA5}">
                      <a16:colId xmlns:a16="http://schemas.microsoft.com/office/drawing/2014/main" val="1742413687"/>
                    </a:ext>
                  </a:extLst>
                </a:gridCol>
                <a:gridCol w="1377596">
                  <a:extLst>
                    <a:ext uri="{9D8B030D-6E8A-4147-A177-3AD203B41FA5}">
                      <a16:colId xmlns:a16="http://schemas.microsoft.com/office/drawing/2014/main" val="4025287263"/>
                    </a:ext>
                  </a:extLst>
                </a:gridCol>
                <a:gridCol w="1472504">
                  <a:extLst>
                    <a:ext uri="{9D8B030D-6E8A-4147-A177-3AD203B41FA5}">
                      <a16:colId xmlns:a16="http://schemas.microsoft.com/office/drawing/2014/main" val="1517087353"/>
                    </a:ext>
                  </a:extLst>
                </a:gridCol>
                <a:gridCol w="1533858">
                  <a:extLst>
                    <a:ext uri="{9D8B030D-6E8A-4147-A177-3AD203B41FA5}">
                      <a16:colId xmlns:a16="http://schemas.microsoft.com/office/drawing/2014/main" val="1789758748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16569144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SG" sz="2200" u="none" strike="noStrike">
                          <a:effectLst/>
                        </a:rPr>
                        <a:t>Nb</a:t>
                      </a:r>
                      <a:endParaRPr lang="en-SG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200" u="none" strike="noStrike">
                          <a:effectLst/>
                        </a:rPr>
                        <a:t>n_step_in</a:t>
                      </a:r>
                      <a:endParaRPr lang="en-SG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200" u="none" strike="noStrike">
                          <a:effectLst/>
                        </a:rPr>
                        <a:t>num_layers</a:t>
                      </a:r>
                      <a:endParaRPr lang="en-SG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200" u="none" strike="noStrike">
                          <a:effectLst/>
                        </a:rPr>
                        <a:t>num_units</a:t>
                      </a:r>
                      <a:endParaRPr lang="en-SG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200" u="none" strike="noStrike">
                          <a:effectLst/>
                        </a:rPr>
                        <a:t>Test loss AVG</a:t>
                      </a:r>
                      <a:endParaRPr lang="en-SG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6616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1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 dirty="0">
                          <a:effectLst/>
                        </a:rPr>
                        <a:t>200</a:t>
                      </a:r>
                      <a:endParaRPr lang="en-SG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 dirty="0">
                          <a:effectLst/>
                        </a:rPr>
                        <a:t>1</a:t>
                      </a:r>
                      <a:endParaRPr lang="en-SG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128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 dirty="0">
                          <a:effectLst/>
                        </a:rPr>
                        <a:t>0.50</a:t>
                      </a:r>
                      <a:endParaRPr lang="en-SG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89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2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60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1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128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r>
                        <a:rPr lang="en-SG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1278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3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200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1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200" u="none" strike="noStrike">
                          <a:effectLst/>
                        </a:rPr>
                        <a:t>256</a:t>
                      </a:r>
                      <a:endParaRPr lang="en-SG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r>
                        <a:rPr lang="en-SG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708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7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BC51-9011-4484-EE41-97B7D5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want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6313-A2E0-6A96-F4B0-9A2F5286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Collect data from sensor stations</a:t>
            </a:r>
          </a:p>
          <a:p>
            <a:r>
              <a:rPr lang="en-AU" dirty="0"/>
              <a:t>Use HFL to predict future values for decision making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Things to consider</a:t>
            </a:r>
          </a:p>
          <a:p>
            <a:r>
              <a:rPr lang="en-AU" dirty="0"/>
              <a:t>Data quality, frequency, missing value etc.</a:t>
            </a:r>
          </a:p>
          <a:p>
            <a:r>
              <a:rPr lang="en-AU" dirty="0"/>
              <a:t>No HFL framework to work with</a:t>
            </a:r>
          </a:p>
        </p:txBody>
      </p:sp>
    </p:spTree>
    <p:extLst>
      <p:ext uri="{BB962C8B-B14F-4D97-AF65-F5344CB8AC3E}">
        <p14:creationId xmlns:p14="http://schemas.microsoft.com/office/powerpoint/2010/main" val="326887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0A1A-9CBD-6807-8640-4816EFA5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7793-72FE-5907-8845-ABA636E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466"/>
            <a:ext cx="12122870" cy="918016"/>
          </a:xfrm>
        </p:spPr>
        <p:txBody>
          <a:bodyPr/>
          <a:lstStyle/>
          <a:p>
            <a:r>
              <a:rPr lang="en-AU" dirty="0"/>
              <a:t>1rst scenario: 4 clients, 2 local servers (2 clients in each) </a:t>
            </a:r>
            <a:r>
              <a:rPr lang="en-AU" b="1" dirty="0"/>
              <a:t>independent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0E3C1E-401C-9029-2CE3-4D38F708CFA7}"/>
              </a:ext>
            </a:extLst>
          </p:cNvPr>
          <p:cNvSpPr/>
          <p:nvPr/>
        </p:nvSpPr>
        <p:spPr>
          <a:xfrm>
            <a:off x="2017337" y="4666268"/>
            <a:ext cx="1536569" cy="678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0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20066-A05F-99EA-66DC-C96D7610AC99}"/>
              </a:ext>
            </a:extLst>
          </p:cNvPr>
          <p:cNvSpPr/>
          <p:nvPr/>
        </p:nvSpPr>
        <p:spPr>
          <a:xfrm>
            <a:off x="3706306" y="4666268"/>
            <a:ext cx="1536569" cy="678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32BACE-2F00-655E-69AD-1C307DC2B81C}"/>
              </a:ext>
            </a:extLst>
          </p:cNvPr>
          <p:cNvSpPr/>
          <p:nvPr/>
        </p:nvSpPr>
        <p:spPr>
          <a:xfrm>
            <a:off x="2636363" y="3177929"/>
            <a:ext cx="1838227" cy="815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 1 (LS1)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443F9-B8B8-C2F6-5959-78CCC853AD53}"/>
              </a:ext>
            </a:extLst>
          </p:cNvPr>
          <p:cNvSpPr/>
          <p:nvPr/>
        </p:nvSpPr>
        <p:spPr>
          <a:xfrm rot="1431429">
            <a:off x="2884603" y="4062953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CE1B9-5F51-28CD-2934-F9DB6FA38F65}"/>
              </a:ext>
            </a:extLst>
          </p:cNvPr>
          <p:cNvSpPr/>
          <p:nvPr/>
        </p:nvSpPr>
        <p:spPr>
          <a:xfrm rot="19844712">
            <a:off x="4074194" y="4071287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EE3880-5CD2-A565-ACDB-38C9C04BE7C8}"/>
              </a:ext>
            </a:extLst>
          </p:cNvPr>
          <p:cNvSpPr/>
          <p:nvPr/>
        </p:nvSpPr>
        <p:spPr>
          <a:xfrm>
            <a:off x="5938888" y="4660294"/>
            <a:ext cx="1536569" cy="678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FF548-6CC5-6D5A-C9B7-0915653E92B3}"/>
              </a:ext>
            </a:extLst>
          </p:cNvPr>
          <p:cNvSpPr/>
          <p:nvPr/>
        </p:nvSpPr>
        <p:spPr>
          <a:xfrm>
            <a:off x="7627857" y="4660294"/>
            <a:ext cx="1536569" cy="678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2F2B33-2D68-E51A-D257-CF6C8203C58D}"/>
              </a:ext>
            </a:extLst>
          </p:cNvPr>
          <p:cNvSpPr/>
          <p:nvPr/>
        </p:nvSpPr>
        <p:spPr>
          <a:xfrm>
            <a:off x="6557914" y="3171955"/>
            <a:ext cx="1838227" cy="815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 2 (LS2)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836EEF-59EC-6BED-DD44-9BCF5FA4D13F}"/>
              </a:ext>
            </a:extLst>
          </p:cNvPr>
          <p:cNvSpPr/>
          <p:nvPr/>
        </p:nvSpPr>
        <p:spPr>
          <a:xfrm rot="1431429">
            <a:off x="6806154" y="4056979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16AAA-4671-3503-12AB-DFF0A0FAAF35}"/>
              </a:ext>
            </a:extLst>
          </p:cNvPr>
          <p:cNvSpPr/>
          <p:nvPr/>
        </p:nvSpPr>
        <p:spPr>
          <a:xfrm rot="19844712">
            <a:off x="7995745" y="4065313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1097A71-B82B-95E2-BE56-1A0847E6E70E}"/>
              </a:ext>
            </a:extLst>
          </p:cNvPr>
          <p:cNvSpPr/>
          <p:nvPr/>
        </p:nvSpPr>
        <p:spPr>
          <a:xfrm>
            <a:off x="5531170" y="1876753"/>
            <a:ext cx="130663" cy="441220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58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0A1A-9CBD-6807-8640-4816EFA5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HFL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7793-72FE-5907-8845-ABA636E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466"/>
            <a:ext cx="11514338" cy="4351338"/>
          </a:xfrm>
        </p:spPr>
        <p:txBody>
          <a:bodyPr/>
          <a:lstStyle/>
          <a:p>
            <a:r>
              <a:rPr lang="en-AU" dirty="0"/>
              <a:t>Flower does not support HFL - &gt; Recode some parts to work with HFL</a:t>
            </a:r>
          </a:p>
          <a:p>
            <a:r>
              <a:rPr lang="en-AU" dirty="0"/>
              <a:t>Started with simple scenario: </a:t>
            </a:r>
          </a:p>
          <a:p>
            <a:pPr marL="0" indent="0">
              <a:buNone/>
            </a:pPr>
            <a:r>
              <a:rPr lang="en-AU" dirty="0"/>
              <a:t>4 clients, 2 local servers  (2 client in each) </a:t>
            </a:r>
          </a:p>
          <a:p>
            <a:pPr marL="0" indent="0">
              <a:buNone/>
            </a:pPr>
            <a:r>
              <a:rPr lang="en-AU" dirty="0"/>
              <a:t>and one global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ACE8E-5997-1AAA-71DD-297189154F55}"/>
              </a:ext>
            </a:extLst>
          </p:cNvPr>
          <p:cNvSpPr/>
          <p:nvPr/>
        </p:nvSpPr>
        <p:spPr>
          <a:xfrm>
            <a:off x="3506772" y="5887744"/>
            <a:ext cx="1536569" cy="678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0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0F8AA-6746-E2C8-4E9E-64F5FC0AA7F5}"/>
              </a:ext>
            </a:extLst>
          </p:cNvPr>
          <p:cNvSpPr/>
          <p:nvPr/>
        </p:nvSpPr>
        <p:spPr>
          <a:xfrm>
            <a:off x="5195741" y="5887744"/>
            <a:ext cx="1536569" cy="678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BB550-CF92-7377-0F23-03972443477D}"/>
              </a:ext>
            </a:extLst>
          </p:cNvPr>
          <p:cNvSpPr/>
          <p:nvPr/>
        </p:nvSpPr>
        <p:spPr>
          <a:xfrm>
            <a:off x="4125798" y="4399405"/>
            <a:ext cx="1838227" cy="815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 1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794EC-7DFF-0DB9-3F3A-BE83EA1BC14A}"/>
              </a:ext>
            </a:extLst>
          </p:cNvPr>
          <p:cNvSpPr/>
          <p:nvPr/>
        </p:nvSpPr>
        <p:spPr>
          <a:xfrm rot="1431429">
            <a:off x="4374038" y="5284429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7CE4B-A31E-42CE-AF60-2E33C0C47BC9}"/>
              </a:ext>
            </a:extLst>
          </p:cNvPr>
          <p:cNvSpPr/>
          <p:nvPr/>
        </p:nvSpPr>
        <p:spPr>
          <a:xfrm rot="19844712">
            <a:off x="5563629" y="5292763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096330-85A0-5B54-D24A-CBA966A2C048}"/>
              </a:ext>
            </a:extLst>
          </p:cNvPr>
          <p:cNvSpPr/>
          <p:nvPr/>
        </p:nvSpPr>
        <p:spPr>
          <a:xfrm>
            <a:off x="7522834" y="5881770"/>
            <a:ext cx="1536569" cy="678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60E060-EC85-CD2E-8597-14B37306EB6A}"/>
              </a:ext>
            </a:extLst>
          </p:cNvPr>
          <p:cNvSpPr/>
          <p:nvPr/>
        </p:nvSpPr>
        <p:spPr>
          <a:xfrm>
            <a:off x="9211803" y="5881770"/>
            <a:ext cx="1536569" cy="678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E95F71-A44F-695E-9121-BE98B8DF2B41}"/>
              </a:ext>
            </a:extLst>
          </p:cNvPr>
          <p:cNvSpPr/>
          <p:nvPr/>
        </p:nvSpPr>
        <p:spPr>
          <a:xfrm>
            <a:off x="8141860" y="4393431"/>
            <a:ext cx="1838227" cy="815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 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B7EEE-4BAD-B711-952D-51878CB60D87}"/>
              </a:ext>
            </a:extLst>
          </p:cNvPr>
          <p:cNvSpPr/>
          <p:nvPr/>
        </p:nvSpPr>
        <p:spPr>
          <a:xfrm rot="1431429">
            <a:off x="8390100" y="5278455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514C6-154B-2BAF-C8FB-A5F584E28388}"/>
              </a:ext>
            </a:extLst>
          </p:cNvPr>
          <p:cNvSpPr/>
          <p:nvPr/>
        </p:nvSpPr>
        <p:spPr>
          <a:xfrm rot="19844712">
            <a:off x="9579691" y="5286789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0B64A7-D05C-CACE-1878-FF6B8FCC0E50}"/>
              </a:ext>
            </a:extLst>
          </p:cNvPr>
          <p:cNvSpPr/>
          <p:nvPr/>
        </p:nvSpPr>
        <p:spPr>
          <a:xfrm>
            <a:off x="5964025" y="3191678"/>
            <a:ext cx="2152453" cy="815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Server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5EE4D7-A814-E0E2-824D-D62A24D314AB}"/>
              </a:ext>
            </a:extLst>
          </p:cNvPr>
          <p:cNvSpPr/>
          <p:nvPr/>
        </p:nvSpPr>
        <p:spPr>
          <a:xfrm rot="2888970">
            <a:off x="5486466" y="3743148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C0465-01C6-C7D5-0A53-9017BB039429}"/>
              </a:ext>
            </a:extLst>
          </p:cNvPr>
          <p:cNvSpPr/>
          <p:nvPr/>
        </p:nvSpPr>
        <p:spPr>
          <a:xfrm rot="18226310">
            <a:off x="8497050" y="3714888"/>
            <a:ext cx="6598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895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4-90C3-FCFB-A5C3-EAD6CA0D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9788-5071-A9B8-20BC-3D36D01E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9761"/>
            <a:ext cx="10515600" cy="710185"/>
          </a:xfrm>
        </p:spPr>
        <p:txBody>
          <a:bodyPr/>
          <a:lstStyle/>
          <a:p>
            <a:r>
              <a:rPr lang="en-AU" dirty="0"/>
              <a:t>Losses for all models for every client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2A7CA-19E1-148A-A4C7-6C5457AA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20" y="1913642"/>
            <a:ext cx="6524380" cy="46459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4A6FB-7BF0-B757-BCA6-015E779C3EF5}"/>
              </a:ext>
            </a:extLst>
          </p:cNvPr>
          <p:cNvSpPr txBox="1">
            <a:spLocks/>
          </p:cNvSpPr>
          <p:nvPr/>
        </p:nvSpPr>
        <p:spPr>
          <a:xfrm>
            <a:off x="232299" y="6204548"/>
            <a:ext cx="2777232" cy="35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! Google collab limitation</a:t>
            </a:r>
          </a:p>
        </p:txBody>
      </p:sp>
    </p:spTree>
    <p:extLst>
      <p:ext uri="{BB962C8B-B14F-4D97-AF65-F5344CB8AC3E}">
        <p14:creationId xmlns:p14="http://schemas.microsoft.com/office/powerpoint/2010/main" val="255507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20DB8-4FBD-5DD7-54AB-7FE243F47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8"/>
          <a:stretch/>
        </p:blipFill>
        <p:spPr>
          <a:xfrm>
            <a:off x="6096001" y="1745043"/>
            <a:ext cx="5292872" cy="31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E70D2-3156-79BF-B334-10728871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9" y="1643395"/>
            <a:ext cx="5567363" cy="338432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B9DFF1F-9EE4-6E6E-F850-68E4F68F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9961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8F2497-9EA0-DC70-7BD1-9320B647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02" y="395925"/>
            <a:ext cx="8098598" cy="62883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1E9A33-0DB7-339A-3C57-0CDA66DB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20997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4-90C3-FCFB-A5C3-EAD6CA0D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9788-5071-A9B8-20BC-3D36D01E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1294"/>
            <a:ext cx="12192000" cy="4351338"/>
          </a:xfrm>
        </p:spPr>
        <p:txBody>
          <a:bodyPr/>
          <a:lstStyle/>
          <a:p>
            <a:r>
              <a:rPr lang="en-AU" dirty="0"/>
              <a:t>Bar graph for </a:t>
            </a:r>
            <a:r>
              <a:rPr lang="en-AU" b="1" dirty="0"/>
              <a:t>comparing loss </a:t>
            </a:r>
            <a:r>
              <a:rPr lang="en-AU" dirty="0"/>
              <a:t>(</a:t>
            </a:r>
            <a:r>
              <a:rPr lang="en-AU" dirty="0" err="1"/>
              <a:t>mse</a:t>
            </a:r>
            <a:r>
              <a:rPr lang="en-AU" dirty="0"/>
              <a:t>) for local client, local server and global server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A2EC6-00D9-56F8-294D-3EAE49B8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8233"/>
            <a:ext cx="12192624" cy="16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54E7F8-8E8B-4BAE-44D5-466A4FE0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2" y="1127464"/>
            <a:ext cx="3561887" cy="27294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E32CE8-DE57-AB33-8324-6451BD1C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19" y="1127464"/>
            <a:ext cx="3561888" cy="2733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1065A-34AA-2308-06DF-7122C08CF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2" y="3856879"/>
            <a:ext cx="3561887" cy="27099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39AA51-45AC-E837-75FC-955697B69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154" y="3856879"/>
            <a:ext cx="3692419" cy="2770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B7A3A-3FF4-BC73-E944-7B0C4742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41F6-8CC6-DCE9-CB88-C0F7E636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896" y="1347108"/>
            <a:ext cx="4857104" cy="4458814"/>
          </a:xfrm>
        </p:spPr>
        <p:txBody>
          <a:bodyPr/>
          <a:lstStyle/>
          <a:p>
            <a:r>
              <a:rPr lang="en-AU" sz="2600" dirty="0"/>
              <a:t>Observations and Hypothesis:</a:t>
            </a:r>
          </a:p>
          <a:p>
            <a:pPr lvl="1"/>
            <a:r>
              <a:rPr lang="en-AU" sz="2000" dirty="0"/>
              <a:t>Train error &gt; Val error: early stopping on validation loss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/>
              <a:t>Train error &gt; Test error : test set always decreasing but train set has increasing parts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5833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43E2C-754A-AC01-9DC2-6FD36F57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5" y="1170355"/>
            <a:ext cx="3774022" cy="5398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A4EDF-5392-6EF7-4485-39968A5D8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240" y="1170355"/>
            <a:ext cx="3718562" cy="552536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FBB6E52-C4C5-EE3B-F6DB-2E78B3EF80FD}"/>
              </a:ext>
            </a:extLst>
          </p:cNvPr>
          <p:cNvSpPr/>
          <p:nvPr/>
        </p:nvSpPr>
        <p:spPr>
          <a:xfrm>
            <a:off x="5765521" y="3594719"/>
            <a:ext cx="519870" cy="241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424F4-9DDB-D6BD-FAF7-07E2D2F6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0BC5A5-2CF8-719B-6CA0-6DA452D9858F}"/>
              </a:ext>
            </a:extLst>
          </p:cNvPr>
          <p:cNvSpPr/>
          <p:nvPr/>
        </p:nvSpPr>
        <p:spPr>
          <a:xfrm>
            <a:off x="5765521" y="6319872"/>
            <a:ext cx="601249" cy="241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BB16A9-6AF3-629F-5733-B464CA5773DB}"/>
              </a:ext>
            </a:extLst>
          </p:cNvPr>
          <p:cNvSpPr/>
          <p:nvPr/>
        </p:nvSpPr>
        <p:spPr>
          <a:xfrm>
            <a:off x="1241643" y="6199275"/>
            <a:ext cx="601249" cy="241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0EF851-2B8B-5B22-4059-37310DB5F5DD}"/>
              </a:ext>
            </a:extLst>
          </p:cNvPr>
          <p:cNvSpPr/>
          <p:nvPr/>
        </p:nvSpPr>
        <p:spPr>
          <a:xfrm>
            <a:off x="1241643" y="3530353"/>
            <a:ext cx="601249" cy="241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25374-EFCB-5C3B-068C-BF5CA674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896" y="1347108"/>
            <a:ext cx="4857104" cy="4458814"/>
          </a:xfrm>
        </p:spPr>
        <p:txBody>
          <a:bodyPr/>
          <a:lstStyle/>
          <a:p>
            <a:r>
              <a:rPr lang="en-AU" sz="2600" dirty="0"/>
              <a:t>Observations and Hypothesis:</a:t>
            </a:r>
          </a:p>
          <a:p>
            <a:pPr lvl="1"/>
            <a:r>
              <a:rPr lang="en-AU" sz="2000" dirty="0"/>
              <a:t>Local Model Error &gt; Global Model Error:</a:t>
            </a:r>
          </a:p>
          <a:p>
            <a:pPr lvl="2"/>
            <a:r>
              <a:rPr lang="en-AU" sz="1600" dirty="0"/>
              <a:t>Not enough data when local training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/>
              <a:t>Local server model error lower with corresponding client : (as it should be)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5768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4-90C3-FCFB-A5C3-EAD6CA0D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9788-5071-A9B8-20BC-3D36D01E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9257"/>
            <a:ext cx="10515600" cy="4351338"/>
          </a:xfrm>
        </p:spPr>
        <p:txBody>
          <a:bodyPr/>
          <a:lstStyle/>
          <a:p>
            <a:r>
              <a:rPr lang="en-AU" dirty="0"/>
              <a:t>Compare similarity index and model performance :</a:t>
            </a:r>
          </a:p>
          <a:p>
            <a:pPr lvl="1"/>
            <a:r>
              <a:rPr lang="en-AU" dirty="0"/>
              <a:t>Cosine / Euclidean : between parameters from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5C8A6-9121-2369-27F3-E89DEC04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63" y="2573517"/>
            <a:ext cx="7301826" cy="39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6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86025-5843-31F9-EB21-DC6914E0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60" y="1052539"/>
            <a:ext cx="3346914" cy="5206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5C9F2-7F8E-5939-D9A9-3E936C3D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21" y="1052538"/>
            <a:ext cx="3382710" cy="5206311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F745AA-AA2C-4DAA-1FBE-F81AEE28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421" y="6258850"/>
            <a:ext cx="2716567" cy="435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Local Model as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A7C2-D5A7-C2CC-74D8-7F2232D620E3}"/>
              </a:ext>
            </a:extLst>
          </p:cNvPr>
          <p:cNvSpPr txBox="1">
            <a:spLocks/>
          </p:cNvSpPr>
          <p:nvPr/>
        </p:nvSpPr>
        <p:spPr>
          <a:xfrm>
            <a:off x="8292568" y="6258849"/>
            <a:ext cx="2716567" cy="435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000" dirty="0"/>
              <a:t>Best Model as Basis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4D96EF-F4ED-001A-6A56-9552AE36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4933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CB0C-5D25-C247-57E8-F1FC1100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1425-5288-79C2-5159-D6542B18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099"/>
            <a:ext cx="12192000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en-AU" b="1" dirty="0"/>
              <a:t> Soil Humidity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Quality</a:t>
            </a:r>
            <a:r>
              <a:rPr lang="en-AU" dirty="0"/>
              <a:t>: zero values and peaks, noisy values, missing values</a:t>
            </a:r>
          </a:p>
          <a:p>
            <a:pPr marL="0" indent="0">
              <a:buNone/>
            </a:pPr>
            <a:r>
              <a:rPr lang="en-AU" b="1" dirty="0"/>
              <a:t>Quantity</a:t>
            </a:r>
            <a:r>
              <a:rPr lang="en-AU" dirty="0"/>
              <a:t>: small dataset 1000-3000 samples, not enough datasets for FL</a:t>
            </a:r>
          </a:p>
          <a:p>
            <a:pPr marL="0" indent="0">
              <a:buNone/>
            </a:pPr>
            <a:r>
              <a:rPr lang="en-AU" b="1" dirty="0"/>
              <a:t>Preparation: </a:t>
            </a:r>
            <a:r>
              <a:rPr lang="en-AU" dirty="0"/>
              <a:t>feature engineering, split, scaling </a:t>
            </a:r>
          </a:p>
        </p:txBody>
      </p:sp>
    </p:spTree>
    <p:extLst>
      <p:ext uri="{BB962C8B-B14F-4D97-AF65-F5344CB8AC3E}">
        <p14:creationId xmlns:p14="http://schemas.microsoft.com/office/powerpoint/2010/main" val="2027997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4-90C3-FCFB-A5C3-EAD6CA0D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Next Steps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9788-5071-A9B8-20BC-3D36D01E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7151"/>
            <a:ext cx="10515600" cy="4351338"/>
          </a:xfrm>
        </p:spPr>
        <p:txBody>
          <a:bodyPr/>
          <a:lstStyle/>
          <a:p>
            <a:r>
              <a:rPr lang="en-AU" dirty="0"/>
              <a:t>Try with satellite signal data</a:t>
            </a:r>
          </a:p>
          <a:p>
            <a:r>
              <a:rPr lang="en-AU" dirty="0"/>
              <a:t>Find a way to make Global Server model converge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09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7AF2-87AE-8261-7DBC-1299ADE2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7A54-5226-A5DB-94AF-EABE18C1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1" y="1310160"/>
            <a:ext cx="12081629" cy="258545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/>
              <a:t> Zero values and Peaks when Watered  -&gt; </a:t>
            </a:r>
            <a:r>
              <a:rPr lang="en-AU" b="1" dirty="0"/>
              <a:t>Suppress</a:t>
            </a:r>
            <a:r>
              <a:rPr lang="en-AU" dirty="0"/>
              <a:t> them + </a:t>
            </a:r>
            <a:r>
              <a:rPr lang="en-AU" b="1" dirty="0"/>
              <a:t>interpolation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2.    Noisy Values -&gt; Use a </a:t>
            </a:r>
            <a:r>
              <a:rPr lang="en-AU" b="1" dirty="0"/>
              <a:t>rolling average</a:t>
            </a:r>
            <a:r>
              <a:rPr lang="en-AU" dirty="0"/>
              <a:t> method to smooth them</a:t>
            </a:r>
          </a:p>
          <a:p>
            <a:pPr marL="0" indent="0">
              <a:buNone/>
            </a:pPr>
            <a:r>
              <a:rPr lang="en-AU" dirty="0"/>
              <a:t>3.    Missing values -&gt; </a:t>
            </a:r>
            <a:r>
              <a:rPr lang="en-AU" b="1" dirty="0"/>
              <a:t>Interpolation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150BC-6B92-A689-02B3-1F51C294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3" y="3205113"/>
            <a:ext cx="4653438" cy="3497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FFA9D-5602-EE9A-997B-6806A628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216" y="3205113"/>
            <a:ext cx="4638228" cy="341202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5CDE1F-B3ED-8241-5FEF-9FDDBDD241EF}"/>
              </a:ext>
            </a:extLst>
          </p:cNvPr>
          <p:cNvSpPr/>
          <p:nvPr/>
        </p:nvSpPr>
        <p:spPr>
          <a:xfrm>
            <a:off x="5396038" y="4473900"/>
            <a:ext cx="1200150" cy="419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4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C42E-8E53-70CF-7B70-99A5B409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10C6-2FA1-CE8C-3C9C-658DA39F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1865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Small Datasets - &gt; </a:t>
            </a:r>
            <a:r>
              <a:rPr lang="en-US" dirty="0"/>
              <a:t>Difficult to do much about it, but around 2000 samples is the </a:t>
            </a:r>
            <a:r>
              <a:rPr lang="en-US" b="1" dirty="0"/>
              <a:t>minimum required </a:t>
            </a:r>
            <a:r>
              <a:rPr lang="en-US" dirty="0"/>
              <a:t>for training a deep learning neural network</a:t>
            </a:r>
            <a:endParaRPr lang="en-A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/>
              <a:t>Not enough datasets -&gt; Inspired by computer vision : </a:t>
            </a:r>
            <a:r>
              <a:rPr lang="en-AU" b="1" dirty="0"/>
              <a:t>data  augmentation</a:t>
            </a:r>
            <a:r>
              <a:rPr lang="en-AU" dirty="0"/>
              <a:t> : used a ‘good’ dataset, add noises and distortion = new dataset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1D457-DC3C-1F98-B43C-F87D92FE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3191163"/>
            <a:ext cx="4638228" cy="3412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35696-7811-F219-C5DD-CFBCAD3A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78" y="3191163"/>
            <a:ext cx="4492506" cy="33046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04510F1-FD0A-8013-D3FD-26E4C5BA39FB}"/>
              </a:ext>
            </a:extLst>
          </p:cNvPr>
          <p:cNvSpPr/>
          <p:nvPr/>
        </p:nvSpPr>
        <p:spPr>
          <a:xfrm>
            <a:off x="5504512" y="4633941"/>
            <a:ext cx="1200150" cy="419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76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4"/>
            <a:ext cx="10515600" cy="1325563"/>
          </a:xfrm>
        </p:spPr>
        <p:txBody>
          <a:bodyPr/>
          <a:lstStyle/>
          <a:p>
            <a:r>
              <a:rPr lang="en-AU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926-270A-247A-3AE3-FC761601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899"/>
            <a:ext cx="12192000" cy="1635934"/>
          </a:xfrm>
        </p:spPr>
        <p:txBody>
          <a:bodyPr>
            <a:normAutofit/>
          </a:bodyPr>
          <a:lstStyle/>
          <a:p>
            <a:r>
              <a:rPr lang="en-AU" dirty="0"/>
              <a:t>Feature engineering</a:t>
            </a:r>
          </a:p>
          <a:p>
            <a:pPr lvl="1"/>
            <a:r>
              <a:rPr lang="en-AU" dirty="0"/>
              <a:t>Add a Watered feature that </a:t>
            </a:r>
            <a:r>
              <a:rPr lang="en-AU" b="1" dirty="0"/>
              <a:t>detected when the crop is watered </a:t>
            </a:r>
            <a:r>
              <a:rPr lang="en-AU" dirty="0"/>
              <a:t>(1) and when it is not (0) using differentiation.</a:t>
            </a:r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D436D-207F-2D72-EBE3-86B28BA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3191163"/>
            <a:ext cx="4638228" cy="341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A18-3B2C-FB04-0530-47700D85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55" y="3191163"/>
            <a:ext cx="4646645" cy="34120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8B5893C-C2E7-4BC4-B675-644A6AA1D1B3}"/>
              </a:ext>
            </a:extLst>
          </p:cNvPr>
          <p:cNvSpPr/>
          <p:nvPr/>
        </p:nvSpPr>
        <p:spPr>
          <a:xfrm>
            <a:off x="5321324" y="4687627"/>
            <a:ext cx="1200150" cy="419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84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8"/>
            <a:ext cx="10515600" cy="1325563"/>
          </a:xfrm>
        </p:spPr>
        <p:txBody>
          <a:bodyPr/>
          <a:lstStyle/>
          <a:p>
            <a:r>
              <a:rPr lang="en-AU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926-270A-247A-3AE3-FC761601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702"/>
            <a:ext cx="12192000" cy="1727296"/>
          </a:xfrm>
        </p:spPr>
        <p:txBody>
          <a:bodyPr>
            <a:normAutofit/>
          </a:bodyPr>
          <a:lstStyle/>
          <a:p>
            <a:r>
              <a:rPr lang="en-AU" dirty="0"/>
              <a:t>Time series analysis with LSTM</a:t>
            </a:r>
          </a:p>
          <a:p>
            <a:pPr lvl="1"/>
            <a:r>
              <a:rPr lang="en-AU" dirty="0"/>
              <a:t>We needed </a:t>
            </a:r>
            <a:r>
              <a:rPr lang="en-AU" b="1" dirty="0" err="1"/>
              <a:t>n_step_in</a:t>
            </a:r>
            <a:r>
              <a:rPr lang="en-AU" b="1" dirty="0"/>
              <a:t> </a:t>
            </a:r>
            <a:r>
              <a:rPr lang="en-AU" dirty="0"/>
              <a:t>(the number of sample we give our model) and </a:t>
            </a:r>
            <a:r>
              <a:rPr lang="en-AU" b="1" dirty="0" err="1"/>
              <a:t>n_step_out</a:t>
            </a:r>
            <a:r>
              <a:rPr lang="en-AU" b="1" dirty="0"/>
              <a:t> </a:t>
            </a:r>
            <a:r>
              <a:rPr lang="en-AU" dirty="0"/>
              <a:t>(the goal is a </a:t>
            </a:r>
            <a:r>
              <a:rPr lang="en-AU" b="1" dirty="0"/>
              <a:t>5h</a:t>
            </a:r>
            <a:r>
              <a:rPr lang="en-AU" dirty="0"/>
              <a:t> </a:t>
            </a:r>
            <a:r>
              <a:rPr lang="en-AU" b="1" dirty="0"/>
              <a:t>prediction</a:t>
            </a:r>
            <a:r>
              <a:rPr lang="en-AU" dirty="0"/>
              <a:t> and data is 10 min sample =&gt; </a:t>
            </a:r>
            <a:r>
              <a:rPr lang="en-AU" b="1" dirty="0" err="1"/>
              <a:t>n_step_out</a:t>
            </a:r>
            <a:r>
              <a:rPr lang="en-AU" b="1" dirty="0"/>
              <a:t> = 30</a:t>
            </a:r>
            <a:r>
              <a:rPr lang="en-AU" dirty="0"/>
              <a:t>))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8D1EA3-E159-C5EE-3C38-6D71C184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3" y="3085237"/>
            <a:ext cx="9753834" cy="245522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D329D9-0ADD-C912-1FEE-D5795944BD41}"/>
              </a:ext>
            </a:extLst>
          </p:cNvPr>
          <p:cNvSpPr txBox="1">
            <a:spLocks/>
          </p:cNvSpPr>
          <p:nvPr/>
        </p:nvSpPr>
        <p:spPr>
          <a:xfrm>
            <a:off x="838200" y="2828951"/>
            <a:ext cx="5580669" cy="512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AU" b="1" dirty="0"/>
              <a:t>Example</a:t>
            </a:r>
            <a:r>
              <a:rPr lang="en-AU" dirty="0"/>
              <a:t> with </a:t>
            </a:r>
            <a:r>
              <a:rPr lang="en-AU" dirty="0" err="1"/>
              <a:t>n_step_in</a:t>
            </a:r>
            <a:r>
              <a:rPr lang="en-AU" dirty="0"/>
              <a:t> = 3, </a:t>
            </a:r>
            <a:r>
              <a:rPr lang="en-AU" dirty="0" err="1"/>
              <a:t>n_step_out</a:t>
            </a:r>
            <a:r>
              <a:rPr lang="en-AU" dirty="0"/>
              <a:t> =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E1F2BA-C942-D068-3448-5F165161DC12}"/>
              </a:ext>
            </a:extLst>
          </p:cNvPr>
          <p:cNvSpPr txBox="1">
            <a:spLocks/>
          </p:cNvSpPr>
          <p:nvPr/>
        </p:nvSpPr>
        <p:spPr>
          <a:xfrm>
            <a:off x="124287" y="5357436"/>
            <a:ext cx="12192000" cy="228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US" dirty="0" err="1"/>
              <a:t>MinMaxScaler</a:t>
            </a:r>
            <a:r>
              <a:rPr lang="en-US" dirty="0"/>
              <a:t>() : for </a:t>
            </a:r>
            <a:r>
              <a:rPr lang="en-US" b="1" dirty="0"/>
              <a:t>faster convergence </a:t>
            </a:r>
            <a:r>
              <a:rPr lang="en-US" dirty="0"/>
              <a:t>(</a:t>
            </a:r>
            <a:r>
              <a:rPr lang="en-US" dirty="0" err="1"/>
              <a:t>fit_transform</a:t>
            </a:r>
            <a:r>
              <a:rPr lang="en-US" dirty="0"/>
              <a:t> on train and transform for </a:t>
            </a:r>
            <a:r>
              <a:rPr lang="en-US" dirty="0" err="1"/>
              <a:t>val</a:t>
            </a:r>
            <a:r>
              <a:rPr lang="en-US" dirty="0"/>
              <a:t> and test)</a:t>
            </a:r>
            <a:endParaRPr lang="en-AU" b="1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353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926-270A-247A-3AE3-FC761601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3014"/>
            <a:ext cx="12192000" cy="588079"/>
          </a:xfrm>
        </p:spPr>
        <p:txBody>
          <a:bodyPr>
            <a:normAutofit/>
          </a:bodyPr>
          <a:lstStyle/>
          <a:p>
            <a:r>
              <a:rPr lang="en-AU" dirty="0"/>
              <a:t>Splitting 1/2 :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E482B-2559-64FB-1711-2625D209CB4D}"/>
              </a:ext>
            </a:extLst>
          </p:cNvPr>
          <p:cNvSpPr/>
          <p:nvPr/>
        </p:nvSpPr>
        <p:spPr>
          <a:xfrm>
            <a:off x="1139857" y="4667365"/>
            <a:ext cx="5025272" cy="588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(75%)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C5914-4680-A7BE-19CA-66A812468019}"/>
              </a:ext>
            </a:extLst>
          </p:cNvPr>
          <p:cNvSpPr/>
          <p:nvPr/>
        </p:nvSpPr>
        <p:spPr>
          <a:xfrm>
            <a:off x="6165129" y="4667365"/>
            <a:ext cx="2092751" cy="5880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(15%)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3475B-02CE-FEC3-8C4B-2771F31042CD}"/>
              </a:ext>
            </a:extLst>
          </p:cNvPr>
          <p:cNvSpPr/>
          <p:nvPr/>
        </p:nvSpPr>
        <p:spPr>
          <a:xfrm>
            <a:off x="8257880" y="4667365"/>
            <a:ext cx="2092751" cy="5880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(15%)</a:t>
            </a:r>
            <a:endParaRPr lang="en-SG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430254A-7B3A-7D8C-7927-B6BC57626687}"/>
              </a:ext>
            </a:extLst>
          </p:cNvPr>
          <p:cNvSpPr/>
          <p:nvPr/>
        </p:nvSpPr>
        <p:spPr>
          <a:xfrm>
            <a:off x="1139857" y="2398795"/>
            <a:ext cx="9210774" cy="588079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(T1, T2,…TN-1, TN)</a:t>
            </a:r>
            <a:endParaRPr lang="en-SG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FB1F60E-C3A7-F6C1-A50D-C524AE9A634F}"/>
              </a:ext>
            </a:extLst>
          </p:cNvPr>
          <p:cNvSpPr/>
          <p:nvPr/>
        </p:nvSpPr>
        <p:spPr>
          <a:xfrm rot="17988095">
            <a:off x="2827648" y="3681566"/>
            <a:ext cx="1649691" cy="26159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5768789-FA8E-1A9C-2CBB-6AE06A274551}"/>
              </a:ext>
            </a:extLst>
          </p:cNvPr>
          <p:cNvSpPr/>
          <p:nvPr/>
        </p:nvSpPr>
        <p:spPr>
          <a:xfrm rot="15414468">
            <a:off x="6224596" y="3746823"/>
            <a:ext cx="1390614" cy="244688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7872AAE-19AF-CA76-FB37-B71D6DE93AE4}"/>
              </a:ext>
            </a:extLst>
          </p:cNvPr>
          <p:cNvSpPr/>
          <p:nvPr/>
        </p:nvSpPr>
        <p:spPr>
          <a:xfrm rot="13717911">
            <a:off x="7856366" y="3672715"/>
            <a:ext cx="1559976" cy="27929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53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A0B-7D01-E4D4-8DEA-DF2D0EF6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926-270A-247A-3AE3-FC761601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852"/>
            <a:ext cx="12339687" cy="1123094"/>
          </a:xfrm>
        </p:spPr>
        <p:txBody>
          <a:bodyPr>
            <a:normAutofit/>
          </a:bodyPr>
          <a:lstStyle/>
          <a:p>
            <a:r>
              <a:rPr lang="en-AU" dirty="0"/>
              <a:t>Splitting 2/2 : (example with train set but similar with the other 2)</a:t>
            </a:r>
          </a:p>
          <a:p>
            <a:pPr lvl="1"/>
            <a:r>
              <a:rPr lang="en-AU" dirty="0"/>
              <a:t>Step </a:t>
            </a:r>
            <a:r>
              <a:rPr lang="en-AU" b="1" dirty="0"/>
              <a:t>1</a:t>
            </a:r>
            <a:r>
              <a:rPr lang="en-AU" dirty="0"/>
              <a:t>/n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E482B-2559-64FB-1711-2625D209CB4D}"/>
              </a:ext>
            </a:extLst>
          </p:cNvPr>
          <p:cNvSpPr/>
          <p:nvPr/>
        </p:nvSpPr>
        <p:spPr>
          <a:xfrm>
            <a:off x="1287936" y="2700067"/>
            <a:ext cx="9616127" cy="588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</a:t>
            </a:r>
            <a:endParaRPr lang="en-SG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B319008-628D-014D-78DC-B55900175538}"/>
              </a:ext>
            </a:extLst>
          </p:cNvPr>
          <p:cNvSpPr/>
          <p:nvPr/>
        </p:nvSpPr>
        <p:spPr>
          <a:xfrm rot="5400000">
            <a:off x="2219223" y="2496387"/>
            <a:ext cx="481554" cy="2376341"/>
          </a:xfrm>
          <a:prstGeom prst="rightBrac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FCAAAD-9AE2-6A3D-8814-A36225844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80710"/>
              </p:ext>
            </p:extLst>
          </p:nvPr>
        </p:nvGraphicFramePr>
        <p:xfrm>
          <a:off x="777351" y="4988912"/>
          <a:ext cx="10637298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86501">
                  <a:extLst>
                    <a:ext uri="{9D8B030D-6E8A-4147-A177-3AD203B41FA5}">
                      <a16:colId xmlns:a16="http://schemas.microsoft.com/office/drawing/2014/main" val="587579818"/>
                    </a:ext>
                  </a:extLst>
                </a:gridCol>
                <a:gridCol w="6050797">
                  <a:extLst>
                    <a:ext uri="{9D8B030D-6E8A-4147-A177-3AD203B41FA5}">
                      <a16:colId xmlns:a16="http://schemas.microsoft.com/office/drawing/2014/main" val="1557882183"/>
                    </a:ext>
                  </a:extLst>
                </a:gridCol>
              </a:tblGrid>
              <a:tr h="2703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X_train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Y_train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7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X1 </a:t>
                      </a:r>
                      <a:endParaRPr lang="en-S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Y1</a:t>
                      </a:r>
                      <a:endParaRPr lang="en-SG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3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480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6F9C32-50B4-3FBD-DBF8-25EB1674AE6D}"/>
              </a:ext>
            </a:extLst>
          </p:cNvPr>
          <p:cNvSpPr txBox="1"/>
          <p:nvPr/>
        </p:nvSpPr>
        <p:spPr>
          <a:xfrm>
            <a:off x="1099544" y="3925335"/>
            <a:ext cx="314251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X1 = (</a:t>
            </a:r>
            <a:r>
              <a:rPr lang="en-US" sz="2400" dirty="0">
                <a:highlight>
                  <a:srgbClr val="FFFF00"/>
                </a:highlight>
              </a:rPr>
              <a:t>T</a:t>
            </a:r>
            <a:r>
              <a:rPr lang="en-US" sz="2400" baseline="-25000" dirty="0">
                <a:highlight>
                  <a:srgbClr val="FFFF00"/>
                </a:highlight>
              </a:rPr>
              <a:t>1</a:t>
            </a:r>
            <a:r>
              <a:rPr lang="en-US" sz="2400" dirty="0"/>
              <a:t>, T</a:t>
            </a:r>
            <a:r>
              <a:rPr lang="en-US" sz="2400" baseline="-25000" dirty="0"/>
              <a:t>2</a:t>
            </a:r>
            <a:r>
              <a:rPr lang="en-US" sz="2400" dirty="0"/>
              <a:t>,… </a:t>
            </a:r>
            <a:r>
              <a:rPr lang="en-US" sz="2400" dirty="0" err="1"/>
              <a:t>T</a:t>
            </a:r>
            <a:r>
              <a:rPr lang="en-US" sz="2400" baseline="-25000" dirty="0" err="1"/>
              <a:t>n_step_in</a:t>
            </a:r>
            <a:r>
              <a:rPr lang="en-US" sz="2400" dirty="0"/>
              <a:t>)</a:t>
            </a:r>
            <a:endParaRPr lang="en-SG" sz="2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8FC9C-E58B-DDB8-3A22-45FC36B38B58}"/>
              </a:ext>
            </a:extLst>
          </p:cNvPr>
          <p:cNvCxnSpPr>
            <a:cxnSpLocks/>
          </p:cNvCxnSpPr>
          <p:nvPr/>
        </p:nvCxnSpPr>
        <p:spPr>
          <a:xfrm>
            <a:off x="1287936" y="2544432"/>
            <a:ext cx="23602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79048F-8EBE-4AA3-BFEA-1AB2A2D6462B}"/>
              </a:ext>
            </a:extLst>
          </p:cNvPr>
          <p:cNvSpPr txBox="1"/>
          <p:nvPr/>
        </p:nvSpPr>
        <p:spPr>
          <a:xfrm>
            <a:off x="1633387" y="2086441"/>
            <a:ext cx="16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F9ED5"/>
                </a:solidFill>
              </a:rPr>
              <a:t>n_step_in</a:t>
            </a:r>
            <a:endParaRPr lang="en-SG" sz="2400" dirty="0">
              <a:solidFill>
                <a:srgbClr val="0F9ED5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5197BD3-84E1-DE79-7D59-122BFE446453}"/>
              </a:ext>
            </a:extLst>
          </p:cNvPr>
          <p:cNvSpPr/>
          <p:nvPr/>
        </p:nvSpPr>
        <p:spPr>
          <a:xfrm rot="5400000">
            <a:off x="4331223" y="2911560"/>
            <a:ext cx="481554" cy="1545996"/>
          </a:xfrm>
          <a:prstGeom prst="rightBrac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76788-DEB7-6308-5CAD-FDF966182AD0}"/>
              </a:ext>
            </a:extLst>
          </p:cNvPr>
          <p:cNvSpPr txBox="1"/>
          <p:nvPr/>
        </p:nvSpPr>
        <p:spPr>
          <a:xfrm>
            <a:off x="4377181" y="3938546"/>
            <a:ext cx="559952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Y1 = </a:t>
            </a:r>
            <a:r>
              <a:rPr lang="en-US" sz="2400" dirty="0" err="1"/>
              <a:t>T</a:t>
            </a:r>
            <a:r>
              <a:rPr lang="en-US" sz="2400" baseline="-25000" dirty="0" err="1"/>
              <a:t>n_step_in</a:t>
            </a:r>
            <a:r>
              <a:rPr lang="en-US" sz="2400" baseline="-25000" dirty="0"/>
              <a:t> + 1</a:t>
            </a:r>
            <a:r>
              <a:rPr lang="en-US" sz="2400" dirty="0"/>
              <a:t>,… </a:t>
            </a:r>
            <a:r>
              <a:rPr lang="en-US" sz="2400" dirty="0" err="1"/>
              <a:t>T</a:t>
            </a:r>
            <a:r>
              <a:rPr lang="en-US" sz="2400" baseline="-25000" dirty="0" err="1"/>
              <a:t>n_step_in</a:t>
            </a:r>
            <a:r>
              <a:rPr lang="en-US" sz="2400" baseline="-25000" dirty="0"/>
              <a:t> + 1+ </a:t>
            </a:r>
            <a:r>
              <a:rPr lang="en-US" sz="2400" baseline="-25000" dirty="0" err="1"/>
              <a:t>n_step_out</a:t>
            </a:r>
            <a:endParaRPr lang="en-SG" sz="2400" baseline="-25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5DAB93-1E90-393D-AC2C-E2E94385BE02}"/>
              </a:ext>
            </a:extLst>
          </p:cNvPr>
          <p:cNvCxnSpPr>
            <a:cxnSpLocks/>
          </p:cNvCxnSpPr>
          <p:nvPr/>
        </p:nvCxnSpPr>
        <p:spPr>
          <a:xfrm>
            <a:off x="3735764" y="2544432"/>
            <a:ext cx="160923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58FDC9-AC9D-9B26-207F-F973F39A4575}"/>
              </a:ext>
            </a:extLst>
          </p:cNvPr>
          <p:cNvSpPr txBox="1"/>
          <p:nvPr/>
        </p:nvSpPr>
        <p:spPr>
          <a:xfrm>
            <a:off x="3626716" y="2052911"/>
            <a:ext cx="182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/>
                </a:solidFill>
              </a:rPr>
              <a:t>n_step_out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C2C681D-9597-10FB-4BD2-AD7BEF2BCCB8}"/>
              </a:ext>
            </a:extLst>
          </p:cNvPr>
          <p:cNvSpPr/>
          <p:nvPr/>
        </p:nvSpPr>
        <p:spPr>
          <a:xfrm>
            <a:off x="113121" y="5531771"/>
            <a:ext cx="565609" cy="2733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6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1025</Words>
  <Application>Microsoft Office PowerPoint</Application>
  <PresentationFormat>Grand écran</PresentationFormat>
  <Paragraphs>200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Aptos Narrow</vt:lpstr>
      <vt:lpstr>Arial</vt:lpstr>
      <vt:lpstr>Symbol</vt:lpstr>
      <vt:lpstr>Office Theme</vt:lpstr>
      <vt:lpstr>Data Analysis and Prediction</vt:lpstr>
      <vt:lpstr>What we want to do?</vt:lpstr>
      <vt:lpstr>Data</vt:lpstr>
      <vt:lpstr>Data Quality</vt:lpstr>
      <vt:lpstr>Data Quantity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Overview</vt:lpstr>
      <vt:lpstr>Data Overview</vt:lpstr>
      <vt:lpstr>Data Overview (other possibilities)</vt:lpstr>
      <vt:lpstr>Data Overview (other possibilities)</vt:lpstr>
      <vt:lpstr>Local model</vt:lpstr>
      <vt:lpstr>Local model</vt:lpstr>
      <vt:lpstr>Local model</vt:lpstr>
      <vt:lpstr>Local model</vt:lpstr>
      <vt:lpstr>FL</vt:lpstr>
      <vt:lpstr>HFL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Next Steps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Shaleeza Sohail</dc:creator>
  <cp:lastModifiedBy>Gabriel Mercier</cp:lastModifiedBy>
  <cp:revision>13</cp:revision>
  <dcterms:created xsi:type="dcterms:W3CDTF">2024-08-21T05:13:54Z</dcterms:created>
  <dcterms:modified xsi:type="dcterms:W3CDTF">2024-09-10T12:44:57Z</dcterms:modified>
</cp:coreProperties>
</file>