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88825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662419-4B7C-48E6-9DE9-88D6E129B78E}">
  <a:tblStyle styleId="{CA662419-4B7C-48E6-9DE9-88D6E129B78E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CCFD6"/>
          </a:solidFill>
        </a:fill>
      </a:tcStyle>
    </a:band1H>
    <a:band2H>
      <a:tcTxStyle/>
    </a:band2H>
    <a:band1V>
      <a:tcTxStyle/>
      <a:tcStyle>
        <a:fill>
          <a:solidFill>
            <a:srgbClr val="CCCFD6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rbel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orbel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rbel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EAF2F8"/>
            </a:gs>
            <a:gs pos="58000">
              <a:srgbClr val="D8E5F1"/>
            </a:gs>
            <a:gs pos="100000">
              <a:schemeClr val="lt2"/>
            </a:gs>
          </a:gsLst>
          <a:lin ang="144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ta desde abajo a las nubes y al cielo azul rodeada de edificios con paredes de cristal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608013" y="685801"/>
            <a:ext cx="39624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orbe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08013" y="5410200"/>
            <a:ext cx="396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920"/>
              <a:buNone/>
              <a:defRPr>
                <a:solidFill>
                  <a:srgbClr val="909090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09090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>
                <a:solidFill>
                  <a:srgbClr val="909090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09090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>
                <a:solidFill>
                  <a:srgbClr val="909090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440"/>
              <a:buNone/>
              <a:defRPr>
                <a:solidFill>
                  <a:srgbClr val="909090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>
                <a:solidFill>
                  <a:srgbClr val="909090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440"/>
              <a:buNone/>
              <a:defRPr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4341814" y="-2362200"/>
            <a:ext cx="4190999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20039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2004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8189913" y="2781299"/>
            <a:ext cx="54864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601938" y="-1308127"/>
            <a:ext cx="5486400" cy="9474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20039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2004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20039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2004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93813" y="685800"/>
            <a:ext cx="5029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551614" y="685800"/>
            <a:ext cx="5029199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37" name="Google Shape;37;p5"/>
          <p:cNvSpPr/>
          <p:nvPr>
            <p:ph idx="2" type="pic"/>
          </p:nvPr>
        </p:nvSpPr>
        <p:spPr>
          <a:xfrm>
            <a:off x="4875213" y="685800"/>
            <a:ext cx="6705600" cy="5486400"/>
          </a:xfrm>
          <a:prstGeom prst="rect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8013" y="5410200"/>
            <a:ext cx="396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875212" y="685800"/>
            <a:ext cx="670417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08013" y="5410200"/>
            <a:ext cx="396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orbe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06425" y="5410200"/>
            <a:ext cx="82311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44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293664" y="6858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  <a:defRPr b="0" sz="32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293664" y="1676400"/>
            <a:ext cx="5029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6551613" y="6858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  <a:defRPr b="0" sz="32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6550025" y="1676400"/>
            <a:ext cx="5029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AF2F8"/>
            </a:gs>
            <a:gs pos="58000">
              <a:srgbClr val="D8E5F1"/>
            </a:gs>
            <a:gs pos="100000">
              <a:schemeClr val="lt2"/>
            </a:gs>
          </a:gsLst>
          <a:lin ang="17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–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003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0039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004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592348" y="404665"/>
            <a:ext cx="39624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orbel"/>
              <a:buNone/>
            </a:pPr>
            <a:r>
              <a:rPr lang="es-ES"/>
              <a:t>Sistemas Embebidos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70724" y="5445224"/>
            <a:ext cx="39624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ES"/>
              <a:t>Proyecto Final 2018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s-ES"/>
              <a:t>Fassi Jeremías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s-ES"/>
              <a:t>Salazar Gabriel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70724" y="2492896"/>
            <a:ext cx="39624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Redes de Sensores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053850" y="1484760"/>
            <a:ext cx="51846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Test Distancias: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ES"/>
              <a:t>Con un </a:t>
            </a:r>
            <a:r>
              <a:rPr lang="es-ES"/>
              <a:t>edificio</a:t>
            </a:r>
            <a:r>
              <a:rPr lang="es-ES"/>
              <a:t> de paredes gruesas y muchas señales Wifi: 40 mts.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ES"/>
              <a:t>Al aire libre y sin </a:t>
            </a:r>
            <a:r>
              <a:rPr lang="es-ES"/>
              <a:t>obstáculos</a:t>
            </a:r>
            <a:r>
              <a:rPr lang="es-ES"/>
              <a:t>: &gt;250 mts.</a:t>
            </a:r>
            <a:endParaRPr/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607307" y="260648"/>
            <a:ext cx="397660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Desarrollo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485900" y="1772816"/>
            <a:ext cx="10092778" cy="2376264"/>
          </a:xfrm>
          <a:prstGeom prst="rect">
            <a:avLst/>
          </a:prstGeom>
          <a:solidFill>
            <a:srgbClr val="C5D9EB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s-E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Idea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</a:pPr>
            <a:r>
              <a:rPr lang="es-E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Componentes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</a:pPr>
            <a:r>
              <a:rPr lang="es-E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Tecnologías y Lenguajes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</a:pPr>
            <a:r>
              <a:rPr lang="es-E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Dificultades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607307" y="260648"/>
            <a:ext cx="109713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Presentación: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413891" y="1124744"/>
            <a:ext cx="10164787" cy="3672408"/>
          </a:xfrm>
          <a:prstGeom prst="rect">
            <a:avLst/>
          </a:prstGeom>
          <a:solidFill>
            <a:srgbClr val="C5D9EB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s-E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idea principalmente surge de: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s-E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Aplicar los conocimientos adquiridos en la materia.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s-E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heterogeneidad de los sistemas actuales y la capacidad de poder comunicarlos entre sí, con el fin de recolectar información útil, “trasladarla” hasta una interfaz accesible desde cualquier lugar y dispositivo, y ser capaces de tomar decisiones con ella. (Autónomas o no).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07307" y="260648"/>
            <a:ext cx="109713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Idea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326" y="1412776"/>
            <a:ext cx="9568622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607307" y="260648"/>
            <a:ext cx="109713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Idea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07307" y="260648"/>
            <a:ext cx="109713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Componentes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281656" y="1052736"/>
            <a:ext cx="6489608" cy="77875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999C8"/>
              </a:gs>
              <a:gs pos="50000">
                <a:srgbClr val="4B8DC7"/>
              </a:gs>
              <a:gs pos="100000">
                <a:srgbClr val="3B7CB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Nodo Coordinador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281656" y="1948301"/>
            <a:ext cx="6489608" cy="77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Raspberry Pi 3B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Módulo MRF24J40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281656" y="2843866"/>
            <a:ext cx="6489608" cy="77875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CB357"/>
              </a:gs>
              <a:gs pos="50000">
                <a:srgbClr val="7FAD33"/>
              </a:gs>
              <a:gs pos="100000">
                <a:srgbClr val="709E2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Nodo Standar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281656" y="3739431"/>
            <a:ext cx="6489608" cy="77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Arduino UNO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Módulo MRF24J40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Sensor: Luz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Actuadores: Leds y Servo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281656" y="4634996"/>
            <a:ext cx="6489608" cy="77875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2B8B5"/>
              </a:gs>
              <a:gs pos="50000">
                <a:srgbClr val="28B4B1"/>
              </a:gs>
              <a:gs pos="100000">
                <a:srgbClr val="1EA4A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Nodo Tunning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281656" y="5530561"/>
            <a:ext cx="6489608" cy="77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Arduino UNO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Módulo MRF24J40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Sensores: Kit Grove Seeed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Actuadores: Leds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053851" y="1484784"/>
            <a:ext cx="2736305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Layout: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ES"/>
              <a:t>Arduino UNO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ES"/>
              <a:t>MRF24J40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Estándar IEEE 802.15.4</a:t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607307" y="260648"/>
            <a:ext cx="397660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Componentes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204" y="584684"/>
            <a:ext cx="6912768" cy="580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19"/>
          <p:cNvGraphicFramePr/>
          <p:nvPr/>
        </p:nvGraphicFramePr>
        <p:xfrm>
          <a:off x="5014292" y="1196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{CA662419-4B7C-48E6-9DE9-88D6E129B78E}</a:tableStyleId>
              </a:tblPr>
              <a:tblGrid>
                <a:gridCol w="1296150"/>
                <a:gridCol w="1620175"/>
                <a:gridCol w="1458150"/>
                <a:gridCol w="1458150"/>
              </a:tblGrid>
              <a:tr h="11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Coordinador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Nodo Standar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Nodo Tunning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1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Board / SoC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Raspberry Pi 3B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Arduino UNO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Arduino UNO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1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Lenguaje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Python 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C++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C++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18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Sistema Operativo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Raspbian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8" name="Google Shape;138;p19"/>
          <p:cNvSpPr txBox="1"/>
          <p:nvPr>
            <p:ph type="title"/>
          </p:nvPr>
        </p:nvSpPr>
        <p:spPr>
          <a:xfrm>
            <a:off x="607307" y="260648"/>
            <a:ext cx="109713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Tecnologías y Lenguajes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981844" y="1124744"/>
            <a:ext cx="3744416" cy="44932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999C8"/>
              </a:gs>
              <a:gs pos="50000">
                <a:srgbClr val="4B8DC7"/>
              </a:gs>
              <a:gs pos="100000">
                <a:srgbClr val="3B7CB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Base de Datos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981844" y="1641472"/>
            <a:ext cx="3744416" cy="449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Firebase by Google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Python lib (Pyrebase)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981844" y="2158200"/>
            <a:ext cx="3744416" cy="44932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CB357"/>
              </a:gs>
              <a:gs pos="50000">
                <a:srgbClr val="7FAD33"/>
              </a:gs>
              <a:gs pos="100000">
                <a:srgbClr val="709E2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Front-End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981844" y="2674928"/>
            <a:ext cx="3744416" cy="449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Angular 7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Bootstrap 4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Nebular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Admin Dashboard by Akveo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607307" y="260648"/>
            <a:ext cx="109713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Dificultades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485900" y="1772816"/>
            <a:ext cx="10092778" cy="3168352"/>
          </a:xfrm>
          <a:prstGeom prst="rect">
            <a:avLst/>
          </a:prstGeom>
          <a:solidFill>
            <a:srgbClr val="C5D9EB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Establecer comunicación SPI con los módulos MRF24J40.</a:t>
            </a:r>
            <a:endParaRPr/>
          </a:p>
          <a:p>
            <a:pPr indent="-285750" lvl="1" marL="615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–"/>
            </a:pPr>
            <a:r>
              <a:rPr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Adaptar t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ensiones 5V – 3.3V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Librería para módulo MRF24J40 de GitHub, escrita en C++ para Arduino. Traducirla y adaptarla para Raspberry en Python.</a:t>
            </a:r>
            <a:endParaRPr/>
          </a:p>
          <a:p>
            <a:pPr indent="-285750" lvl="1" marL="615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–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Facilita interacción con Firebase.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4782" y="1575346"/>
            <a:ext cx="7806031" cy="3635299"/>
          </a:xfrm>
          <a:prstGeom prst="rect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053851" y="1484784"/>
            <a:ext cx="244827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Comunicación SPI</a:t>
            </a:r>
            <a:endParaRPr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607307" y="260648"/>
            <a:ext cx="397660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lang="es-ES"/>
              <a:t>Desarrollo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Marketing_16x9">
      <a:dk1>
        <a:srgbClr val="404040"/>
      </a:dk1>
      <a:lt1>
        <a:srgbClr val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16x9">
  <a:themeElements>
    <a:clrScheme name="Marketing_16x9">
      <a:dk1>
        <a:srgbClr val="404040"/>
      </a:dk1>
      <a:lt1>
        <a:srgbClr val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