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5988" r:id="rId5"/>
    <p:sldId id="305" r:id="rId6"/>
    <p:sldId id="5989" r:id="rId7"/>
    <p:sldId id="5987" r:id="rId8"/>
    <p:sldId id="5992" r:id="rId9"/>
    <p:sldId id="6017" r:id="rId10"/>
    <p:sldId id="6018" r:id="rId11"/>
    <p:sldId id="6019" r:id="rId12"/>
    <p:sldId id="5994" r:id="rId13"/>
    <p:sldId id="5993" r:id="rId14"/>
    <p:sldId id="5995" r:id="rId15"/>
    <p:sldId id="5996" r:id="rId16"/>
    <p:sldId id="5997" r:id="rId17"/>
    <p:sldId id="5998" r:id="rId18"/>
    <p:sldId id="5999" r:id="rId19"/>
    <p:sldId id="6000" r:id="rId20"/>
    <p:sldId id="6001" r:id="rId21"/>
    <p:sldId id="6002" r:id="rId22"/>
    <p:sldId id="6004" r:id="rId23"/>
    <p:sldId id="6005" r:id="rId24"/>
    <p:sldId id="6006" r:id="rId25"/>
    <p:sldId id="6007" r:id="rId26"/>
    <p:sldId id="6008" r:id="rId27"/>
    <p:sldId id="6009" r:id="rId28"/>
    <p:sldId id="6010" r:id="rId29"/>
    <p:sldId id="6011" r:id="rId30"/>
    <p:sldId id="6012" r:id="rId31"/>
    <p:sldId id="6013" r:id="rId32"/>
    <p:sldId id="6014" r:id="rId33"/>
    <p:sldId id="6015" r:id="rId34"/>
    <p:sldId id="6016" r:id="rId35"/>
    <p:sldId id="5991" r:id="rId36"/>
    <p:sldId id="59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F9763-4922-4541-8E91-1063C7BC39B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A667-5A40-4540-BB18-638B9CC0C1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8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34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7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6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27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8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95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68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2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9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0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77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90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3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97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65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3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97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53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2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1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0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1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2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7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3D3-CC54-1044-91CF-2EF98D91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31E8-D0FC-1946-9BF1-DF57CCF9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B13C-DDDA-914C-A3C5-6FC58BDF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91FF-335E-2249-AB2D-C2720B50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299F-4F69-4543-A53E-655BF2B5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7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34D-0BD2-6746-B7CF-857FA1FD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2D858-6F17-DC4D-BD22-5BEFBC5CE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B817-322E-3048-9E82-45BA3AB6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0AFE-9649-9040-8A0F-CEB77933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16A5-C39C-9D4E-84BD-C732202F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26FC7-CEDB-AF4F-9EA4-C58CC94B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47D4A-D37E-E945-941B-4055F0E2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592B-09C6-9648-8598-303AA8F0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DBBC-5A2D-ED47-A52C-5B2A149E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BFFE-EC1E-7F45-A60A-257E49F0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3C9-6978-9542-8E35-20299C85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62A6-02E5-8241-8203-C3D2E860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47F1-1B95-1A43-9084-86A44BE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E0BF-9613-1549-9097-A5D6521E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D97D-500F-DB49-9104-D44425B7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767D-AB46-0C4E-9D70-39576A98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B662-B2FA-9A46-B0AA-DDEE3141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C3C-3396-AB4D-B533-DD9E9C2A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DE96-A1F6-6145-8C95-1F3BE542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E887-704B-E148-87C4-1CE2B91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DD89-32D4-9840-96CD-2E5C5E09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1D93-39DF-2048-9124-93AE87D6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64801-318D-2444-86CF-DE841E5D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C0D8-6B44-AC43-8936-84147E94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3327-87A2-E044-A83A-A0387865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5FDBD-F1B3-B740-81E1-C34102D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B93A-4984-2A47-881C-3EE908C4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A9121-630D-024B-9890-474F77B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3BE2B-1808-5E4B-95A0-9858FBB35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F4348-AC24-4C44-B077-FBC2BD40A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5CFEF-A959-854A-A20F-D6CCF5583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15156-B4B1-BE48-87E7-D36AFC49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BF61E-C295-7449-A734-B397CF3E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6143F-9834-D940-9C20-4CDC98F4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E25-AD71-D94F-A05E-C3D97F41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91217-5B2D-3849-833F-37FF67B0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96748-CE6B-784C-8F7B-A0621A9C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F612E-2D84-A641-8038-347B49B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131C-B3D1-D640-9127-8D98304A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0B411-DF47-4B4A-A11D-9BE08C4F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9B81-42E0-6348-AC85-41DFE7DB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C9D9-683D-1544-B552-72B704F5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D7D6-AEE1-E042-812F-B40DD099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B7FFD-9E9D-E34E-ACA2-0670638D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AA99F-C678-024A-85BE-073E128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93D69-D1B8-4643-BF19-DA3F5E2F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7F4A-4C57-014D-9CAE-EDFF9B31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2D6-60EB-9946-81C8-59405EA8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4A81F-D781-1E40-A781-5ACC58637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67213-E4CF-0240-AE2D-56B63BAC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471E-30C4-D446-A861-6FD9DB51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ADFF-0799-4F45-BB4C-657C26C9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85209-63D9-AA4E-ACE4-42BF3B8E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37537-F883-FE49-941B-9CD45C0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0797-3D76-494E-9066-3FF181EF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31FC-CEF8-204A-9454-522A31B12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21D0-1583-4440-A031-2D20DC5C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F3A8-DF94-E54C-A899-69C2F5CA2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twitter.com/search?q=#GlobalAz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twitter.com/search?q=#GlobalAzur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twitter.com/search?q=#GlobalAzu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twitter.com/search?q=#GlobalAzu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twitter.com/search?q=#GlobalAzur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twitter.com/search?q=#GlobalAzure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https://twitter.com/search?q=#GlobalAzure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earch?q=#GlobalAzur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twitter.com/search?q=#GlobalAz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twitter.com/search?q=#GlobalAz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twitter.com/search?q=#GlobalAz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twitter.com/search?q=#GlobalAz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twitter.com/search?q=#GlobalAz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twitter.com/search?q=#GlobalAz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8BC0E9-2885-4433-8501-D38025D99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57D1C48-CD32-4158-A411-F88E8448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7" y="1460726"/>
            <a:ext cx="7433473" cy="1792850"/>
          </a:xfrm>
        </p:spPr>
        <p:txBody>
          <a:bodyPr>
            <a:normAutofit fontScale="90000"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Flexibilizando processos utilizando arquitetura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serveless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54737AE-DD51-4999-AF5A-943A1B05F8E4}"/>
              </a:ext>
            </a:extLst>
          </p:cNvPr>
          <p:cNvSpPr txBox="1">
            <a:spLocks/>
          </p:cNvSpPr>
          <p:nvPr/>
        </p:nvSpPr>
        <p:spPr>
          <a:xfrm>
            <a:off x="470544" y="4397270"/>
            <a:ext cx="3700240" cy="3986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Schmitt Kohlrausch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Sócio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Diretor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Society Tecnologia da Informação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476FDE-A435-4F56-8E09-2B4A08A1F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338019" y="-622757"/>
            <a:ext cx="188724" cy="3956962"/>
          </a:xfrm>
          <a:prstGeom prst="rect">
            <a:avLst/>
          </a:prstGeom>
        </p:spPr>
      </p:pic>
      <p:pic>
        <p:nvPicPr>
          <p:cNvPr id="7" name="Espaço Reservado para Conteúdo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C977B07C-0009-4154-8CFD-81CB027C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87752" r="42790"/>
          <a:stretch/>
        </p:blipFill>
        <p:spPr>
          <a:xfrm>
            <a:off x="0" y="6018028"/>
            <a:ext cx="6974958" cy="839972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78BF802-16DD-8441-914F-AE5D34AAF76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FAFDE5-B38F-4C86-912E-E5924D966608}"/>
              </a:ext>
            </a:extLst>
          </p:cNvPr>
          <p:cNvSpPr txBox="1"/>
          <p:nvPr/>
        </p:nvSpPr>
        <p:spPr>
          <a:xfrm>
            <a:off x="514815" y="1259175"/>
            <a:ext cx="1130773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</a:t>
            </a:r>
            <a:r>
              <a:rPr lang="pt-BR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começamos </a:t>
            </a:r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usar?</a:t>
            </a:r>
            <a:endParaRPr 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0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88" y="2158672"/>
            <a:ext cx="913505" cy="9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9" y="3764420"/>
            <a:ext cx="691572" cy="6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45" y="29302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2334676" y="4451488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791109" y="36463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45" y="42413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3888763" y="49562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A3A2B7F-B1E1-448B-95CA-342D787E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97" y="364639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78A99F-8D5E-4AAE-8ACA-7DAC8FA6EC71}"/>
              </a:ext>
            </a:extLst>
          </p:cNvPr>
          <p:cNvSpPr txBox="1"/>
          <p:nvPr/>
        </p:nvSpPr>
        <p:spPr>
          <a:xfrm>
            <a:off x="5829708" y="4365214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357" y="26289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8853180" y="33033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12" y="41100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8955345" y="48003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1812281" y="19840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A2AB5F-4A32-429F-B5BA-3B3E8C7C4EDB}"/>
              </a:ext>
            </a:extLst>
          </p:cNvPr>
          <p:cNvSpPr txBox="1"/>
          <p:nvPr/>
        </p:nvSpPr>
        <p:spPr>
          <a:xfrm>
            <a:off x="1907101" y="3018424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Service </a:t>
            </a:r>
            <a:r>
              <a:rPr lang="pt-BR" b="1" dirty="0" err="1"/>
              <a:t>plan</a:t>
            </a:r>
            <a:endParaRPr lang="en-US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64816-B9E2-4CF0-BF59-AA4E7CC8F7F3}"/>
              </a:ext>
            </a:extLst>
          </p:cNvPr>
          <p:cNvSpPr txBox="1"/>
          <p:nvPr/>
        </p:nvSpPr>
        <p:spPr>
          <a:xfrm>
            <a:off x="175574" y="0"/>
            <a:ext cx="3273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Hoje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8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62" y="3119520"/>
            <a:ext cx="691572" cy="6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22853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590829" y="3806588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5047262" y="30014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20795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0DE68B51-9AF3-42E9-B5CA-854B35AF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98CC707B-354C-420B-8339-898F5EB63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4479DE3-1A0C-40B9-ADE6-AD17DF6293E2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34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22853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5047262" y="30014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2054" idx="1"/>
          </p:cNvCxnSpPr>
          <p:nvPr/>
        </p:nvCxnSpPr>
        <p:spPr>
          <a:xfrm flipV="1">
            <a:off x="2863263" y="2622265"/>
            <a:ext cx="2816435" cy="8428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 rot="20669101">
            <a:off x="3521131" y="27871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Login</a:t>
            </a:r>
            <a:endParaRPr lang="en-US" b="1" dirty="0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2FCC5DF3-DA7D-4449-9E33-6F82F164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870F3-E3AE-4AED-9949-36A5AA7AF5C0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36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2863263" y="3465151"/>
            <a:ext cx="2816435" cy="4682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 rot="576328">
            <a:off x="3202822" y="3244333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Consulta dívidas</a:t>
            </a:r>
            <a:endParaRPr lang="en-US" b="1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E2E0B20E-7802-4D70-9B5A-7912DB07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33E4CBA6-1A55-4D44-B929-DCB8817FCE10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25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77" y="4420204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7923384" y="48194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A3A2B7F-B1E1-448B-95CA-342D787E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55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78A99F-8D5E-4AAE-8ACA-7DAC8FA6EC71}"/>
              </a:ext>
            </a:extLst>
          </p:cNvPr>
          <p:cNvSpPr txBox="1"/>
          <p:nvPr/>
        </p:nvSpPr>
        <p:spPr>
          <a:xfrm>
            <a:off x="5756379" y="3849623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-Faturamento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2863263" y="3465151"/>
            <a:ext cx="3487592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>
            <a:off x="3355258" y="301542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Confirmar pagamento</a:t>
            </a:r>
            <a:endParaRPr lang="en-US" b="1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B62A3F1-5EB9-4769-A774-295A64B1384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024720" y="2321012"/>
            <a:ext cx="3382790" cy="11466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032BD41-668B-4B8E-8357-99283F1C58F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7024720" y="3467689"/>
            <a:ext cx="3369545" cy="3343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1D7D9F91-33FC-4AB1-BADA-A0A2E071B782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7024720" y="3467689"/>
            <a:ext cx="1464685" cy="9525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3519A49-AF16-4619-9EBA-54DA8DBFA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564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3519A49-AF16-4619-9EBA-54DA8DBFA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93DC720-158A-4149-B40F-DB38AA345AD2}"/>
              </a:ext>
            </a:extLst>
          </p:cNvPr>
          <p:cNvSpPr/>
          <p:nvPr/>
        </p:nvSpPr>
        <p:spPr>
          <a:xfrm>
            <a:off x="1" y="2644080"/>
            <a:ext cx="12192000" cy="316152"/>
          </a:xfrm>
          <a:prstGeom prst="rect">
            <a:avLst/>
          </a:prstGeom>
          <a:solidFill>
            <a:schemeClr val="accent4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Recuperar cliente do banco de dados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AB0E00-4CC5-4419-A914-0F496F0DE2B6}"/>
              </a:ext>
            </a:extLst>
          </p:cNvPr>
          <p:cNvSpPr/>
          <p:nvPr/>
        </p:nvSpPr>
        <p:spPr>
          <a:xfrm>
            <a:off x="0" y="2960233"/>
            <a:ext cx="12192000" cy="316152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pedido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6C3648-B36B-4B80-81C5-F72288D79481}"/>
              </a:ext>
            </a:extLst>
          </p:cNvPr>
          <p:cNvSpPr/>
          <p:nvPr/>
        </p:nvSpPr>
        <p:spPr>
          <a:xfrm>
            <a:off x="0" y="3276385"/>
            <a:ext cx="12192000" cy="1135817"/>
          </a:xfrm>
          <a:prstGeom prst="rect">
            <a:avLst/>
          </a:prstGeom>
          <a:solidFill>
            <a:schemeClr val="accent2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 pagamento com gateway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798AE1-6AA9-4551-B484-C653BA46E23A}"/>
              </a:ext>
            </a:extLst>
          </p:cNvPr>
          <p:cNvSpPr/>
          <p:nvPr/>
        </p:nvSpPr>
        <p:spPr>
          <a:xfrm>
            <a:off x="0" y="4665146"/>
            <a:ext cx="12192000" cy="359805"/>
          </a:xfrm>
          <a:prstGeom prst="rect">
            <a:avLst/>
          </a:prstGeom>
          <a:solidFill>
            <a:schemeClr val="accent1">
              <a:alpha val="87843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Enviar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pelo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sendgrid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B41E1F-E875-4B12-A64E-51E7CEB98F1B}"/>
              </a:ext>
            </a:extLst>
          </p:cNvPr>
          <p:cNvSpPr/>
          <p:nvPr/>
        </p:nvSpPr>
        <p:spPr>
          <a:xfrm>
            <a:off x="0" y="5012580"/>
            <a:ext cx="12192000" cy="316152"/>
          </a:xfrm>
          <a:prstGeom prst="rect">
            <a:avLst/>
          </a:prstGeom>
          <a:solidFill>
            <a:srgbClr val="FF0000">
              <a:alpha val="87843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Executar regras de negócio afetadas por um pagamento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7CFE31-6921-4797-A53B-7C6EF3D34CC5}"/>
              </a:ext>
            </a:extLst>
          </p:cNvPr>
          <p:cNvSpPr/>
          <p:nvPr/>
        </p:nvSpPr>
        <p:spPr>
          <a:xfrm>
            <a:off x="0" y="5328732"/>
            <a:ext cx="12192000" cy="539408"/>
          </a:xfrm>
          <a:prstGeom prst="rect">
            <a:avLst/>
          </a:prstGeom>
          <a:solidFill>
            <a:srgbClr val="7030A0">
              <a:alpha val="87843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alterações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62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1000603" y="2378151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56773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565597" y="1044273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9C9A8-1FCB-439B-BD6D-F7F90145CF24}"/>
              </a:ext>
            </a:extLst>
          </p:cNvPr>
          <p:cNvSpPr txBox="1"/>
          <p:nvPr/>
        </p:nvSpPr>
        <p:spPr>
          <a:xfrm>
            <a:off x="565597" y="1082442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0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3941" y="225509"/>
            <a:ext cx="10515600" cy="1325563"/>
          </a:xfrm>
        </p:spPr>
        <p:txBody>
          <a:bodyPr/>
          <a:lstStyle/>
          <a:p>
            <a:r>
              <a:rPr lang="en-US" sz="4800" b="1" spc="-147" dirty="0" err="1">
                <a:solidFill>
                  <a:srgbClr val="00135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Patrocinadores</a:t>
            </a:r>
            <a:endParaRPr lang="en-US" sz="4800" b="1" spc="-147" dirty="0">
              <a:solidFill>
                <a:srgbClr val="00135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Imagem 7">
            <a:extLst>
              <a:ext uri="{FF2B5EF4-FFF2-40B4-BE49-F238E27FC236}">
                <a16:creationId xmlns:a16="http://schemas.microsoft.com/office/drawing/2014/main" id="{BCDF7B80-AF29-4054-B786-45B657B670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40" y="4548981"/>
            <a:ext cx="3034010" cy="980043"/>
          </a:xfrm>
          <a:prstGeom prst="rect">
            <a:avLst/>
          </a:prstGeom>
        </p:spPr>
      </p:pic>
      <p:pic>
        <p:nvPicPr>
          <p:cNvPr id="16" name="Imagem 6">
            <a:extLst>
              <a:ext uri="{FF2B5EF4-FFF2-40B4-BE49-F238E27FC236}">
                <a16:creationId xmlns:a16="http://schemas.microsoft.com/office/drawing/2014/main" id="{7B0946D9-0DF4-44C7-8856-E413BD52BF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97" y="2880048"/>
            <a:ext cx="3955921" cy="1030571"/>
          </a:xfrm>
          <a:prstGeom prst="rect">
            <a:avLst/>
          </a:prstGeom>
        </p:spPr>
      </p:pic>
      <p:pic>
        <p:nvPicPr>
          <p:cNvPr id="1026" name="Picture 2" descr="Resultado de imagem para pucrs logo">
            <a:extLst>
              <a:ext uri="{FF2B5EF4-FFF2-40B4-BE49-F238E27FC236}">
                <a16:creationId xmlns:a16="http://schemas.microsoft.com/office/drawing/2014/main" id="{FBB98E24-4E12-4665-9B0B-9503CB71C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74" y="4569386"/>
            <a:ext cx="2070366" cy="85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3B161B-59A2-47F8-A35A-4DE1A55E0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03852" y="-670171"/>
            <a:ext cx="188724" cy="3956962"/>
          </a:xfrm>
          <a:prstGeom prst="rect">
            <a:avLst/>
          </a:prstGeom>
        </p:spPr>
      </p:pic>
      <p:pic>
        <p:nvPicPr>
          <p:cNvPr id="9" name="Picture 2" descr="Resultado de imagem para LOGO MICROSOFT">
            <a:extLst>
              <a:ext uri="{FF2B5EF4-FFF2-40B4-BE49-F238E27FC236}">
                <a16:creationId xmlns:a16="http://schemas.microsoft.com/office/drawing/2014/main" id="{A5BCFBD2-6E2B-4F38-9C46-7C282ACA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68" y="2970138"/>
            <a:ext cx="3443554" cy="73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7">
            <a:extLst>
              <a:ext uri="{FF2B5EF4-FFF2-40B4-BE49-F238E27FC236}">
                <a16:creationId xmlns:a16="http://schemas.microsoft.com/office/drawing/2014/main" id="{69622DB2-4DBB-0642-87B3-BB088EB934F5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565597" y="1044273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9C9A8-1FCB-439B-BD6D-F7F90145CF24}"/>
              </a:ext>
            </a:extLst>
          </p:cNvPr>
          <p:cNvSpPr txBox="1"/>
          <p:nvPr/>
        </p:nvSpPr>
        <p:spPr>
          <a:xfrm>
            <a:off x="565597" y="1082442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DB84AB-3D20-4785-8CE7-D3A06CB9A29B}"/>
              </a:ext>
            </a:extLst>
          </p:cNvPr>
          <p:cNvSpPr txBox="1"/>
          <p:nvPr/>
        </p:nvSpPr>
        <p:spPr>
          <a:xfrm>
            <a:off x="565597" y="2598199"/>
            <a:ext cx="104072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houver </a:t>
            </a: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62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7461767" y="1459314"/>
            <a:ext cx="1705426" cy="137358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foi cobrado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035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7461767" y="1459314"/>
            <a:ext cx="1705426" cy="137358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661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cobrado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968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8057982" y="2357661"/>
            <a:ext cx="1113540" cy="101393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cobrado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841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6982453" y="3211930"/>
            <a:ext cx="1113540" cy="77621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Usuário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cobrado</a:t>
            </a:r>
          </a:p>
          <a:p>
            <a:r>
              <a:rPr lang="pt-BR" dirty="0"/>
              <a:t>E-mail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enviado</a:t>
            </a:r>
          </a:p>
          <a:p>
            <a:r>
              <a:rPr lang="pt-BR" dirty="0"/>
              <a:t>Sistema em estado </a:t>
            </a:r>
            <a:r>
              <a:rPr lang="pt-BR" dirty="0">
                <a:solidFill>
                  <a:srgbClr val="FF0000"/>
                </a:solidFill>
              </a:rPr>
              <a:t>inválido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693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6830986" y="3842244"/>
            <a:ext cx="1113540" cy="77621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Usuário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cobrado</a:t>
            </a:r>
          </a:p>
          <a:p>
            <a:r>
              <a:rPr lang="pt-BR" dirty="0"/>
              <a:t>E-mail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enviado</a:t>
            </a:r>
          </a:p>
          <a:p>
            <a:r>
              <a:rPr lang="pt-BR" dirty="0"/>
              <a:t>Regras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executadas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B5C66B-3EB1-4E3C-99F7-DAB310F9FBDF}"/>
              </a:ext>
            </a:extLst>
          </p:cNvPr>
          <p:cNvSpPr txBox="1"/>
          <p:nvPr/>
        </p:nvSpPr>
        <p:spPr>
          <a:xfrm>
            <a:off x="6394177" y="5080176"/>
            <a:ext cx="3525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CAOS</a:t>
            </a:r>
          </a:p>
        </p:txBody>
      </p:sp>
    </p:spTree>
    <p:extLst>
      <p:ext uri="{BB962C8B-B14F-4D97-AF65-F5344CB8AC3E}">
        <p14:creationId xmlns:p14="http://schemas.microsoft.com/office/powerpoint/2010/main" val="342254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4483446-5F19-4976-AFA2-877C502FBE72}"/>
              </a:ext>
            </a:extLst>
          </p:cNvPr>
          <p:cNvSpPr/>
          <p:nvPr/>
        </p:nvSpPr>
        <p:spPr>
          <a:xfrm>
            <a:off x="4440838" y="821095"/>
            <a:ext cx="6475325" cy="4259082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B3F1F05-D392-44AD-949A-EDC9550271D7}"/>
              </a:ext>
            </a:extLst>
          </p:cNvPr>
          <p:cNvSpPr txBox="1"/>
          <p:nvPr/>
        </p:nvSpPr>
        <p:spPr>
          <a:xfrm>
            <a:off x="4314792" y="4905675"/>
            <a:ext cx="5278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  <a:endParaRPr lang="en-US" sz="9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0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E1E7B6-1CEC-4F93-8862-1715B61FB3AD}"/>
              </a:ext>
            </a:extLst>
          </p:cNvPr>
          <p:cNvSpPr txBox="1"/>
          <p:nvPr/>
        </p:nvSpPr>
        <p:spPr>
          <a:xfrm>
            <a:off x="450096" y="1312239"/>
            <a:ext cx="104072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podemos colocar o mundo dentro de uma </a:t>
            </a:r>
            <a:r>
              <a:rPr lang="pt-BR" sz="13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!!!!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28862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86AF43-F7C8-4B58-A6BD-1C393F2FD76C}"/>
              </a:ext>
            </a:extLst>
          </p:cNvPr>
          <p:cNvSpPr txBox="1"/>
          <p:nvPr/>
        </p:nvSpPr>
        <p:spPr>
          <a:xfrm>
            <a:off x="1075247" y="1351508"/>
            <a:ext cx="104072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 trabalhando com sistemas </a:t>
            </a:r>
            <a:r>
              <a:rPr lang="pt-BR" sz="8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distribuídos</a:t>
            </a:r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!!!!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6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9E4B0A2-FC7D-4AA1-8C42-91CA446E64F5}"/>
              </a:ext>
            </a:extLst>
          </p:cNvPr>
          <p:cNvSpPr txBox="1">
            <a:spLocks/>
          </p:cNvSpPr>
          <p:nvPr/>
        </p:nvSpPr>
        <p:spPr>
          <a:xfrm>
            <a:off x="1226838" y="3640061"/>
            <a:ext cx="2751266" cy="47699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lnSpc>
                <a:spcPct val="16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pt-BR" dirty="0"/>
              <a:t>linkedin.com/in/</a:t>
            </a:r>
            <a:r>
              <a:rPr lang="pt-BR" dirty="0" err="1"/>
              <a:t>gabrielsk</a:t>
            </a:r>
            <a:endParaRPr lang="pt-BR" dirty="0"/>
          </a:p>
        </p:txBody>
      </p:sp>
      <p:sp>
        <p:nvSpPr>
          <p:cNvPr id="5" name="Espaço Reservado para Texto 15">
            <a:extLst>
              <a:ext uri="{FF2B5EF4-FFF2-40B4-BE49-F238E27FC236}">
                <a16:creationId xmlns:a16="http://schemas.microsoft.com/office/drawing/2014/main" id="{619FDFDE-8802-4D6F-9ECA-DC6C0265D1C7}"/>
              </a:ext>
            </a:extLst>
          </p:cNvPr>
          <p:cNvSpPr txBox="1">
            <a:spLocks/>
          </p:cNvSpPr>
          <p:nvPr/>
        </p:nvSpPr>
        <p:spPr>
          <a:xfrm>
            <a:off x="637625" y="1445228"/>
            <a:ext cx="6681690" cy="2135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Arquiteto e desenvolvedor de software, nerd que curte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airsoft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nas horas vagas. Apaixonado pelo ecossistema .NET. Acredita que a base do crescimento profissional é a troca de conhecimento seja aprendendo, mas principalmente ensinando. Adora palestrar sobre .NET e arquitetura para sistemas legados trazendo os problemas que enfrenta no dia-a-dia como exemplos. É um dos líderes do grupo de usuários de .NET do RS (RSNUG) antigo .NET-POA/RS e sócio/diretor da Society Tecnologia da Informação.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C6D965E4-22B8-4956-BD3A-EB2A7CDC1FF4}"/>
              </a:ext>
            </a:extLst>
          </p:cNvPr>
          <p:cNvSpPr txBox="1">
            <a:spLocks/>
          </p:cNvSpPr>
          <p:nvPr/>
        </p:nvSpPr>
        <p:spPr>
          <a:xfrm>
            <a:off x="637625" y="783634"/>
            <a:ext cx="6426089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Schmitt Kohlrausch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93CAF3-1AB3-44EB-A881-6D71BBD5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79235" y="-117659"/>
            <a:ext cx="132766" cy="2820361"/>
          </a:xfrm>
          <a:prstGeom prst="rect">
            <a:avLst/>
          </a:prstGeom>
        </p:spPr>
      </p:pic>
      <p:sp>
        <p:nvSpPr>
          <p:cNvPr id="14" name="Retângulo 7">
            <a:extLst>
              <a:ext uri="{FF2B5EF4-FFF2-40B4-BE49-F238E27FC236}">
                <a16:creationId xmlns:a16="http://schemas.microsoft.com/office/drawing/2014/main" id="{67F95277-1E2D-8E41-AFC6-AD3232772D36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2" descr="https://instagram.fsdu6-1.fna.fbcdn.net/vp/50ad612dbd65a9f2d8ebcd8fca2ab7f7/5D8974B7/t51.2885-15/e35/46673207_2084591208246251_131709081087950181_n.jpg?_nc_ht=instagram.fsdu6-1.fna.fbcdn.net">
            <a:extLst>
              <a:ext uri="{FF2B5EF4-FFF2-40B4-BE49-F238E27FC236}">
                <a16:creationId xmlns:a16="http://schemas.microsoft.com/office/drawing/2014/main" id="{F9C73589-A7E8-4457-9AE7-ED68E4063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r="72815" b="60740"/>
          <a:stretch/>
        </p:blipFill>
        <p:spPr bwMode="auto">
          <a:xfrm>
            <a:off x="9227924" y="2109835"/>
            <a:ext cx="2625238" cy="29411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0E5871A-C4E8-4DBE-BBF9-BBFFD654E4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80" y="5041666"/>
            <a:ext cx="2661696" cy="4973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4234D2-F97D-453A-BC25-6F0A703C6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7" y="3663273"/>
            <a:ext cx="479394" cy="4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F2F2F1-899D-4D39-85AF-41C7740A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7" y="4204958"/>
            <a:ext cx="479394" cy="4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3D87B69-E4A1-4E6B-A3C8-9F154C85C828}"/>
              </a:ext>
            </a:extLst>
          </p:cNvPr>
          <p:cNvSpPr/>
          <p:nvPr/>
        </p:nvSpPr>
        <p:spPr>
          <a:xfrm>
            <a:off x="1240478" y="4117051"/>
            <a:ext cx="1686680" cy="476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60000"/>
              </a:lnSpc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gabriel-society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3C56EE-4AA6-4CC2-9D9C-A6A1C5D77E2A}"/>
              </a:ext>
            </a:extLst>
          </p:cNvPr>
          <p:cNvSpPr/>
          <p:nvPr/>
        </p:nvSpPr>
        <p:spPr>
          <a:xfrm>
            <a:off x="2869741" y="2843968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331945-FD0A-42C0-A58E-08B85CC93907}"/>
              </a:ext>
            </a:extLst>
          </p:cNvPr>
          <p:cNvSpPr/>
          <p:nvPr/>
        </p:nvSpPr>
        <p:spPr>
          <a:xfrm>
            <a:off x="8575054" y="2190588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A2406D-F958-4FFE-B7A6-47F99E2DF1D8}"/>
              </a:ext>
            </a:extLst>
          </p:cNvPr>
          <p:cNvSpPr/>
          <p:nvPr/>
        </p:nvSpPr>
        <p:spPr>
          <a:xfrm>
            <a:off x="8575050" y="3429000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E13732-8571-43FC-AA43-69A3A7342FA2}"/>
              </a:ext>
            </a:extLst>
          </p:cNvPr>
          <p:cNvSpPr/>
          <p:nvPr/>
        </p:nvSpPr>
        <p:spPr>
          <a:xfrm>
            <a:off x="8575049" y="4667412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1C8CB5-7019-486F-8F0E-09C4E98F4AF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5344" y="3364398"/>
            <a:ext cx="22843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5594DE-B129-4B2B-96BE-B3BAB2C351AC}"/>
              </a:ext>
            </a:extLst>
          </p:cNvPr>
          <p:cNvSpPr txBox="1"/>
          <p:nvPr/>
        </p:nvSpPr>
        <p:spPr>
          <a:xfrm>
            <a:off x="485859" y="299506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4BE445C-CB8B-4B51-84FC-01CCA43A7357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60796" y="3364398"/>
            <a:ext cx="89334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0EA30CAA-9864-4C0F-ABDB-015FEFAD07FC}"/>
              </a:ext>
            </a:extLst>
          </p:cNvPr>
          <p:cNvSpPr/>
          <p:nvPr/>
        </p:nvSpPr>
        <p:spPr>
          <a:xfrm>
            <a:off x="5154138" y="2843968"/>
            <a:ext cx="1480663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Orquestrador de pedidos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27D47F-0330-405B-8551-561DD74B66B7}"/>
              </a:ext>
            </a:extLst>
          </p:cNvPr>
          <p:cNvSpPr/>
          <p:nvPr/>
        </p:nvSpPr>
        <p:spPr>
          <a:xfrm>
            <a:off x="8575052" y="952177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pedido</a:t>
            </a:r>
            <a:endParaRPr lang="en-US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B071A83-2322-4E8A-BE7C-21BD33002520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634801" y="2711018"/>
            <a:ext cx="1940253" cy="65338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888A705-413C-483A-B892-F08B57A3067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634801" y="3364398"/>
            <a:ext cx="1940249" cy="5850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7557B19-0C2F-4A0B-8286-E5897ADBBB6A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634801" y="3364398"/>
            <a:ext cx="1940248" cy="182344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1890ED3-F021-4757-8B1E-9DE106F6F42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634801" y="1472607"/>
            <a:ext cx="1940251" cy="189179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1953B53-EBBE-4097-9D6E-559F7E3AE0C8}"/>
              </a:ext>
            </a:extLst>
          </p:cNvPr>
          <p:cNvSpPr/>
          <p:nvPr/>
        </p:nvSpPr>
        <p:spPr>
          <a:xfrm>
            <a:off x="172150" y="119488"/>
            <a:ext cx="7175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Solução? Visão de processo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5813608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14905AD9-742A-43EF-9285-F97BA9C7F56C}"/>
              </a:ext>
            </a:extLst>
          </p:cNvPr>
          <p:cNvSpPr/>
          <p:nvPr/>
        </p:nvSpPr>
        <p:spPr>
          <a:xfrm>
            <a:off x="4171807" y="153956"/>
            <a:ext cx="4121773" cy="6106886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444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415" y="1000113"/>
            <a:ext cx="914400" cy="9144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B701173F-1D2E-4676-B11F-F1F4C6754591}"/>
              </a:ext>
            </a:extLst>
          </p:cNvPr>
          <p:cNvGrpSpPr/>
          <p:nvPr/>
        </p:nvGrpSpPr>
        <p:grpSpPr>
          <a:xfrm>
            <a:off x="1623411" y="866799"/>
            <a:ext cx="934038" cy="996953"/>
            <a:chOff x="2007443" y="2856998"/>
            <a:chExt cx="934038" cy="996953"/>
          </a:xfrm>
        </p:grpSpPr>
        <p:pic>
          <p:nvPicPr>
            <p:cNvPr id="21" name="Gráfico 20" descr="Web Design">
              <a:extLst>
                <a:ext uri="{FF2B5EF4-FFF2-40B4-BE49-F238E27FC236}">
                  <a16:creationId xmlns:a16="http://schemas.microsoft.com/office/drawing/2014/main" id="{CA4978AA-7575-48B2-A981-16856AFD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85662" y="3076350"/>
              <a:ext cx="777601" cy="777601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6D6D03A-13DE-4B95-A466-F975EAB283CE}"/>
                </a:ext>
              </a:extLst>
            </p:cNvPr>
            <p:cNvSpPr txBox="1"/>
            <p:nvPr/>
          </p:nvSpPr>
          <p:spPr>
            <a:xfrm>
              <a:off x="2007443" y="2856998"/>
              <a:ext cx="934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SPA site</a:t>
              </a:r>
              <a:endParaRPr lang="en-US" b="1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94577BE-6D2C-40EC-B01D-B96E264FBAA9}"/>
              </a:ext>
            </a:extLst>
          </p:cNvPr>
          <p:cNvGrpSpPr/>
          <p:nvPr/>
        </p:nvGrpSpPr>
        <p:grpSpPr>
          <a:xfrm>
            <a:off x="4296281" y="254794"/>
            <a:ext cx="1944098" cy="1063817"/>
            <a:chOff x="4932611" y="240798"/>
            <a:chExt cx="1944098" cy="1063817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7DE9F34-B80C-43F0-A29F-266C54421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944" y="240798"/>
              <a:ext cx="679433" cy="6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A8D513C-83D8-409C-A63A-D25969137269}"/>
                </a:ext>
              </a:extLst>
            </p:cNvPr>
            <p:cNvSpPr txBox="1"/>
            <p:nvPr/>
          </p:nvSpPr>
          <p:spPr>
            <a:xfrm>
              <a:off x="4932611" y="781395"/>
              <a:ext cx="1944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Durable</a:t>
              </a:r>
              <a:r>
                <a:rPr lang="pt-BR" sz="1400" b="1" dirty="0"/>
                <a:t> </a:t>
              </a:r>
              <a:r>
                <a:rPr lang="pt-BR" sz="1400" b="1" dirty="0" err="1"/>
                <a:t>Function</a:t>
              </a:r>
              <a:r>
                <a:rPr lang="pt-BR" sz="1400" b="1" dirty="0"/>
                <a:t> (Orquestrador)</a:t>
              </a:r>
              <a:endParaRPr lang="en-US" sz="1400" b="1" dirty="0"/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64F5CB0-7E1F-488F-95EC-FD66CE4A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22" y="1035036"/>
            <a:ext cx="912213" cy="9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A7F64948-1518-4AD9-B6CD-CB18EEEE7124}"/>
              </a:ext>
            </a:extLst>
          </p:cNvPr>
          <p:cNvSpPr txBox="1"/>
          <p:nvPr/>
        </p:nvSpPr>
        <p:spPr>
          <a:xfrm>
            <a:off x="2953494" y="1882872"/>
            <a:ext cx="106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Http Trigger</a:t>
            </a:r>
            <a:endParaRPr lang="en-US" sz="1400" b="1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F2FCF3B-9675-4894-B730-5F6471A506CC}"/>
              </a:ext>
            </a:extLst>
          </p:cNvPr>
          <p:cNvSpPr/>
          <p:nvPr/>
        </p:nvSpPr>
        <p:spPr>
          <a:xfrm>
            <a:off x="4801311" y="1308669"/>
            <a:ext cx="934038" cy="357484"/>
          </a:xfrm>
          <a:prstGeom prst="roundRect">
            <a:avLst>
              <a:gd name="adj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Iniciar</a:t>
            </a:r>
            <a:endParaRPr lang="en-US" sz="16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48BFBD74-3CFB-4B2A-BC98-8FDF58E851D8}"/>
              </a:ext>
            </a:extLst>
          </p:cNvPr>
          <p:cNvCxnSpPr>
            <a:cxnSpLocks/>
          </p:cNvCxnSpPr>
          <p:nvPr/>
        </p:nvCxnSpPr>
        <p:spPr>
          <a:xfrm>
            <a:off x="4022441" y="1487411"/>
            <a:ext cx="6988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5ED2BED-9336-4437-A27C-8A4548175FCC}"/>
              </a:ext>
            </a:extLst>
          </p:cNvPr>
          <p:cNvCxnSpPr>
            <a:cxnSpLocks/>
          </p:cNvCxnSpPr>
          <p:nvPr/>
        </p:nvCxnSpPr>
        <p:spPr>
          <a:xfrm>
            <a:off x="2557449" y="1457313"/>
            <a:ext cx="40035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BA0ADE41-898F-4A3E-AB9B-8751D9990DF2}"/>
              </a:ext>
            </a:extLst>
          </p:cNvPr>
          <p:cNvCxnSpPr>
            <a:cxnSpLocks/>
          </p:cNvCxnSpPr>
          <p:nvPr/>
        </p:nvCxnSpPr>
        <p:spPr>
          <a:xfrm>
            <a:off x="1187488" y="1457313"/>
            <a:ext cx="51414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5DFC82D-E2B6-44AF-9545-501AF6C61AEC}"/>
              </a:ext>
            </a:extLst>
          </p:cNvPr>
          <p:cNvGrpSpPr/>
          <p:nvPr/>
        </p:nvGrpSpPr>
        <p:grpSpPr>
          <a:xfrm>
            <a:off x="5960648" y="1252861"/>
            <a:ext cx="1944098" cy="774187"/>
            <a:chOff x="4813434" y="622859"/>
            <a:chExt cx="1944098" cy="774187"/>
          </a:xfrm>
        </p:grpSpPr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FE9FEE61-7870-4157-B974-1220304FD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95F93FD-4D6C-4D02-B6BB-42E8F067ED69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Criar Pedido</a:t>
              </a:r>
              <a:endParaRPr lang="en-US" sz="1400" b="1" dirty="0"/>
            </a:p>
          </p:txBody>
        </p:sp>
      </p:grp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5A921C7C-1E44-49A7-8113-3609E1ADBD29}"/>
              </a:ext>
            </a:extLst>
          </p:cNvPr>
          <p:cNvCxnSpPr>
            <a:cxnSpLocks/>
          </p:cNvCxnSpPr>
          <p:nvPr/>
        </p:nvCxnSpPr>
        <p:spPr>
          <a:xfrm>
            <a:off x="6929499" y="2017014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B1D9801-0682-45B8-BA90-C1BB30E8C830}"/>
              </a:ext>
            </a:extLst>
          </p:cNvPr>
          <p:cNvGrpSpPr/>
          <p:nvPr/>
        </p:nvGrpSpPr>
        <p:grpSpPr>
          <a:xfrm>
            <a:off x="5960648" y="2526762"/>
            <a:ext cx="1944098" cy="989630"/>
            <a:chOff x="4813434" y="622859"/>
            <a:chExt cx="1944098" cy="989630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1622AF01-FB06-46B1-82A3-F5ADD954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57B95B90-6E7B-4747-BF8C-EFEA23B8DC77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Solicitar Pagamento</a:t>
              </a:r>
              <a:endParaRPr lang="en-US" sz="1400" b="1" dirty="0"/>
            </a:p>
          </p:txBody>
        </p:sp>
      </p:grpSp>
      <p:pic>
        <p:nvPicPr>
          <p:cNvPr id="88" name="Picture 2">
            <a:extLst>
              <a:ext uri="{FF2B5EF4-FFF2-40B4-BE49-F238E27FC236}">
                <a16:creationId xmlns:a16="http://schemas.microsoft.com/office/drawing/2014/main" id="{A63963E1-4423-4B4D-8AE9-99E32AE1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317" y="254898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A8215C39-BCE3-4187-B76E-2D828FB22B91}"/>
              </a:ext>
            </a:extLst>
          </p:cNvPr>
          <p:cNvSpPr txBox="1"/>
          <p:nvPr/>
        </p:nvSpPr>
        <p:spPr>
          <a:xfrm>
            <a:off x="8768726" y="2988009"/>
            <a:ext cx="10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API cobrança</a:t>
            </a:r>
            <a:endParaRPr lang="en-US" sz="1400" b="1" dirty="0"/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0DE946B-32A1-4C8B-85F2-DA87890143C8}"/>
              </a:ext>
            </a:extLst>
          </p:cNvPr>
          <p:cNvCxnSpPr>
            <a:cxnSpLocks/>
          </p:cNvCxnSpPr>
          <p:nvPr/>
        </p:nvCxnSpPr>
        <p:spPr>
          <a:xfrm>
            <a:off x="7268231" y="2788372"/>
            <a:ext cx="16518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6">
            <a:extLst>
              <a:ext uri="{FF2B5EF4-FFF2-40B4-BE49-F238E27FC236}">
                <a16:creationId xmlns:a16="http://schemas.microsoft.com/office/drawing/2014/main" id="{F69D89DD-53A4-4276-BAB3-0F8863C7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930" y="2610920"/>
            <a:ext cx="474313" cy="4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C5A8719B-F0CE-4290-AF18-112F40736527}"/>
              </a:ext>
            </a:extLst>
          </p:cNvPr>
          <p:cNvSpPr txBox="1"/>
          <p:nvPr/>
        </p:nvSpPr>
        <p:spPr>
          <a:xfrm>
            <a:off x="10251626" y="3072209"/>
            <a:ext cx="103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Mundipagg</a:t>
            </a:r>
            <a:endParaRPr lang="en-US" sz="1400" b="1" dirty="0"/>
          </a:p>
        </p:txBody>
      </p: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3318E2B0-F7F5-47A1-8F44-58B5E7847605}"/>
              </a:ext>
            </a:extLst>
          </p:cNvPr>
          <p:cNvGrpSpPr/>
          <p:nvPr/>
        </p:nvGrpSpPr>
        <p:grpSpPr>
          <a:xfrm>
            <a:off x="5929422" y="4095422"/>
            <a:ext cx="1944098" cy="774187"/>
            <a:chOff x="4813434" y="622859"/>
            <a:chExt cx="1944098" cy="774187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E4EE4D7D-1547-4FC2-87F5-3332397FB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319285AB-355D-4643-8407-4664C6AFA2EA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Atividades notificações</a:t>
              </a:r>
              <a:endParaRPr lang="en-US" sz="1400" b="1" dirty="0"/>
            </a:p>
          </p:txBody>
        </p:sp>
      </p:grpSp>
      <p:pic>
        <p:nvPicPr>
          <p:cNvPr id="1043" name="Picture 4">
            <a:extLst>
              <a:ext uri="{FF2B5EF4-FFF2-40B4-BE49-F238E27FC236}">
                <a16:creationId xmlns:a16="http://schemas.microsoft.com/office/drawing/2014/main" id="{B1E44413-A7DD-4D56-A5C0-248D4AD5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71" y="4071411"/>
            <a:ext cx="1088078" cy="5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9522E135-59FF-4B36-9BB2-91B65AE8EE2F}"/>
              </a:ext>
            </a:extLst>
          </p:cNvPr>
          <p:cNvCxnSpPr>
            <a:cxnSpLocks/>
          </p:cNvCxnSpPr>
          <p:nvPr/>
        </p:nvCxnSpPr>
        <p:spPr>
          <a:xfrm>
            <a:off x="5890954" y="1487411"/>
            <a:ext cx="6988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>
            <a:extLst>
              <a:ext uri="{FF2B5EF4-FFF2-40B4-BE49-F238E27FC236}">
                <a16:creationId xmlns:a16="http://schemas.microsoft.com/office/drawing/2014/main" id="{4C834D7A-F3CD-4B42-9098-7DBD146E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99" y="5517104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A55C5A26-89AE-4407-BA97-E0C085101BC8}"/>
              </a:ext>
            </a:extLst>
          </p:cNvPr>
          <p:cNvCxnSpPr>
            <a:cxnSpLocks/>
          </p:cNvCxnSpPr>
          <p:nvPr/>
        </p:nvCxnSpPr>
        <p:spPr>
          <a:xfrm flipH="1">
            <a:off x="3633368" y="2027786"/>
            <a:ext cx="2740443" cy="33059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98546B3C-B925-4102-A4BD-5F5D4A91E88A}"/>
              </a:ext>
            </a:extLst>
          </p:cNvPr>
          <p:cNvCxnSpPr>
            <a:cxnSpLocks/>
          </p:cNvCxnSpPr>
          <p:nvPr/>
        </p:nvCxnSpPr>
        <p:spPr>
          <a:xfrm>
            <a:off x="9669309" y="2810599"/>
            <a:ext cx="8089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0E2F053E-23E4-4112-847D-49F1A0948F75}"/>
              </a:ext>
            </a:extLst>
          </p:cNvPr>
          <p:cNvCxnSpPr>
            <a:cxnSpLocks/>
          </p:cNvCxnSpPr>
          <p:nvPr/>
        </p:nvCxnSpPr>
        <p:spPr>
          <a:xfrm>
            <a:off x="6901471" y="3516392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D772A334-6466-4A3A-BFE7-FBEBDC4B7154}"/>
              </a:ext>
            </a:extLst>
          </p:cNvPr>
          <p:cNvCxnSpPr>
            <a:cxnSpLocks/>
          </p:cNvCxnSpPr>
          <p:nvPr/>
        </p:nvCxnSpPr>
        <p:spPr>
          <a:xfrm>
            <a:off x="7232502" y="4349694"/>
            <a:ext cx="16518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EA4D785E-20BE-41B5-AF06-ED46DBD0A74E}"/>
              </a:ext>
            </a:extLst>
          </p:cNvPr>
          <p:cNvSpPr txBox="1"/>
          <p:nvPr/>
        </p:nvSpPr>
        <p:spPr>
          <a:xfrm>
            <a:off x="8768725" y="4679614"/>
            <a:ext cx="10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Service bus </a:t>
            </a:r>
            <a:r>
              <a:rPr lang="pt-BR" sz="1400" b="1" dirty="0" err="1"/>
              <a:t>Queues</a:t>
            </a:r>
            <a:endParaRPr lang="en-US" sz="1400" b="1" dirty="0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E947CFB6-54E2-4398-826F-1699AD69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357966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1B159FA1-1AC1-4272-A624-DC6013A76ECD}"/>
              </a:ext>
            </a:extLst>
          </p:cNvPr>
          <p:cNvSpPr txBox="1"/>
          <p:nvPr/>
        </p:nvSpPr>
        <p:spPr>
          <a:xfrm>
            <a:off x="11398212" y="4046711"/>
            <a:ext cx="68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1</a:t>
            </a:r>
            <a:endParaRPr lang="en-US" sz="1400" b="1" dirty="0"/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AA84D1DF-FF9E-4670-8881-4E7F098E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446223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6FF2B228-602E-441A-89AE-25A9FD46A7DD}"/>
              </a:ext>
            </a:extLst>
          </p:cNvPr>
          <p:cNvSpPr txBox="1"/>
          <p:nvPr/>
        </p:nvSpPr>
        <p:spPr>
          <a:xfrm>
            <a:off x="11398212" y="4929281"/>
            <a:ext cx="68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2</a:t>
            </a:r>
            <a:endParaRPr lang="en-US" sz="1400" b="1" dirty="0"/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B4539128-EB29-44AD-B54B-E3C85D0B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534480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97C70044-A7C8-4574-8A82-3F120138BEA6}"/>
              </a:ext>
            </a:extLst>
          </p:cNvPr>
          <p:cNvSpPr txBox="1"/>
          <p:nvPr/>
        </p:nvSpPr>
        <p:spPr>
          <a:xfrm>
            <a:off x="11398212" y="5811851"/>
            <a:ext cx="71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N</a:t>
            </a:r>
            <a:endParaRPr lang="en-US" sz="1400" b="1" dirty="0"/>
          </a:p>
        </p:txBody>
      </p: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8EAE5214-FD08-495F-8F4B-FBF0BFAD3E19}"/>
              </a:ext>
            </a:extLst>
          </p:cNvPr>
          <p:cNvCxnSpPr>
            <a:cxnSpLocks/>
            <a:stCxn id="1043" idx="3"/>
          </p:cNvCxnSpPr>
          <p:nvPr/>
        </p:nvCxnSpPr>
        <p:spPr>
          <a:xfrm flipV="1">
            <a:off x="9811049" y="3844214"/>
            <a:ext cx="1510094" cy="5128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1B03E02C-938C-4154-8853-5A3A3C290388}"/>
              </a:ext>
            </a:extLst>
          </p:cNvPr>
          <p:cNvCxnSpPr>
            <a:cxnSpLocks/>
            <a:stCxn id="1043" idx="3"/>
          </p:cNvCxnSpPr>
          <p:nvPr/>
        </p:nvCxnSpPr>
        <p:spPr>
          <a:xfrm>
            <a:off x="9811049" y="4357032"/>
            <a:ext cx="1471500" cy="35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C06F8944-D466-4EDF-8BFD-E92341799001}"/>
              </a:ext>
            </a:extLst>
          </p:cNvPr>
          <p:cNvCxnSpPr>
            <a:cxnSpLocks/>
            <a:stCxn id="1043" idx="3"/>
          </p:cNvCxnSpPr>
          <p:nvPr/>
        </p:nvCxnSpPr>
        <p:spPr>
          <a:xfrm>
            <a:off x="9811049" y="4357032"/>
            <a:ext cx="1510094" cy="12267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60607AC7-99FF-4294-9CAF-5018D76E2AB0}"/>
              </a:ext>
            </a:extLst>
          </p:cNvPr>
          <p:cNvGrpSpPr/>
          <p:nvPr/>
        </p:nvGrpSpPr>
        <p:grpSpPr>
          <a:xfrm>
            <a:off x="5929422" y="5389318"/>
            <a:ext cx="1944098" cy="774187"/>
            <a:chOff x="4813434" y="622859"/>
            <a:chExt cx="1944098" cy="774187"/>
          </a:xfrm>
        </p:grpSpPr>
        <p:pic>
          <p:nvPicPr>
            <p:cNvPr id="141" name="Picture 2">
              <a:extLst>
                <a:ext uri="{FF2B5EF4-FFF2-40B4-BE49-F238E27FC236}">
                  <a16:creationId xmlns:a16="http://schemas.microsoft.com/office/drawing/2014/main" id="{166807CE-0CA7-4C3F-B899-D2B32D85E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6D65F4C9-D962-4CE1-8EFC-2324B7CB5F54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Fecha Pedido</a:t>
              </a:r>
              <a:endParaRPr lang="en-US" sz="1400" b="1" dirty="0"/>
            </a:p>
          </p:txBody>
        </p:sp>
      </p:grp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1FB562F3-CF11-47A8-AF32-C9BE00700852}"/>
              </a:ext>
            </a:extLst>
          </p:cNvPr>
          <p:cNvCxnSpPr>
            <a:cxnSpLocks/>
          </p:cNvCxnSpPr>
          <p:nvPr/>
        </p:nvCxnSpPr>
        <p:spPr>
          <a:xfrm>
            <a:off x="6901471" y="4883567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E36C1803-C335-4B40-A9F2-255BD2DA233D}"/>
              </a:ext>
            </a:extLst>
          </p:cNvPr>
          <p:cNvCxnSpPr>
            <a:cxnSpLocks/>
          </p:cNvCxnSpPr>
          <p:nvPr/>
        </p:nvCxnSpPr>
        <p:spPr>
          <a:xfrm flipH="1">
            <a:off x="3633367" y="2744295"/>
            <a:ext cx="2817514" cy="25750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11AED6EB-98D4-402E-BD8D-E522785FAACF}"/>
              </a:ext>
            </a:extLst>
          </p:cNvPr>
          <p:cNvCxnSpPr>
            <a:cxnSpLocks/>
          </p:cNvCxnSpPr>
          <p:nvPr/>
        </p:nvCxnSpPr>
        <p:spPr>
          <a:xfrm flipH="1">
            <a:off x="4082306" y="5604762"/>
            <a:ext cx="2448095" cy="23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/>
      <p:bldP spid="41" grpId="0" animBg="1"/>
      <p:bldP spid="89" grpId="0"/>
      <p:bldP spid="95" grpId="0"/>
      <p:bldP spid="122" grpId="0"/>
      <p:bldP spid="125" grpId="0"/>
      <p:bldP spid="127" grpId="0"/>
      <p:bldP spid="1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2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EC920-B4E4-CB4B-BC8C-899AA4E6FB05}"/>
              </a:ext>
            </a:extLst>
          </p:cNvPr>
          <p:cNvSpPr txBox="1"/>
          <p:nvPr/>
        </p:nvSpPr>
        <p:spPr>
          <a:xfrm>
            <a:off x="426424" y="4432850"/>
            <a:ext cx="3303853" cy="325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23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Gabriel Schmitt Kohlrausch</a:t>
            </a:r>
            <a:endParaRPr lang="en-US" sz="235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1644A-10C5-5A42-BD09-57CCA9B7359D}"/>
              </a:ext>
            </a:extLst>
          </p:cNvPr>
          <p:cNvSpPr/>
          <p:nvPr/>
        </p:nvSpPr>
        <p:spPr>
          <a:xfrm>
            <a:off x="540027" y="1027597"/>
            <a:ext cx="10313503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Segoe UI Light" panose="020B0502040204020203" pitchFamily="34" charset="0"/>
              </a:rPr>
              <a:t>DEMO: Arquitetura serveless </a:t>
            </a:r>
            <a:r>
              <a:rPr lang="nl-BE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tencil" panose="040409050D0802020404" pitchFamily="82" charset="0"/>
                <a:cs typeface="Segoe UI Light" panose="020B0502040204020203" pitchFamily="34" charset="0"/>
              </a:rPr>
              <a:t>PARA</a:t>
            </a:r>
            <a:r>
              <a:rPr kumimoji="0" lang="nl-BE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Segoe UI Light" panose="020B0502040204020203" pitchFamily="34" charset="0"/>
              </a:rPr>
              <a:t> AZURE</a:t>
            </a:r>
          </a:p>
        </p:txBody>
      </p:sp>
      <p:pic>
        <p:nvPicPr>
          <p:cNvPr id="10" name="Imagem 12">
            <a:extLst>
              <a:ext uri="{FF2B5EF4-FFF2-40B4-BE49-F238E27FC236}">
                <a16:creationId xmlns:a16="http://schemas.microsoft.com/office/drawing/2014/main" id="{791829CC-3A6F-1940-B3A4-0F101F365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581859" y="911081"/>
            <a:ext cx="188724" cy="39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8BC0E9-2885-4433-8501-D38025D9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57D1C48-CD32-4158-A411-F88E8448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7" y="1039690"/>
            <a:ext cx="7433473" cy="179285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Obrigado!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476FDE-A435-4F56-8E09-2B4A08A1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38019" y="-956692"/>
            <a:ext cx="188724" cy="3956962"/>
          </a:xfrm>
          <a:prstGeom prst="rect">
            <a:avLst/>
          </a:prstGeom>
        </p:spPr>
      </p:pic>
      <p:pic>
        <p:nvPicPr>
          <p:cNvPr id="7" name="Espaço Reservado para Conteúdo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C977B07C-0009-4154-8CFD-81CB027C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87752" r="42790"/>
          <a:stretch/>
        </p:blipFill>
        <p:spPr>
          <a:xfrm>
            <a:off x="0" y="6018028"/>
            <a:ext cx="6974958" cy="839972"/>
          </a:xfrm>
        </p:spPr>
      </p:pic>
      <p:sp>
        <p:nvSpPr>
          <p:cNvPr id="17" name="Retângulo 7">
            <a:extLst>
              <a:ext uri="{FF2B5EF4-FFF2-40B4-BE49-F238E27FC236}">
                <a16:creationId xmlns:a16="http://schemas.microsoft.com/office/drawing/2014/main" id="{F4C55C80-93CC-FE4A-902F-9F8A688B765C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2" descr="https://instagram.fsdu6-1.fna.fbcdn.net/vp/50ad612dbd65a9f2d8ebcd8fca2ab7f7/5D8974B7/t51.2885-15/e35/46673207_2084591208246251_131709081087950181_n.jpg?_nc_ht=instagram.fsdu6-1.fna.fbcdn.net">
            <a:extLst>
              <a:ext uri="{FF2B5EF4-FFF2-40B4-BE49-F238E27FC236}">
                <a16:creationId xmlns:a16="http://schemas.microsoft.com/office/drawing/2014/main" id="{1372AE1C-802B-490A-8450-BBC30C74A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r="72815" b="60740"/>
          <a:stretch/>
        </p:blipFill>
        <p:spPr bwMode="auto">
          <a:xfrm>
            <a:off x="332427" y="2365266"/>
            <a:ext cx="2625238" cy="29411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862EC54F-CC41-4B06-AE5A-727F42878583}"/>
              </a:ext>
            </a:extLst>
          </p:cNvPr>
          <p:cNvSpPr txBox="1">
            <a:spLocks/>
          </p:cNvSpPr>
          <p:nvPr/>
        </p:nvSpPr>
        <p:spPr>
          <a:xfrm>
            <a:off x="3781493" y="2248374"/>
            <a:ext cx="2751266" cy="47699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lnSpc>
                <a:spcPct val="16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pt-BR" dirty="0"/>
              <a:t>linkedin.com/in/</a:t>
            </a:r>
            <a:r>
              <a:rPr lang="pt-BR" dirty="0" err="1"/>
              <a:t>gabrielsk</a:t>
            </a:r>
            <a:endParaRPr lang="pt-B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603A4E0-50AD-4355-B459-89F7C65D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92" y="2271586"/>
            <a:ext cx="479394" cy="4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B4D928AC-E8DB-4643-98F6-EB9607C7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92" y="2813271"/>
            <a:ext cx="479394" cy="4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535B1ED-E02B-4F43-A976-7C3CCC24B2A6}"/>
              </a:ext>
            </a:extLst>
          </p:cNvPr>
          <p:cNvSpPr/>
          <p:nvPr/>
        </p:nvSpPr>
        <p:spPr>
          <a:xfrm>
            <a:off x="3795133" y="2725364"/>
            <a:ext cx="1686680" cy="476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60000"/>
              </a:lnSpc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gabriel-society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E1F556F0-C940-4825-AF95-45D58D892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536" y="1554366"/>
            <a:ext cx="4983471" cy="4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01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2873828" y="1993986"/>
            <a:ext cx="8873413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36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5756988" y="1993986"/>
            <a:ext cx="5990253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8304245" y="1993986"/>
            <a:ext cx="3442996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7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51" y="2497419"/>
            <a:ext cx="6719298" cy="22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CC3E0E-5F38-48F3-AB82-83CB71CCE2D6}"/>
              </a:ext>
            </a:extLst>
          </p:cNvPr>
          <p:cNvSpPr txBox="1"/>
          <p:nvPr/>
        </p:nvSpPr>
        <p:spPr>
          <a:xfrm>
            <a:off x="514815" y="2090172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Paga por uso</a:t>
            </a:r>
            <a:endParaRPr lang="en-US" sz="4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FFB898-9563-4D07-A8CF-67234E4FF504}"/>
              </a:ext>
            </a:extLst>
          </p:cNvPr>
          <p:cNvSpPr txBox="1"/>
          <p:nvPr/>
        </p:nvSpPr>
        <p:spPr>
          <a:xfrm>
            <a:off x="514815" y="3206004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Escalabilidade</a:t>
            </a:r>
            <a:endParaRPr lang="en-US" sz="4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BD18B5-E790-492E-9EB5-A7EEB123810B}"/>
              </a:ext>
            </a:extLst>
          </p:cNvPr>
          <p:cNvSpPr txBox="1"/>
          <p:nvPr/>
        </p:nvSpPr>
        <p:spPr>
          <a:xfrm>
            <a:off x="514815" y="4321836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Flexibilidade</a:t>
            </a:r>
            <a:endParaRPr lang="en-US" sz="48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175B02-8532-4F62-81A6-55D91DA82B1B}"/>
              </a:ext>
            </a:extLst>
          </p:cNvPr>
          <p:cNvSpPr txBox="1"/>
          <p:nvPr/>
        </p:nvSpPr>
        <p:spPr>
          <a:xfrm>
            <a:off x="5546245" y="1418880"/>
            <a:ext cx="541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usar?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D5265A6-D2E9-974F-8B0E-2ED99EDCFC82}" vid="{F9558784-4CBF-8141-803F-01041E5FB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AB34A05C2544B99336876EEAAE0FD" ma:contentTypeVersion="7" ma:contentTypeDescription="Create a new document." ma:contentTypeScope="" ma:versionID="39451efbcb4e875c3e3a18735ad4ff7e">
  <xsd:schema xmlns:xsd="http://www.w3.org/2001/XMLSchema" xmlns:xs="http://www.w3.org/2001/XMLSchema" xmlns:p="http://schemas.microsoft.com/office/2006/metadata/properties" xmlns:ns2="1abd25fe-9786-40f8-b7cd-673c3f411738" targetNamespace="http://schemas.microsoft.com/office/2006/metadata/properties" ma:root="true" ma:fieldsID="8d5f5ac6326b2c3a5db09ce55eac7eb5" ns2:_="">
    <xsd:import namespace="1abd25fe-9786-40f8-b7cd-673c3f4117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d25fe-9786-40f8-b7cd-673c3f411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C23A5-22F3-4571-ADC0-E6E8C8E75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bd25fe-9786-40f8-b7cd-673c3f411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D82588-6EDE-4571-B4EC-E9E0684CDC8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1abd25fe-9786-40f8-b7cd-673c3f41173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26DFB1-9C35-4C5E-B7F1-81DC8ADD82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AzureRS_Template_Palestrantes</Template>
  <TotalTime>343</TotalTime>
  <Words>617</Words>
  <Application>Microsoft Office PowerPoint</Application>
  <PresentationFormat>Widescreen</PresentationFormat>
  <Paragraphs>232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inherit</vt:lpstr>
      <vt:lpstr>Segoe UI</vt:lpstr>
      <vt:lpstr>Segoe UI Semibold</vt:lpstr>
      <vt:lpstr>Stencil</vt:lpstr>
      <vt:lpstr>Wingdings</vt:lpstr>
      <vt:lpstr>Tema do Office</vt:lpstr>
      <vt:lpstr>Flexibilizando processos utilizando arquitetura serveless </vt:lpstr>
      <vt:lpstr>Patrocinadores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apresentação </dc:title>
  <dc:creator>Gabriel Schmitt Kohlrausch</dc:creator>
  <cp:lastModifiedBy>Gabriel Schmitt Kohlrausch</cp:lastModifiedBy>
  <cp:revision>43</cp:revision>
  <dcterms:created xsi:type="dcterms:W3CDTF">2019-09-27T15:00:54Z</dcterms:created>
  <dcterms:modified xsi:type="dcterms:W3CDTF">2019-09-28T13:27:57Z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0x010100840AB34A05C2544B99336876EEAAE0FD</vt:lpwstr>
  </property>
</Properties>
</file>