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4" r:id="rId47"/>
    <p:sldId id="305" r:id="rId48"/>
    <p:sldId id="302" r:id="rId49"/>
    <p:sldId id="306" r:id="rId50"/>
    <p:sldId id="303" r:id="rId51"/>
    <p:sldId id="307" r:id="rId52"/>
    <p:sldId id="308" r:id="rId53"/>
    <p:sldId id="309" r:id="rId54"/>
    <p:sldId id="310" r:id="rId55"/>
    <p:sldId id="311" r:id="rId56"/>
    <p:sldId id="312" r:id="rId57"/>
    <p:sldId id="313" r:id="rId58"/>
    <p:sldId id="314" r:id="rId59"/>
    <p:sldId id="315" r:id="rId60"/>
    <p:sldId id="316" r:id="rId61"/>
    <p:sldId id="317" r:id="rId6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E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3" autoAdjust="0"/>
    <p:restoredTop sz="94660"/>
  </p:normalViewPr>
  <p:slideViewPr>
    <p:cSldViewPr>
      <p:cViewPr varScale="1">
        <p:scale>
          <a:sx n="70" d="100"/>
          <a:sy n="70" d="100"/>
        </p:scale>
        <p:origin x="141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34709B-682D-4F0A-A5A8-FDAF128ACEB4}" type="datetimeFigureOut">
              <a:rPr lang="pt-BR" smtClean="0"/>
              <a:t>19/08/2014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217BDD-C9F7-4D2D-89C9-BCA9A146D57E}" type="slidenum">
              <a:rPr lang="pt-BR" smtClean="0"/>
              <a:t>‹nº›</a:t>
            </a:fld>
            <a:endParaRPr lang="pt-BR"/>
          </a:p>
        </p:txBody>
      </p:sp>
    </p:spTree>
    <p:extLst>
      <p:ext uri="{BB962C8B-B14F-4D97-AF65-F5344CB8AC3E}">
        <p14:creationId xmlns:p14="http://schemas.microsoft.com/office/powerpoint/2010/main" val="3040613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354AF72-5736-4811-B988-A808F07A9363}" type="datetime1">
              <a:rPr lang="pt-BR" smtClean="0"/>
              <a:t>19/08/2014</a:t>
            </a:fld>
            <a:endParaRPr lang="pt-BR"/>
          </a:p>
        </p:txBody>
      </p:sp>
      <p:sp>
        <p:nvSpPr>
          <p:cNvPr id="5" name="Espaço Reservado para Rodapé 4"/>
          <p:cNvSpPr>
            <a:spLocks noGrp="1"/>
          </p:cNvSpPr>
          <p:nvPr>
            <p:ph type="ftr" sz="quarter" idx="11"/>
          </p:nvPr>
        </p:nvSpPr>
        <p:spPr/>
        <p:txBody>
          <a:bodyPr/>
          <a:lstStyle/>
          <a:p>
            <a:r>
              <a:rPr lang="pt-BR" smtClean="0"/>
              <a:t>Prof. Gabriel Schmitt Kohlrausch</a:t>
            </a:r>
            <a:endParaRPr lang="pt-BR"/>
          </a:p>
        </p:txBody>
      </p:sp>
      <p:sp>
        <p:nvSpPr>
          <p:cNvPr id="6" name="Espaço Reservado para Número de Slide 5"/>
          <p:cNvSpPr>
            <a:spLocks noGrp="1"/>
          </p:cNvSpPr>
          <p:nvPr>
            <p:ph type="sldNum" sz="quarter" idx="12"/>
          </p:nvPr>
        </p:nvSpPr>
        <p:spPr/>
        <p:txBody>
          <a:bodyPr/>
          <a:lstStyle/>
          <a:p>
            <a:fld id="{2573B572-9FEC-4D19-84C4-381B088A430C}" type="slidenum">
              <a:rPr lang="pt-BR" smtClean="0"/>
              <a:t>‹nº›</a:t>
            </a:fld>
            <a:endParaRPr lang="pt-BR"/>
          </a:p>
        </p:txBody>
      </p:sp>
    </p:spTree>
    <p:extLst>
      <p:ext uri="{BB962C8B-B14F-4D97-AF65-F5344CB8AC3E}">
        <p14:creationId xmlns:p14="http://schemas.microsoft.com/office/powerpoint/2010/main" val="200402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131B254-DE76-432A-AC1D-A1C9D7688E18}" type="datetime1">
              <a:rPr lang="pt-BR" smtClean="0"/>
              <a:t>19/08/2014</a:t>
            </a:fld>
            <a:endParaRPr lang="pt-BR"/>
          </a:p>
        </p:txBody>
      </p:sp>
      <p:sp>
        <p:nvSpPr>
          <p:cNvPr id="5" name="Espaço Reservado para Rodapé 4"/>
          <p:cNvSpPr>
            <a:spLocks noGrp="1"/>
          </p:cNvSpPr>
          <p:nvPr>
            <p:ph type="ftr" sz="quarter" idx="11"/>
          </p:nvPr>
        </p:nvSpPr>
        <p:spPr/>
        <p:txBody>
          <a:bodyPr/>
          <a:lstStyle/>
          <a:p>
            <a:r>
              <a:rPr lang="pt-BR" smtClean="0"/>
              <a:t>Prof. Gabriel Schmitt Kohlrausch</a:t>
            </a:r>
            <a:endParaRPr lang="pt-BR"/>
          </a:p>
        </p:txBody>
      </p:sp>
      <p:sp>
        <p:nvSpPr>
          <p:cNvPr id="6" name="Espaço Reservado para Número de Slide 5"/>
          <p:cNvSpPr>
            <a:spLocks noGrp="1"/>
          </p:cNvSpPr>
          <p:nvPr>
            <p:ph type="sldNum" sz="quarter" idx="12"/>
          </p:nvPr>
        </p:nvSpPr>
        <p:spPr/>
        <p:txBody>
          <a:bodyPr/>
          <a:lstStyle/>
          <a:p>
            <a:fld id="{2573B572-9FEC-4D19-84C4-381B088A430C}" type="slidenum">
              <a:rPr lang="pt-BR" smtClean="0"/>
              <a:t>‹nº›</a:t>
            </a:fld>
            <a:endParaRPr lang="pt-BR"/>
          </a:p>
        </p:txBody>
      </p:sp>
    </p:spTree>
    <p:extLst>
      <p:ext uri="{BB962C8B-B14F-4D97-AF65-F5344CB8AC3E}">
        <p14:creationId xmlns:p14="http://schemas.microsoft.com/office/powerpoint/2010/main" val="370146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BD98B59-C1CF-4692-B6FD-7FFB90556B28}" type="datetime1">
              <a:rPr lang="pt-BR" smtClean="0"/>
              <a:t>19/08/2014</a:t>
            </a:fld>
            <a:endParaRPr lang="pt-BR"/>
          </a:p>
        </p:txBody>
      </p:sp>
      <p:sp>
        <p:nvSpPr>
          <p:cNvPr id="5" name="Espaço Reservado para Rodapé 4"/>
          <p:cNvSpPr>
            <a:spLocks noGrp="1"/>
          </p:cNvSpPr>
          <p:nvPr>
            <p:ph type="ftr" sz="quarter" idx="11"/>
          </p:nvPr>
        </p:nvSpPr>
        <p:spPr/>
        <p:txBody>
          <a:bodyPr/>
          <a:lstStyle/>
          <a:p>
            <a:r>
              <a:rPr lang="pt-BR" smtClean="0"/>
              <a:t>Prof. Gabriel Schmitt Kohlrausch</a:t>
            </a:r>
            <a:endParaRPr lang="pt-BR"/>
          </a:p>
        </p:txBody>
      </p:sp>
      <p:sp>
        <p:nvSpPr>
          <p:cNvPr id="6" name="Espaço Reservado para Número de Slide 5"/>
          <p:cNvSpPr>
            <a:spLocks noGrp="1"/>
          </p:cNvSpPr>
          <p:nvPr>
            <p:ph type="sldNum" sz="quarter" idx="12"/>
          </p:nvPr>
        </p:nvSpPr>
        <p:spPr/>
        <p:txBody>
          <a:bodyPr/>
          <a:lstStyle/>
          <a:p>
            <a:fld id="{2573B572-9FEC-4D19-84C4-381B088A430C}" type="slidenum">
              <a:rPr lang="pt-BR" smtClean="0"/>
              <a:t>‹nº›</a:t>
            </a:fld>
            <a:endParaRPr lang="pt-BR"/>
          </a:p>
        </p:txBody>
      </p:sp>
    </p:spTree>
    <p:extLst>
      <p:ext uri="{BB962C8B-B14F-4D97-AF65-F5344CB8AC3E}">
        <p14:creationId xmlns:p14="http://schemas.microsoft.com/office/powerpoint/2010/main" val="58130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B3A22F1-4A15-41AD-9A58-2190F51EBA28}" type="datetime1">
              <a:rPr lang="pt-BR" smtClean="0"/>
              <a:t>19/08/2014</a:t>
            </a:fld>
            <a:endParaRPr lang="pt-BR"/>
          </a:p>
        </p:txBody>
      </p:sp>
      <p:sp>
        <p:nvSpPr>
          <p:cNvPr id="5" name="Espaço Reservado para Rodapé 4"/>
          <p:cNvSpPr>
            <a:spLocks noGrp="1"/>
          </p:cNvSpPr>
          <p:nvPr>
            <p:ph type="ftr" sz="quarter" idx="11"/>
          </p:nvPr>
        </p:nvSpPr>
        <p:spPr/>
        <p:txBody>
          <a:bodyPr/>
          <a:lstStyle/>
          <a:p>
            <a:r>
              <a:rPr lang="pt-BR" smtClean="0"/>
              <a:t>Prof. Gabriel Schmitt Kohlrausch</a:t>
            </a:r>
            <a:endParaRPr lang="pt-BR"/>
          </a:p>
        </p:txBody>
      </p:sp>
      <p:sp>
        <p:nvSpPr>
          <p:cNvPr id="6" name="Espaço Reservado para Número de Slide 5"/>
          <p:cNvSpPr>
            <a:spLocks noGrp="1"/>
          </p:cNvSpPr>
          <p:nvPr>
            <p:ph type="sldNum" sz="quarter" idx="12"/>
          </p:nvPr>
        </p:nvSpPr>
        <p:spPr/>
        <p:txBody>
          <a:bodyPr/>
          <a:lstStyle/>
          <a:p>
            <a:fld id="{2573B572-9FEC-4D19-84C4-381B088A430C}" type="slidenum">
              <a:rPr lang="pt-BR" smtClean="0"/>
              <a:t>‹nº›</a:t>
            </a:fld>
            <a:endParaRPr lang="pt-BR"/>
          </a:p>
        </p:txBody>
      </p:sp>
    </p:spTree>
    <p:extLst>
      <p:ext uri="{BB962C8B-B14F-4D97-AF65-F5344CB8AC3E}">
        <p14:creationId xmlns:p14="http://schemas.microsoft.com/office/powerpoint/2010/main" val="168409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7300F17E-F38A-4DED-9F45-D48BF5F8FDA3}" type="datetime1">
              <a:rPr lang="pt-BR" smtClean="0"/>
              <a:t>19/08/2014</a:t>
            </a:fld>
            <a:endParaRPr lang="pt-BR"/>
          </a:p>
        </p:txBody>
      </p:sp>
      <p:sp>
        <p:nvSpPr>
          <p:cNvPr id="5" name="Espaço Reservado para Rodapé 4"/>
          <p:cNvSpPr>
            <a:spLocks noGrp="1"/>
          </p:cNvSpPr>
          <p:nvPr>
            <p:ph type="ftr" sz="quarter" idx="11"/>
          </p:nvPr>
        </p:nvSpPr>
        <p:spPr/>
        <p:txBody>
          <a:bodyPr/>
          <a:lstStyle/>
          <a:p>
            <a:r>
              <a:rPr lang="pt-BR" smtClean="0"/>
              <a:t>Prof. Gabriel Schmitt Kohlrausch</a:t>
            </a:r>
            <a:endParaRPr lang="pt-BR"/>
          </a:p>
        </p:txBody>
      </p:sp>
      <p:sp>
        <p:nvSpPr>
          <p:cNvPr id="6" name="Espaço Reservado para Número de Slide 5"/>
          <p:cNvSpPr>
            <a:spLocks noGrp="1"/>
          </p:cNvSpPr>
          <p:nvPr>
            <p:ph type="sldNum" sz="quarter" idx="12"/>
          </p:nvPr>
        </p:nvSpPr>
        <p:spPr/>
        <p:txBody>
          <a:bodyPr/>
          <a:lstStyle/>
          <a:p>
            <a:fld id="{2573B572-9FEC-4D19-84C4-381B088A430C}" type="slidenum">
              <a:rPr lang="pt-BR" smtClean="0"/>
              <a:t>‹nº›</a:t>
            </a:fld>
            <a:endParaRPr lang="pt-BR"/>
          </a:p>
        </p:txBody>
      </p:sp>
    </p:spTree>
    <p:extLst>
      <p:ext uri="{BB962C8B-B14F-4D97-AF65-F5344CB8AC3E}">
        <p14:creationId xmlns:p14="http://schemas.microsoft.com/office/powerpoint/2010/main" val="237891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E7FE17E-48BE-4E89-BAB9-75A387583A89}" type="datetime1">
              <a:rPr lang="pt-BR" smtClean="0"/>
              <a:t>19/08/2014</a:t>
            </a:fld>
            <a:endParaRPr lang="pt-BR"/>
          </a:p>
        </p:txBody>
      </p:sp>
      <p:sp>
        <p:nvSpPr>
          <p:cNvPr id="6" name="Espaço Reservado para Rodapé 5"/>
          <p:cNvSpPr>
            <a:spLocks noGrp="1"/>
          </p:cNvSpPr>
          <p:nvPr>
            <p:ph type="ftr" sz="quarter" idx="11"/>
          </p:nvPr>
        </p:nvSpPr>
        <p:spPr/>
        <p:txBody>
          <a:bodyPr/>
          <a:lstStyle/>
          <a:p>
            <a:r>
              <a:rPr lang="pt-BR" smtClean="0"/>
              <a:t>Prof. Gabriel Schmitt Kohlrausch</a:t>
            </a:r>
            <a:endParaRPr lang="pt-BR"/>
          </a:p>
        </p:txBody>
      </p:sp>
      <p:sp>
        <p:nvSpPr>
          <p:cNvPr id="7" name="Espaço Reservado para Número de Slide 6"/>
          <p:cNvSpPr>
            <a:spLocks noGrp="1"/>
          </p:cNvSpPr>
          <p:nvPr>
            <p:ph type="sldNum" sz="quarter" idx="12"/>
          </p:nvPr>
        </p:nvSpPr>
        <p:spPr/>
        <p:txBody>
          <a:bodyPr/>
          <a:lstStyle/>
          <a:p>
            <a:fld id="{2573B572-9FEC-4D19-84C4-381B088A430C}" type="slidenum">
              <a:rPr lang="pt-BR" smtClean="0"/>
              <a:t>‹nº›</a:t>
            </a:fld>
            <a:endParaRPr lang="pt-BR"/>
          </a:p>
        </p:txBody>
      </p:sp>
    </p:spTree>
    <p:extLst>
      <p:ext uri="{BB962C8B-B14F-4D97-AF65-F5344CB8AC3E}">
        <p14:creationId xmlns:p14="http://schemas.microsoft.com/office/powerpoint/2010/main" val="336424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B48EA8A-9429-4CA2-9770-EE4D058B82DE}" type="datetime1">
              <a:rPr lang="pt-BR" smtClean="0"/>
              <a:t>19/08/2014</a:t>
            </a:fld>
            <a:endParaRPr lang="pt-BR"/>
          </a:p>
        </p:txBody>
      </p:sp>
      <p:sp>
        <p:nvSpPr>
          <p:cNvPr id="8" name="Espaço Reservado para Rodapé 7"/>
          <p:cNvSpPr>
            <a:spLocks noGrp="1"/>
          </p:cNvSpPr>
          <p:nvPr>
            <p:ph type="ftr" sz="quarter" idx="11"/>
          </p:nvPr>
        </p:nvSpPr>
        <p:spPr/>
        <p:txBody>
          <a:bodyPr/>
          <a:lstStyle/>
          <a:p>
            <a:r>
              <a:rPr lang="pt-BR" smtClean="0"/>
              <a:t>Prof. Gabriel Schmitt Kohlrausch</a:t>
            </a:r>
            <a:endParaRPr lang="pt-BR"/>
          </a:p>
        </p:txBody>
      </p:sp>
      <p:sp>
        <p:nvSpPr>
          <p:cNvPr id="9" name="Espaço Reservado para Número de Slide 8"/>
          <p:cNvSpPr>
            <a:spLocks noGrp="1"/>
          </p:cNvSpPr>
          <p:nvPr>
            <p:ph type="sldNum" sz="quarter" idx="12"/>
          </p:nvPr>
        </p:nvSpPr>
        <p:spPr/>
        <p:txBody>
          <a:bodyPr/>
          <a:lstStyle/>
          <a:p>
            <a:fld id="{2573B572-9FEC-4D19-84C4-381B088A430C}" type="slidenum">
              <a:rPr lang="pt-BR" smtClean="0"/>
              <a:t>‹nº›</a:t>
            </a:fld>
            <a:endParaRPr lang="pt-BR"/>
          </a:p>
        </p:txBody>
      </p:sp>
    </p:spTree>
    <p:extLst>
      <p:ext uri="{BB962C8B-B14F-4D97-AF65-F5344CB8AC3E}">
        <p14:creationId xmlns:p14="http://schemas.microsoft.com/office/powerpoint/2010/main" val="92338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E0EF0412-0295-4DD7-BB2B-861ECBB3E8EA}" type="datetime1">
              <a:rPr lang="pt-BR" smtClean="0"/>
              <a:t>19/08/2014</a:t>
            </a:fld>
            <a:endParaRPr lang="pt-BR"/>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
        <p:nvSpPr>
          <p:cNvPr id="5" name="Espaço Reservado para Número de Slide 4"/>
          <p:cNvSpPr>
            <a:spLocks noGrp="1"/>
          </p:cNvSpPr>
          <p:nvPr>
            <p:ph type="sldNum" sz="quarter" idx="12"/>
          </p:nvPr>
        </p:nvSpPr>
        <p:spPr/>
        <p:txBody>
          <a:bodyPr/>
          <a:lstStyle/>
          <a:p>
            <a:fld id="{2573B572-9FEC-4D19-84C4-381B088A430C}" type="slidenum">
              <a:rPr lang="pt-BR" smtClean="0"/>
              <a:t>‹nº›</a:t>
            </a:fld>
            <a:endParaRPr lang="pt-BR"/>
          </a:p>
        </p:txBody>
      </p:sp>
    </p:spTree>
    <p:extLst>
      <p:ext uri="{BB962C8B-B14F-4D97-AF65-F5344CB8AC3E}">
        <p14:creationId xmlns:p14="http://schemas.microsoft.com/office/powerpoint/2010/main" val="2528736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4EDD399-4C99-47ED-B910-76693FAF51A6}" type="datetime1">
              <a:rPr lang="pt-BR" smtClean="0"/>
              <a:t>19/08/2014</a:t>
            </a:fld>
            <a:endParaRPr lang="pt-BR"/>
          </a:p>
        </p:txBody>
      </p:sp>
      <p:sp>
        <p:nvSpPr>
          <p:cNvPr id="3" name="Espaço Reservado para Rodapé 2"/>
          <p:cNvSpPr>
            <a:spLocks noGrp="1"/>
          </p:cNvSpPr>
          <p:nvPr>
            <p:ph type="ftr" sz="quarter" idx="11"/>
          </p:nvPr>
        </p:nvSpPr>
        <p:spPr/>
        <p:txBody>
          <a:bodyPr/>
          <a:lstStyle/>
          <a:p>
            <a:r>
              <a:rPr lang="pt-BR" smtClean="0"/>
              <a:t>Prof. Gabriel Schmitt Kohlrausch</a:t>
            </a:r>
            <a:endParaRPr lang="pt-BR"/>
          </a:p>
        </p:txBody>
      </p:sp>
      <p:sp>
        <p:nvSpPr>
          <p:cNvPr id="4" name="Espaço Reservado para Número de Slide 3"/>
          <p:cNvSpPr>
            <a:spLocks noGrp="1"/>
          </p:cNvSpPr>
          <p:nvPr>
            <p:ph type="sldNum" sz="quarter" idx="12"/>
          </p:nvPr>
        </p:nvSpPr>
        <p:spPr/>
        <p:txBody>
          <a:bodyPr/>
          <a:lstStyle/>
          <a:p>
            <a:fld id="{2573B572-9FEC-4D19-84C4-381B088A430C}" type="slidenum">
              <a:rPr lang="pt-BR" smtClean="0"/>
              <a:t>‹nº›</a:t>
            </a:fld>
            <a:endParaRPr lang="pt-BR"/>
          </a:p>
        </p:txBody>
      </p:sp>
    </p:spTree>
    <p:extLst>
      <p:ext uri="{BB962C8B-B14F-4D97-AF65-F5344CB8AC3E}">
        <p14:creationId xmlns:p14="http://schemas.microsoft.com/office/powerpoint/2010/main" val="264916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CDD9495-3C5D-47A6-BE1B-32DD8509B3A3}" type="datetime1">
              <a:rPr lang="pt-BR" smtClean="0"/>
              <a:t>19/08/2014</a:t>
            </a:fld>
            <a:endParaRPr lang="pt-BR"/>
          </a:p>
        </p:txBody>
      </p:sp>
      <p:sp>
        <p:nvSpPr>
          <p:cNvPr id="6" name="Espaço Reservado para Rodapé 5"/>
          <p:cNvSpPr>
            <a:spLocks noGrp="1"/>
          </p:cNvSpPr>
          <p:nvPr>
            <p:ph type="ftr" sz="quarter" idx="11"/>
          </p:nvPr>
        </p:nvSpPr>
        <p:spPr/>
        <p:txBody>
          <a:bodyPr/>
          <a:lstStyle/>
          <a:p>
            <a:r>
              <a:rPr lang="pt-BR" smtClean="0"/>
              <a:t>Prof. Gabriel Schmitt Kohlrausch</a:t>
            </a:r>
            <a:endParaRPr lang="pt-BR"/>
          </a:p>
        </p:txBody>
      </p:sp>
      <p:sp>
        <p:nvSpPr>
          <p:cNvPr id="7" name="Espaço Reservado para Número de Slide 6"/>
          <p:cNvSpPr>
            <a:spLocks noGrp="1"/>
          </p:cNvSpPr>
          <p:nvPr>
            <p:ph type="sldNum" sz="quarter" idx="12"/>
          </p:nvPr>
        </p:nvSpPr>
        <p:spPr/>
        <p:txBody>
          <a:bodyPr/>
          <a:lstStyle/>
          <a:p>
            <a:fld id="{2573B572-9FEC-4D19-84C4-381B088A430C}" type="slidenum">
              <a:rPr lang="pt-BR" smtClean="0"/>
              <a:t>‹nº›</a:t>
            </a:fld>
            <a:endParaRPr lang="pt-BR"/>
          </a:p>
        </p:txBody>
      </p:sp>
    </p:spTree>
    <p:extLst>
      <p:ext uri="{BB962C8B-B14F-4D97-AF65-F5344CB8AC3E}">
        <p14:creationId xmlns:p14="http://schemas.microsoft.com/office/powerpoint/2010/main" val="3119745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58E6BF7-76CE-4F61-9DAD-C2D677E360D5}" type="datetime1">
              <a:rPr lang="pt-BR" smtClean="0"/>
              <a:t>19/08/2014</a:t>
            </a:fld>
            <a:endParaRPr lang="pt-BR"/>
          </a:p>
        </p:txBody>
      </p:sp>
      <p:sp>
        <p:nvSpPr>
          <p:cNvPr id="6" name="Espaço Reservado para Rodapé 5"/>
          <p:cNvSpPr>
            <a:spLocks noGrp="1"/>
          </p:cNvSpPr>
          <p:nvPr>
            <p:ph type="ftr" sz="quarter" idx="11"/>
          </p:nvPr>
        </p:nvSpPr>
        <p:spPr/>
        <p:txBody>
          <a:bodyPr/>
          <a:lstStyle/>
          <a:p>
            <a:r>
              <a:rPr lang="pt-BR" smtClean="0"/>
              <a:t>Prof. Gabriel Schmitt Kohlrausch</a:t>
            </a:r>
            <a:endParaRPr lang="pt-BR"/>
          </a:p>
        </p:txBody>
      </p:sp>
      <p:sp>
        <p:nvSpPr>
          <p:cNvPr id="7" name="Espaço Reservado para Número de Slide 6"/>
          <p:cNvSpPr>
            <a:spLocks noGrp="1"/>
          </p:cNvSpPr>
          <p:nvPr>
            <p:ph type="sldNum" sz="quarter" idx="12"/>
          </p:nvPr>
        </p:nvSpPr>
        <p:spPr/>
        <p:txBody>
          <a:bodyPr/>
          <a:lstStyle/>
          <a:p>
            <a:fld id="{2573B572-9FEC-4D19-84C4-381B088A430C}" type="slidenum">
              <a:rPr lang="pt-BR" smtClean="0"/>
              <a:t>‹nº›</a:t>
            </a:fld>
            <a:endParaRPr lang="pt-BR"/>
          </a:p>
        </p:txBody>
      </p:sp>
    </p:spTree>
    <p:extLst>
      <p:ext uri="{BB962C8B-B14F-4D97-AF65-F5344CB8AC3E}">
        <p14:creationId xmlns:p14="http://schemas.microsoft.com/office/powerpoint/2010/main" val="169676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10D23-687D-4363-B38D-31E3BBE4C410}" type="datetime1">
              <a:rPr lang="pt-BR" smtClean="0"/>
              <a:t>19/08/2014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smtClean="0"/>
              <a:t>Prof. Gabriel Schmitt Kohlrausch</a:t>
            </a: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3B572-9FEC-4D19-84C4-381B088A430C}" type="slidenum">
              <a:rPr lang="pt-BR" smtClean="0"/>
              <a:t>‹nº›</a:t>
            </a:fld>
            <a:endParaRPr lang="pt-BR"/>
          </a:p>
        </p:txBody>
      </p:sp>
    </p:spTree>
    <p:extLst>
      <p:ext uri="{BB962C8B-B14F-4D97-AF65-F5344CB8AC3E}">
        <p14:creationId xmlns:p14="http://schemas.microsoft.com/office/powerpoint/2010/main" val="3092398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Orientação a objetos</a:t>
            </a:r>
            <a:endParaRPr lang="pt-BR" dirty="0"/>
          </a:p>
        </p:txBody>
      </p:sp>
      <p:sp>
        <p:nvSpPr>
          <p:cNvPr id="3" name="Subtítulo 2"/>
          <p:cNvSpPr>
            <a:spLocks noGrp="1"/>
          </p:cNvSpPr>
          <p:nvPr>
            <p:ph type="subTitle" idx="1"/>
          </p:nvPr>
        </p:nvSpPr>
        <p:spPr/>
        <p:txBody>
          <a:bodyPr/>
          <a:lstStyle/>
          <a:p>
            <a:r>
              <a:rPr lang="pt-BR" dirty="0" smtClean="0"/>
              <a:t>Uma abordagem prática para análise e programação utilizando orientação a objetos.</a:t>
            </a:r>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4227536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Classe e objetos</a:t>
            </a:r>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592699"/>
            <a:ext cx="382905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194842"/>
            <a:ext cx="37528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941168"/>
            <a:ext cx="38576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3993087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Criando classes C#</a:t>
            </a:r>
            <a:endParaRPr lang="pt-BR"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7784" y="2348880"/>
            <a:ext cx="4033243" cy="2125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lipse 3"/>
          <p:cNvSpPr/>
          <p:nvPr/>
        </p:nvSpPr>
        <p:spPr>
          <a:xfrm>
            <a:off x="3635896" y="2296665"/>
            <a:ext cx="936104" cy="43204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cxnSp>
        <p:nvCxnSpPr>
          <p:cNvPr id="7" name="Conector de seta reta 6"/>
          <p:cNvCxnSpPr>
            <a:stCxn id="4" idx="0"/>
          </p:cNvCxnSpPr>
          <p:nvPr/>
        </p:nvCxnSpPr>
        <p:spPr>
          <a:xfrm flipV="1">
            <a:off x="4103948" y="1916832"/>
            <a:ext cx="0" cy="379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3186164" y="1547500"/>
            <a:ext cx="1835567" cy="369332"/>
          </a:xfrm>
          <a:prstGeom prst="rect">
            <a:avLst/>
          </a:prstGeom>
          <a:noFill/>
        </p:spPr>
        <p:txBody>
          <a:bodyPr wrap="none" rtlCol="0">
            <a:spAutoFit/>
          </a:bodyPr>
          <a:lstStyle/>
          <a:p>
            <a:r>
              <a:rPr lang="pt-BR" dirty="0" smtClean="0"/>
              <a:t>Palavra reservada</a:t>
            </a:r>
            <a:endParaRPr lang="pt-BR" dirty="0"/>
          </a:p>
        </p:txBody>
      </p:sp>
      <p:sp>
        <p:nvSpPr>
          <p:cNvPr id="10" name="Elipse 9"/>
          <p:cNvSpPr/>
          <p:nvPr/>
        </p:nvSpPr>
        <p:spPr>
          <a:xfrm>
            <a:off x="2686144" y="2296665"/>
            <a:ext cx="936104" cy="43204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cxnSp>
        <p:nvCxnSpPr>
          <p:cNvPr id="11" name="Conector de seta reta 10"/>
          <p:cNvCxnSpPr>
            <a:stCxn id="10" idx="2"/>
          </p:cNvCxnSpPr>
          <p:nvPr/>
        </p:nvCxnSpPr>
        <p:spPr>
          <a:xfrm flipH="1">
            <a:off x="2195736" y="2512689"/>
            <a:ext cx="4904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CaixaDeTexto 13"/>
          <p:cNvSpPr txBox="1"/>
          <p:nvPr/>
        </p:nvSpPr>
        <p:spPr>
          <a:xfrm>
            <a:off x="0" y="2301349"/>
            <a:ext cx="2300310" cy="369332"/>
          </a:xfrm>
          <a:prstGeom prst="rect">
            <a:avLst/>
          </a:prstGeom>
          <a:noFill/>
        </p:spPr>
        <p:txBody>
          <a:bodyPr wrap="none" rtlCol="0">
            <a:spAutoFit/>
          </a:bodyPr>
          <a:lstStyle/>
          <a:p>
            <a:r>
              <a:rPr lang="pt-BR" dirty="0" smtClean="0"/>
              <a:t>Modificador de acesso</a:t>
            </a:r>
            <a:endParaRPr lang="pt-BR" dirty="0"/>
          </a:p>
        </p:txBody>
      </p:sp>
      <p:sp>
        <p:nvSpPr>
          <p:cNvPr id="15" name="Elipse 14"/>
          <p:cNvSpPr/>
          <p:nvPr/>
        </p:nvSpPr>
        <p:spPr>
          <a:xfrm>
            <a:off x="4578109" y="2301349"/>
            <a:ext cx="936104" cy="43204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cxnSp>
        <p:nvCxnSpPr>
          <p:cNvPr id="16" name="Conector de seta reta 15"/>
          <p:cNvCxnSpPr/>
          <p:nvPr/>
        </p:nvCxnSpPr>
        <p:spPr>
          <a:xfrm flipV="1">
            <a:off x="5514213" y="1924100"/>
            <a:ext cx="425939" cy="5932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5734720" y="1590484"/>
            <a:ext cx="1649811" cy="369332"/>
          </a:xfrm>
          <a:prstGeom prst="rect">
            <a:avLst/>
          </a:prstGeom>
          <a:noFill/>
        </p:spPr>
        <p:txBody>
          <a:bodyPr wrap="none" rtlCol="0">
            <a:spAutoFit/>
          </a:bodyPr>
          <a:lstStyle/>
          <a:p>
            <a:r>
              <a:rPr lang="pt-BR" dirty="0" smtClean="0"/>
              <a:t>Nome da classe</a:t>
            </a:r>
            <a:endParaRPr lang="pt-BR" dirty="0"/>
          </a:p>
        </p:txBody>
      </p:sp>
      <p:sp>
        <p:nvSpPr>
          <p:cNvPr id="17" name="Chave esquerda 16"/>
          <p:cNvSpPr/>
          <p:nvPr/>
        </p:nvSpPr>
        <p:spPr>
          <a:xfrm>
            <a:off x="2686144" y="3068960"/>
            <a:ext cx="500020" cy="9361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3" name="CaixaDeTexto 22"/>
          <p:cNvSpPr txBox="1"/>
          <p:nvPr/>
        </p:nvSpPr>
        <p:spPr>
          <a:xfrm>
            <a:off x="1634318" y="3360991"/>
            <a:ext cx="1051826" cy="369332"/>
          </a:xfrm>
          <a:prstGeom prst="rect">
            <a:avLst/>
          </a:prstGeom>
          <a:noFill/>
        </p:spPr>
        <p:txBody>
          <a:bodyPr wrap="none" rtlCol="0">
            <a:spAutoFit/>
          </a:bodyPr>
          <a:lstStyle/>
          <a:p>
            <a:r>
              <a:rPr lang="pt-BR" dirty="0" smtClean="0"/>
              <a:t>Atributos</a:t>
            </a:r>
            <a:endParaRPr lang="pt-BR" dirty="0"/>
          </a:p>
        </p:txBody>
      </p:sp>
      <p:sp>
        <p:nvSpPr>
          <p:cNvPr id="25" name="Elipse 24"/>
          <p:cNvSpPr/>
          <p:nvPr/>
        </p:nvSpPr>
        <p:spPr>
          <a:xfrm>
            <a:off x="4280391" y="2946506"/>
            <a:ext cx="2279233" cy="127458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cxnSp>
        <p:nvCxnSpPr>
          <p:cNvPr id="26" name="Conector de seta reta 25"/>
          <p:cNvCxnSpPr>
            <a:stCxn id="5" idx="3"/>
          </p:cNvCxnSpPr>
          <p:nvPr/>
        </p:nvCxnSpPr>
        <p:spPr>
          <a:xfrm flipV="1">
            <a:off x="6661027" y="2772324"/>
            <a:ext cx="468236" cy="6390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CaixaDeTexto 28"/>
          <p:cNvSpPr txBox="1"/>
          <p:nvPr/>
        </p:nvSpPr>
        <p:spPr>
          <a:xfrm>
            <a:off x="6712025" y="2328023"/>
            <a:ext cx="1013739" cy="369332"/>
          </a:xfrm>
          <a:prstGeom prst="rect">
            <a:avLst/>
          </a:prstGeom>
          <a:noFill/>
        </p:spPr>
        <p:txBody>
          <a:bodyPr wrap="none" rtlCol="0">
            <a:spAutoFit/>
          </a:bodyPr>
          <a:lstStyle/>
          <a:p>
            <a:r>
              <a:rPr lang="pt-BR" dirty="0" smtClean="0"/>
              <a:t>Variáveis</a:t>
            </a:r>
          </a:p>
        </p:txBody>
      </p:sp>
      <p:sp>
        <p:nvSpPr>
          <p:cNvPr id="30" name="Elipse 29"/>
          <p:cNvSpPr/>
          <p:nvPr/>
        </p:nvSpPr>
        <p:spPr>
          <a:xfrm>
            <a:off x="3154196" y="2946506"/>
            <a:ext cx="1171584" cy="123644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cxnSp>
        <p:nvCxnSpPr>
          <p:cNvPr id="31" name="Conector de seta reta 30"/>
          <p:cNvCxnSpPr>
            <a:stCxn id="30" idx="4"/>
          </p:cNvCxnSpPr>
          <p:nvPr/>
        </p:nvCxnSpPr>
        <p:spPr>
          <a:xfrm>
            <a:off x="3739988" y="4182947"/>
            <a:ext cx="0" cy="556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CaixaDeTexto 31"/>
          <p:cNvSpPr txBox="1"/>
          <p:nvPr/>
        </p:nvSpPr>
        <p:spPr>
          <a:xfrm>
            <a:off x="2460179" y="4739735"/>
            <a:ext cx="2300310" cy="369332"/>
          </a:xfrm>
          <a:prstGeom prst="rect">
            <a:avLst/>
          </a:prstGeom>
          <a:noFill/>
        </p:spPr>
        <p:txBody>
          <a:bodyPr wrap="none" rtlCol="0">
            <a:spAutoFit/>
          </a:bodyPr>
          <a:lstStyle/>
          <a:p>
            <a:r>
              <a:rPr lang="pt-BR" dirty="0" smtClean="0"/>
              <a:t>Modificador de acesso</a:t>
            </a:r>
            <a:endParaRPr lang="pt-BR" dirty="0"/>
          </a:p>
        </p:txBody>
      </p:sp>
      <p:sp>
        <p:nvSpPr>
          <p:cNvPr id="34" name="Espaço Reservado para Rodapé 3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2054670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Criando objetos em C#</a:t>
            </a:r>
            <a:endParaRPr lang="pt-BR"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2276872"/>
            <a:ext cx="5340843" cy="2148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Elipse 5"/>
          <p:cNvSpPr/>
          <p:nvPr/>
        </p:nvSpPr>
        <p:spPr>
          <a:xfrm>
            <a:off x="2339752" y="3501008"/>
            <a:ext cx="2448272" cy="63729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cxnSp>
        <p:nvCxnSpPr>
          <p:cNvPr id="7" name="Conector de seta reta 6"/>
          <p:cNvCxnSpPr>
            <a:stCxn id="6" idx="4"/>
          </p:cNvCxnSpPr>
          <p:nvPr/>
        </p:nvCxnSpPr>
        <p:spPr>
          <a:xfrm>
            <a:off x="3563888" y="4138299"/>
            <a:ext cx="0" cy="586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1907704" y="4761187"/>
            <a:ext cx="3670941" cy="369332"/>
          </a:xfrm>
          <a:prstGeom prst="rect">
            <a:avLst/>
          </a:prstGeom>
          <a:noFill/>
        </p:spPr>
        <p:txBody>
          <a:bodyPr wrap="none" rtlCol="0">
            <a:spAutoFit/>
          </a:bodyPr>
          <a:lstStyle/>
          <a:p>
            <a:r>
              <a:rPr lang="pt-BR" dirty="0" smtClean="0"/>
              <a:t>Declaração da variável do TIPO Conta</a:t>
            </a:r>
          </a:p>
        </p:txBody>
      </p:sp>
      <p:sp>
        <p:nvSpPr>
          <p:cNvPr id="11" name="Elipse 10"/>
          <p:cNvSpPr/>
          <p:nvPr/>
        </p:nvSpPr>
        <p:spPr>
          <a:xfrm>
            <a:off x="5220072" y="3501007"/>
            <a:ext cx="1872208" cy="63729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cxnSp>
        <p:nvCxnSpPr>
          <p:cNvPr id="12" name="Conector de seta reta 11"/>
          <p:cNvCxnSpPr>
            <a:stCxn id="11" idx="0"/>
            <a:endCxn id="13" idx="2"/>
          </p:cNvCxnSpPr>
          <p:nvPr/>
        </p:nvCxnSpPr>
        <p:spPr>
          <a:xfrm flipV="1">
            <a:off x="6156176" y="2347139"/>
            <a:ext cx="936104" cy="1153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5292080" y="1700808"/>
            <a:ext cx="3600400" cy="646331"/>
          </a:xfrm>
          <a:prstGeom prst="rect">
            <a:avLst/>
          </a:prstGeom>
          <a:noFill/>
        </p:spPr>
        <p:txBody>
          <a:bodyPr wrap="square" rtlCol="0">
            <a:spAutoFit/>
          </a:bodyPr>
          <a:lstStyle/>
          <a:p>
            <a:r>
              <a:rPr lang="pt-BR" dirty="0" smtClean="0"/>
              <a:t>Atribuição de um novo objeto CONTA para a variável meuObjeto1</a:t>
            </a:r>
          </a:p>
        </p:txBody>
      </p:sp>
      <p:sp>
        <p:nvSpPr>
          <p:cNvPr id="16" name="Espaço Reservado para Rodapé 15"/>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1900498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Classe -&gt; Objeto</a:t>
            </a:r>
            <a:endParaRPr lang="pt-BR"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556792"/>
            <a:ext cx="5904656" cy="4344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Conector de seta reta 5"/>
          <p:cNvCxnSpPr/>
          <p:nvPr/>
        </p:nvCxnSpPr>
        <p:spPr>
          <a:xfrm flipV="1">
            <a:off x="7452320" y="1613903"/>
            <a:ext cx="0" cy="1816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5406853" y="1244571"/>
            <a:ext cx="3600400" cy="369332"/>
          </a:xfrm>
          <a:prstGeom prst="rect">
            <a:avLst/>
          </a:prstGeom>
          <a:noFill/>
        </p:spPr>
        <p:txBody>
          <a:bodyPr wrap="square" rtlCol="0">
            <a:spAutoFit/>
          </a:bodyPr>
          <a:lstStyle/>
          <a:p>
            <a:r>
              <a:rPr lang="pt-BR" dirty="0" smtClean="0"/>
              <a:t>.NET FRAMEWORK = CONSTRUTORA</a:t>
            </a:r>
          </a:p>
        </p:txBody>
      </p:sp>
      <p:sp>
        <p:nvSpPr>
          <p:cNvPr id="11" name="Espaço Reservado para Rodapé 10"/>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477146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Trabalhando com atributos</a:t>
            </a:r>
            <a:endParaRPr lang="pt-BR"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2708920"/>
            <a:ext cx="5195832" cy="2005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Elipse 5"/>
          <p:cNvSpPr/>
          <p:nvPr/>
        </p:nvSpPr>
        <p:spPr>
          <a:xfrm>
            <a:off x="1979712" y="2605427"/>
            <a:ext cx="5112568" cy="63729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cxnSp>
        <p:nvCxnSpPr>
          <p:cNvPr id="7" name="Conector de seta reta 6"/>
          <p:cNvCxnSpPr>
            <a:stCxn id="6" idx="0"/>
            <a:endCxn id="8" idx="2"/>
          </p:cNvCxnSpPr>
          <p:nvPr/>
        </p:nvCxnSpPr>
        <p:spPr>
          <a:xfrm flipV="1">
            <a:off x="4535996" y="2005163"/>
            <a:ext cx="0" cy="600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2735796" y="1358832"/>
            <a:ext cx="3600400" cy="646331"/>
          </a:xfrm>
          <a:prstGeom prst="rect">
            <a:avLst/>
          </a:prstGeom>
          <a:noFill/>
        </p:spPr>
        <p:txBody>
          <a:bodyPr wrap="square" rtlCol="0">
            <a:spAutoFit/>
          </a:bodyPr>
          <a:lstStyle/>
          <a:p>
            <a:pPr algn="ctr"/>
            <a:r>
              <a:rPr lang="pt-BR" dirty="0" smtClean="0"/>
              <a:t>Criado objeto do tipo Conta (variável meuObjeto1)</a:t>
            </a:r>
          </a:p>
        </p:txBody>
      </p:sp>
      <p:sp>
        <p:nvSpPr>
          <p:cNvPr id="12" name="Elipse 11"/>
          <p:cNvSpPr/>
          <p:nvPr/>
        </p:nvSpPr>
        <p:spPr>
          <a:xfrm>
            <a:off x="3544390" y="3428999"/>
            <a:ext cx="1243634" cy="43204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cxnSp>
        <p:nvCxnSpPr>
          <p:cNvPr id="13" name="Conector de seta reta 12"/>
          <p:cNvCxnSpPr>
            <a:stCxn id="12" idx="1"/>
            <a:endCxn id="16" idx="3"/>
          </p:cNvCxnSpPr>
          <p:nvPr/>
        </p:nvCxnSpPr>
        <p:spPr>
          <a:xfrm flipH="1" flipV="1">
            <a:off x="1541987" y="3367494"/>
            <a:ext cx="2184529" cy="124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179512" y="2767329"/>
            <a:ext cx="1362475" cy="1200329"/>
          </a:xfrm>
          <a:prstGeom prst="rect">
            <a:avLst/>
          </a:prstGeom>
          <a:noFill/>
        </p:spPr>
        <p:txBody>
          <a:bodyPr wrap="square" rtlCol="0">
            <a:spAutoFit/>
          </a:bodyPr>
          <a:lstStyle/>
          <a:p>
            <a:pPr algn="ctr"/>
            <a:r>
              <a:rPr lang="pt-BR" dirty="0" smtClean="0"/>
              <a:t>Alterando valor do atributo NUMERO</a:t>
            </a:r>
          </a:p>
        </p:txBody>
      </p:sp>
      <p:sp>
        <p:nvSpPr>
          <p:cNvPr id="17" name="Espaço Reservado para Rodapé 16"/>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659525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normAutofit/>
          </a:bodyPr>
          <a:lstStyle/>
          <a:p>
            <a:pPr algn="just"/>
            <a:r>
              <a:rPr lang="pt-BR" dirty="0" smtClean="0"/>
              <a:t>Clientes de um banco criam contas em determinada agencia bancaria. Essas contas são abertas através de funcionários da agencia. Um cliente pode ter um cartão de crédito da agencia. Crie classes que possam representar o domínio descrito previamente. Lembre-se de testar as suas classes.</a:t>
            </a:r>
          </a:p>
          <a:p>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3333964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lstStyle/>
          <a:p>
            <a:pPr algn="just"/>
            <a:r>
              <a:rPr lang="pt-BR" dirty="0" smtClean="0"/>
              <a:t>Uma escola possui alunos os quais se matricula em determinadas turmas. Crie as classes para representar o domínio proposto, lembrando de testar as classes criadas.</a:t>
            </a:r>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2650483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Relacionamentos</a:t>
            </a:r>
            <a:endParaRPr lang="pt-BR"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060848"/>
            <a:ext cx="7190402" cy="2903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1486228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Agregação</a:t>
            </a:r>
            <a:endParaRPr lang="pt-BR"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24128" y="3070100"/>
            <a:ext cx="3194670" cy="14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223015"/>
            <a:ext cx="2654753"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119093"/>
            <a:ext cx="1763263" cy="202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160" y="1326768"/>
            <a:ext cx="2493172" cy="1670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Elipse 8"/>
          <p:cNvSpPr/>
          <p:nvPr/>
        </p:nvSpPr>
        <p:spPr>
          <a:xfrm>
            <a:off x="5940152" y="3971696"/>
            <a:ext cx="2952328" cy="31864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cxnSp>
        <p:nvCxnSpPr>
          <p:cNvPr id="10" name="Conector de seta reta 9"/>
          <p:cNvCxnSpPr>
            <a:stCxn id="9" idx="0"/>
          </p:cNvCxnSpPr>
          <p:nvPr/>
        </p:nvCxnSpPr>
        <p:spPr>
          <a:xfrm flipH="1" flipV="1">
            <a:off x="2771800" y="3356992"/>
            <a:ext cx="4644516" cy="6147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rot="450067">
            <a:off x="2900414" y="3125812"/>
            <a:ext cx="3006334" cy="338554"/>
          </a:xfrm>
          <a:prstGeom prst="rect">
            <a:avLst/>
          </a:prstGeom>
          <a:noFill/>
        </p:spPr>
        <p:txBody>
          <a:bodyPr wrap="square" rtlCol="0">
            <a:spAutoFit/>
          </a:bodyPr>
          <a:lstStyle/>
          <a:p>
            <a:r>
              <a:rPr lang="pt-BR" sz="1600" dirty="0" smtClean="0"/>
              <a:t>Agregação (Relacionamento)</a:t>
            </a:r>
          </a:p>
        </p:txBody>
      </p:sp>
      <p:sp>
        <p:nvSpPr>
          <p:cNvPr id="12" name="Espaço Reservado para Rodapé 11"/>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3443618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Agregação C#</a:t>
            </a:r>
            <a:endParaRPr lang="pt-BR"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2420888"/>
            <a:ext cx="5229745" cy="2894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Elipse 5"/>
          <p:cNvSpPr/>
          <p:nvPr/>
        </p:nvSpPr>
        <p:spPr>
          <a:xfrm>
            <a:off x="1547664" y="4221088"/>
            <a:ext cx="3816424" cy="31864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9" name="Espaço Reservado para Rodapé 8"/>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1917189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Domínio e aplicação</a:t>
            </a:r>
            <a:endParaRPr lang="pt-BR" dirty="0"/>
          </a:p>
        </p:txBody>
      </p:sp>
      <p:sp>
        <p:nvSpPr>
          <p:cNvPr id="3" name="Espaço Reservado para Conteúdo 2"/>
          <p:cNvSpPr>
            <a:spLocks noGrp="1"/>
          </p:cNvSpPr>
          <p:nvPr>
            <p:ph idx="1"/>
          </p:nvPr>
        </p:nvSpPr>
        <p:spPr/>
        <p:txBody>
          <a:bodyPr/>
          <a:lstStyle/>
          <a:p>
            <a:pPr marL="0" indent="0" algn="ctr">
              <a:buNone/>
            </a:pPr>
            <a:r>
              <a:rPr lang="pt-BR" dirty="0" smtClean="0"/>
              <a:t>Um domínio é composto por entidades (objetos), informações e processos relacionados a um determinado contexto.</a:t>
            </a:r>
          </a:p>
          <a:p>
            <a:pPr marL="0" indent="0" algn="ctr">
              <a:buNone/>
            </a:pPr>
            <a:r>
              <a:rPr lang="pt-BR" dirty="0" smtClean="0"/>
              <a:t>Uma aplicação pode ser desenvolvida ou tornar factível as tarefas de um domínio.</a:t>
            </a:r>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2648694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lstStyle/>
          <a:p>
            <a:pPr algn="just"/>
            <a:r>
              <a:rPr lang="pt-BR" dirty="0" smtClean="0"/>
              <a:t>Defina um vinculo entre os objetos que representam um cliente e um cartão de crédito</a:t>
            </a:r>
          </a:p>
          <a:p>
            <a:pPr algn="just"/>
            <a:r>
              <a:rPr lang="pt-BR" dirty="0" smtClean="0"/>
              <a:t>Defina um vínculo entre os objetos que representam as contas e a agencia</a:t>
            </a:r>
          </a:p>
          <a:p>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3716912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lstStyle/>
          <a:p>
            <a:pPr algn="just"/>
            <a:r>
              <a:rPr lang="pt-BR" dirty="0" smtClean="0"/>
              <a:t>Defina um relacionamento entre os objetos que representam um aluno e uma turma.</a:t>
            </a:r>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1295977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Métodos</a:t>
            </a:r>
            <a:endParaRPr lang="pt-BR" dirty="0"/>
          </a:p>
        </p:txBody>
      </p:sp>
      <p:sp>
        <p:nvSpPr>
          <p:cNvPr id="3" name="Espaço Reservado para Conteúdo 2"/>
          <p:cNvSpPr>
            <a:spLocks noGrp="1"/>
          </p:cNvSpPr>
          <p:nvPr>
            <p:ph idx="1"/>
          </p:nvPr>
        </p:nvSpPr>
        <p:spPr/>
        <p:txBody>
          <a:bodyPr/>
          <a:lstStyle/>
          <a:p>
            <a:r>
              <a:rPr lang="pt-BR" dirty="0" smtClean="0"/>
              <a:t>Operações que podem modificar ou apenas consultar valores dos atributos da classe.</a:t>
            </a:r>
            <a:endParaRPr lang="pt-B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095432"/>
            <a:ext cx="4629769" cy="1908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1639004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Definição métodos C#</a:t>
            </a:r>
            <a:endParaRPr lang="pt-BR"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988840"/>
            <a:ext cx="6886897" cy="3555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22306792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Chamando um método</a:t>
            </a:r>
            <a:endParaRPr lang="pt-BR"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2060848"/>
            <a:ext cx="6330602"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Elipse 5"/>
          <p:cNvSpPr/>
          <p:nvPr/>
        </p:nvSpPr>
        <p:spPr>
          <a:xfrm>
            <a:off x="3635896" y="4437112"/>
            <a:ext cx="3024336" cy="72008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4149785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Retornando valores</a:t>
            </a:r>
            <a:endParaRPr lang="pt-BR"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661159"/>
            <a:ext cx="6979122" cy="1626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Elipse 5"/>
          <p:cNvSpPr/>
          <p:nvPr/>
        </p:nvSpPr>
        <p:spPr>
          <a:xfrm>
            <a:off x="1835696" y="1556792"/>
            <a:ext cx="1368152" cy="57606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7" name="Elipse 6"/>
          <p:cNvSpPr/>
          <p:nvPr/>
        </p:nvSpPr>
        <p:spPr>
          <a:xfrm>
            <a:off x="1304020" y="2276872"/>
            <a:ext cx="1215752" cy="57606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41" y="4725144"/>
            <a:ext cx="871296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eta para baixo 3"/>
          <p:cNvSpPr/>
          <p:nvPr/>
        </p:nvSpPr>
        <p:spPr>
          <a:xfrm>
            <a:off x="3923928" y="3140968"/>
            <a:ext cx="869697" cy="1296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spaço Reservado para Rodapé 7"/>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3171936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lstStyle/>
          <a:p>
            <a:pPr algn="just"/>
            <a:r>
              <a:rPr lang="pt-BR" dirty="0" smtClean="0"/>
              <a:t>Uma conta pode receber depósitos, fazer retirada (saque), imprimir extrato e consultar saldo. Implemente essas operações na classe conta.</a:t>
            </a:r>
          </a:p>
          <a:p>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7241480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lstStyle/>
          <a:p>
            <a:pPr algn="just"/>
            <a:r>
              <a:rPr lang="pt-BR" dirty="0" smtClean="0"/>
              <a:t>Um aluno pode se matricular em uma turma e realizar provas. Crie essas operações para a classe aluno.</a:t>
            </a:r>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277526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Sobrecarga</a:t>
            </a:r>
            <a:endParaRPr lang="pt-BR" dirty="0"/>
          </a:p>
        </p:txBody>
      </p:sp>
      <p:sp>
        <p:nvSpPr>
          <p:cNvPr id="3" name="Espaço Reservado para Conteúdo 2"/>
          <p:cNvSpPr>
            <a:spLocks noGrp="1"/>
          </p:cNvSpPr>
          <p:nvPr>
            <p:ph idx="1"/>
          </p:nvPr>
        </p:nvSpPr>
        <p:spPr/>
        <p:txBody>
          <a:bodyPr/>
          <a:lstStyle/>
          <a:p>
            <a:r>
              <a:rPr lang="pt-BR" dirty="0" smtClean="0"/>
              <a:t>Também conhecido como “</a:t>
            </a:r>
            <a:r>
              <a:rPr lang="pt-BR" dirty="0" err="1" smtClean="0">
                <a:solidFill>
                  <a:srgbClr val="FF0000"/>
                </a:solidFill>
              </a:rPr>
              <a:t>overloading</a:t>
            </a:r>
            <a:r>
              <a:rPr lang="pt-BR" dirty="0" smtClean="0"/>
              <a:t>”</a:t>
            </a:r>
          </a:p>
          <a:p>
            <a:r>
              <a:rPr lang="pt-BR" dirty="0" err="1" smtClean="0"/>
              <a:t>Overload</a:t>
            </a:r>
            <a:r>
              <a:rPr lang="pt-BR" dirty="0" smtClean="0"/>
              <a:t> ocorre quando, na mesma classe, existem dois ou mais métodos com o mesmo nome, porém com parâmetros diferentes.</a:t>
            </a:r>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843678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Sobrecarga - cenário</a:t>
            </a:r>
            <a:endParaRPr lang="pt-BR" dirty="0"/>
          </a:p>
        </p:txBody>
      </p:sp>
      <p:sp>
        <p:nvSpPr>
          <p:cNvPr id="3" name="Espaço Reservado para Conteúdo 2"/>
          <p:cNvSpPr>
            <a:spLocks noGrp="1"/>
          </p:cNvSpPr>
          <p:nvPr>
            <p:ph idx="1"/>
          </p:nvPr>
        </p:nvSpPr>
        <p:spPr/>
        <p:txBody>
          <a:bodyPr/>
          <a:lstStyle/>
          <a:p>
            <a:r>
              <a:rPr lang="pt-BR" dirty="0" smtClean="0"/>
              <a:t>Como cliente de um banco, podemos emitir extratos de nossa conta.</a:t>
            </a:r>
          </a:p>
          <a:p>
            <a:r>
              <a:rPr lang="pt-BR" dirty="0" smtClean="0"/>
              <a:t>Em nosso sistema o cliente solicita um extrato via o método </a:t>
            </a:r>
            <a:r>
              <a:rPr lang="pt-BR" dirty="0" err="1" smtClean="0"/>
              <a:t>ImprimirExtrato</a:t>
            </a:r>
            <a:r>
              <a:rPr lang="pt-BR" dirty="0" smtClean="0"/>
              <a:t>(). </a:t>
            </a:r>
          </a:p>
          <a:p>
            <a:r>
              <a:rPr lang="pt-BR" dirty="0" smtClean="0"/>
              <a:t>O comportamento padrão do método é retornar o extrato dos últimos 15 dias da conta.</a:t>
            </a:r>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2010319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domínio</a:t>
            </a:r>
            <a:endParaRPr lang="pt-BR" dirty="0"/>
          </a:p>
        </p:txBody>
      </p:sp>
      <p:sp>
        <p:nvSpPr>
          <p:cNvPr id="4" name="Retângulo 3"/>
          <p:cNvSpPr/>
          <p:nvPr/>
        </p:nvSpPr>
        <p:spPr>
          <a:xfrm>
            <a:off x="827584" y="1811668"/>
            <a:ext cx="7344816" cy="4248472"/>
          </a:xfrm>
          <a:prstGeom prst="rect">
            <a:avLst/>
          </a:prstGeom>
          <a:solidFill>
            <a:srgbClr val="E2EE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99" y="1915949"/>
            <a:ext cx="7524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4584" y="3243514"/>
            <a:ext cx="7905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744" y="2228072"/>
            <a:ext cx="733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4232" y="4396960"/>
            <a:ext cx="7048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lipse 4"/>
          <p:cNvSpPr/>
          <p:nvPr/>
        </p:nvSpPr>
        <p:spPr>
          <a:xfrm>
            <a:off x="3814489" y="2236638"/>
            <a:ext cx="1512168" cy="716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Conta do Claudio</a:t>
            </a:r>
            <a:endParaRPr lang="pt-BR" dirty="0"/>
          </a:p>
        </p:txBody>
      </p:sp>
      <p:sp>
        <p:nvSpPr>
          <p:cNvPr id="6" name="CaixaDeTexto 5"/>
          <p:cNvSpPr txBox="1"/>
          <p:nvPr/>
        </p:nvSpPr>
        <p:spPr>
          <a:xfrm>
            <a:off x="883106" y="2812757"/>
            <a:ext cx="1109663" cy="461665"/>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Funcionário </a:t>
            </a:r>
          </a:p>
          <a:p>
            <a:pPr algn="ctr"/>
            <a:r>
              <a:rPr lang="pt-BR" sz="1200" dirty="0" smtClean="0">
                <a:latin typeface="Berlin Sans FB Demi" pitchFamily="34" charset="0"/>
                <a:cs typeface="Aharoni" pitchFamily="2" charset="-79"/>
              </a:rPr>
              <a:t>Cleber</a:t>
            </a:r>
            <a:endParaRPr lang="pt-BR" sz="1200" dirty="0">
              <a:latin typeface="Berlin Sans FB Demi" pitchFamily="34" charset="0"/>
              <a:cs typeface="Aharoni" pitchFamily="2" charset="-79"/>
            </a:endParaRPr>
          </a:p>
        </p:txBody>
      </p:sp>
      <p:sp>
        <p:nvSpPr>
          <p:cNvPr id="11" name="CaixaDeTexto 10"/>
          <p:cNvSpPr txBox="1"/>
          <p:nvPr/>
        </p:nvSpPr>
        <p:spPr>
          <a:xfrm>
            <a:off x="2995039" y="4139161"/>
            <a:ext cx="1109663" cy="461665"/>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Funcionário </a:t>
            </a:r>
          </a:p>
          <a:p>
            <a:pPr algn="ctr"/>
            <a:r>
              <a:rPr lang="pt-BR" sz="1200" dirty="0" smtClean="0">
                <a:latin typeface="Berlin Sans FB Demi" pitchFamily="34" charset="0"/>
                <a:cs typeface="Aharoni" pitchFamily="2" charset="-79"/>
              </a:rPr>
              <a:t>Miguel</a:t>
            </a:r>
            <a:endParaRPr lang="pt-BR" sz="1200" dirty="0">
              <a:latin typeface="Berlin Sans FB Demi" pitchFamily="34" charset="0"/>
              <a:cs typeface="Aharoni" pitchFamily="2" charset="-79"/>
            </a:endParaRPr>
          </a:p>
        </p:txBody>
      </p:sp>
      <p:sp>
        <p:nvSpPr>
          <p:cNvPr id="12" name="CaixaDeTexto 11"/>
          <p:cNvSpPr txBox="1"/>
          <p:nvPr/>
        </p:nvSpPr>
        <p:spPr>
          <a:xfrm>
            <a:off x="6600624" y="3148312"/>
            <a:ext cx="1109663" cy="461665"/>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Cliente</a:t>
            </a:r>
          </a:p>
          <a:p>
            <a:pPr algn="ctr"/>
            <a:r>
              <a:rPr lang="pt-BR" sz="1200" dirty="0" smtClean="0">
                <a:latin typeface="Berlin Sans FB Demi" pitchFamily="34" charset="0"/>
                <a:cs typeface="Aharoni" pitchFamily="2" charset="-79"/>
              </a:rPr>
              <a:t>Claudio</a:t>
            </a:r>
            <a:endParaRPr lang="pt-BR" sz="1200" dirty="0">
              <a:latin typeface="Berlin Sans FB Demi" pitchFamily="34" charset="0"/>
              <a:cs typeface="Aharoni" pitchFamily="2" charset="-79"/>
            </a:endParaRPr>
          </a:p>
        </p:txBody>
      </p:sp>
      <p:sp>
        <p:nvSpPr>
          <p:cNvPr id="13" name="CaixaDeTexto 12"/>
          <p:cNvSpPr txBox="1"/>
          <p:nvPr/>
        </p:nvSpPr>
        <p:spPr>
          <a:xfrm>
            <a:off x="4771825" y="5320885"/>
            <a:ext cx="1109663" cy="461665"/>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Cliente</a:t>
            </a:r>
          </a:p>
          <a:p>
            <a:pPr algn="ctr"/>
            <a:r>
              <a:rPr lang="pt-BR" sz="1200" dirty="0" smtClean="0">
                <a:latin typeface="Berlin Sans FB Demi" pitchFamily="34" charset="0"/>
                <a:cs typeface="Aharoni" pitchFamily="2" charset="-79"/>
              </a:rPr>
              <a:t>Paula</a:t>
            </a:r>
            <a:endParaRPr lang="pt-BR" sz="1200" dirty="0">
              <a:latin typeface="Berlin Sans FB Demi" pitchFamily="34" charset="0"/>
              <a:cs typeface="Aharoni" pitchFamily="2" charset="-79"/>
            </a:endParaRPr>
          </a:p>
        </p:txBody>
      </p:sp>
      <p:sp>
        <p:nvSpPr>
          <p:cNvPr id="14" name="Elipse 13"/>
          <p:cNvSpPr/>
          <p:nvPr/>
        </p:nvSpPr>
        <p:spPr>
          <a:xfrm>
            <a:off x="1814174" y="4947915"/>
            <a:ext cx="1512168" cy="716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Conta da Paula</a:t>
            </a:r>
            <a:endParaRPr lang="pt-BR" dirty="0"/>
          </a:p>
        </p:txBody>
      </p:sp>
      <p:sp>
        <p:nvSpPr>
          <p:cNvPr id="7" name="Espaço Reservado para Rodapé 6"/>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2490350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Sobrecarga - cenário</a:t>
            </a:r>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2708920"/>
            <a:ext cx="7876961" cy="146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4313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Sobrecarga - cenário</a:t>
            </a:r>
            <a:endParaRPr lang="pt-BR" dirty="0"/>
          </a:p>
        </p:txBody>
      </p:sp>
      <p:sp>
        <p:nvSpPr>
          <p:cNvPr id="3" name="Espaço Reservado para Conteúdo 2"/>
          <p:cNvSpPr>
            <a:spLocks noGrp="1"/>
          </p:cNvSpPr>
          <p:nvPr>
            <p:ph idx="1"/>
          </p:nvPr>
        </p:nvSpPr>
        <p:spPr/>
        <p:txBody>
          <a:bodyPr/>
          <a:lstStyle/>
          <a:p>
            <a:r>
              <a:rPr lang="pt-BR" dirty="0" smtClean="0"/>
              <a:t>Agora imagine que nosso sistema deve realizar uma nova funcionalidade, emitir extratos para clientes com base em uma quantidade de dias que o cliente escolher.</a:t>
            </a:r>
          </a:p>
          <a:p>
            <a:r>
              <a:rPr lang="pt-BR" dirty="0" smtClean="0"/>
              <a:t>Então teríamos:</a:t>
            </a:r>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509119"/>
            <a:ext cx="8424937" cy="103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0968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Sobrecarga - cenário</a:t>
            </a:r>
            <a:endParaRPr lang="pt-BR" dirty="0"/>
          </a:p>
        </p:txBody>
      </p:sp>
      <p:sp>
        <p:nvSpPr>
          <p:cNvPr id="3" name="Espaço Reservado para Conteúdo 2"/>
          <p:cNvSpPr>
            <a:spLocks noGrp="1"/>
          </p:cNvSpPr>
          <p:nvPr>
            <p:ph idx="1"/>
          </p:nvPr>
        </p:nvSpPr>
        <p:spPr/>
        <p:txBody>
          <a:bodyPr/>
          <a:lstStyle/>
          <a:p>
            <a:pPr algn="just"/>
            <a:r>
              <a:rPr lang="pt-BR" dirty="0" smtClean="0"/>
              <a:t>Porém, se alterarmos a </a:t>
            </a:r>
            <a:r>
              <a:rPr lang="pt-BR" dirty="0" smtClean="0">
                <a:solidFill>
                  <a:srgbClr val="FF0000"/>
                </a:solidFill>
              </a:rPr>
              <a:t>assinatura </a:t>
            </a:r>
            <a:r>
              <a:rPr lang="pt-BR" dirty="0" smtClean="0"/>
              <a:t>do método devemos alterar todas as chamadas para esse método. Ou seja, devemos procurar </a:t>
            </a:r>
            <a:r>
              <a:rPr lang="pt-BR" dirty="0" smtClean="0">
                <a:solidFill>
                  <a:srgbClr val="FF0000"/>
                </a:solidFill>
              </a:rPr>
              <a:t>em todo o sistema</a:t>
            </a:r>
            <a:r>
              <a:rPr lang="pt-BR" dirty="0" smtClean="0"/>
              <a:t> qualquer referencia a “</a:t>
            </a:r>
            <a:r>
              <a:rPr lang="pt-BR" dirty="0" err="1" smtClean="0"/>
              <a:t>ImprimirExtrato</a:t>
            </a:r>
            <a:r>
              <a:rPr lang="pt-BR" dirty="0" smtClean="0"/>
              <a:t>()” e alterar para “</a:t>
            </a:r>
            <a:r>
              <a:rPr lang="pt-BR" dirty="0" err="1" smtClean="0"/>
              <a:t>ImprimirExtrato</a:t>
            </a:r>
            <a:r>
              <a:rPr lang="pt-BR" dirty="0" smtClean="0"/>
              <a:t>(15)”</a:t>
            </a:r>
            <a:endParaRPr lang="pt-BR" dirty="0">
              <a:solidFill>
                <a:srgbClr val="FF0000"/>
              </a:solidFill>
            </a:endParaRPr>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40452532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Sobrecarga - cenário</a:t>
            </a:r>
            <a:endParaRPr lang="pt-BR" dirty="0"/>
          </a:p>
        </p:txBody>
      </p:sp>
      <p:sp>
        <p:nvSpPr>
          <p:cNvPr id="3" name="Espaço Reservado para Conteúdo 2"/>
          <p:cNvSpPr>
            <a:spLocks noGrp="1"/>
          </p:cNvSpPr>
          <p:nvPr>
            <p:ph idx="1"/>
          </p:nvPr>
        </p:nvSpPr>
        <p:spPr/>
        <p:txBody>
          <a:bodyPr/>
          <a:lstStyle/>
          <a:p>
            <a:r>
              <a:rPr lang="pt-BR" dirty="0" smtClean="0"/>
              <a:t>Aí entra a sobrecarga, veja o exemplo abaixo:</a:t>
            </a:r>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07929"/>
            <a:ext cx="7621540" cy="4125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tângulo 4"/>
          <p:cNvSpPr/>
          <p:nvPr/>
        </p:nvSpPr>
        <p:spPr>
          <a:xfrm>
            <a:off x="1115616" y="4370524"/>
            <a:ext cx="2808312" cy="254304"/>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082086" y="5318072"/>
            <a:ext cx="4426018" cy="343176"/>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p:cNvCxnSpPr>
            <a:stCxn id="5" idx="3"/>
          </p:cNvCxnSpPr>
          <p:nvPr/>
        </p:nvCxnSpPr>
        <p:spPr>
          <a:xfrm flipV="1">
            <a:off x="3923928" y="3789040"/>
            <a:ext cx="2952328" cy="708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7" idx="3"/>
          </p:cNvCxnSpPr>
          <p:nvPr/>
        </p:nvCxnSpPr>
        <p:spPr>
          <a:xfrm flipV="1">
            <a:off x="5508104" y="3933056"/>
            <a:ext cx="1512168" cy="1556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CaixaDeTexto 13"/>
          <p:cNvSpPr txBox="1"/>
          <p:nvPr/>
        </p:nvSpPr>
        <p:spPr>
          <a:xfrm>
            <a:off x="6916460" y="3526773"/>
            <a:ext cx="1493935" cy="369332"/>
          </a:xfrm>
          <a:prstGeom prst="rect">
            <a:avLst/>
          </a:prstGeom>
          <a:noFill/>
        </p:spPr>
        <p:txBody>
          <a:bodyPr wrap="none" rtlCol="0">
            <a:spAutoFit/>
          </a:bodyPr>
          <a:lstStyle/>
          <a:p>
            <a:r>
              <a:rPr lang="pt-BR" b="1" dirty="0" smtClean="0"/>
              <a:t>SOBRECARGA</a:t>
            </a:r>
            <a:endParaRPr lang="pt-BR" b="1" dirty="0"/>
          </a:p>
        </p:txBody>
      </p:sp>
    </p:spTree>
    <p:extLst>
      <p:ext uri="{BB962C8B-B14F-4D97-AF65-F5344CB8AC3E}">
        <p14:creationId xmlns:p14="http://schemas.microsoft.com/office/powerpoint/2010/main" val="395487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Sobrecarga - cenário</a:t>
            </a:r>
            <a:endParaRPr lang="pt-BR" dirty="0"/>
          </a:p>
        </p:txBody>
      </p:sp>
      <p:sp>
        <p:nvSpPr>
          <p:cNvPr id="3" name="Espaço Reservado para Conteúdo 2"/>
          <p:cNvSpPr>
            <a:spLocks noGrp="1"/>
          </p:cNvSpPr>
          <p:nvPr>
            <p:ph idx="1"/>
          </p:nvPr>
        </p:nvSpPr>
        <p:spPr/>
        <p:txBody>
          <a:bodyPr/>
          <a:lstStyle/>
          <a:p>
            <a:r>
              <a:rPr lang="pt-BR" dirty="0" smtClean="0"/>
              <a:t>Mas perceba que o código (comportamento do método) foi “duplicado”. Essa não é uma boa prática, então:</a:t>
            </a:r>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548738"/>
            <a:ext cx="8604322" cy="2184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tângulo 5"/>
          <p:cNvSpPr/>
          <p:nvPr/>
        </p:nvSpPr>
        <p:spPr>
          <a:xfrm>
            <a:off x="683568" y="4005064"/>
            <a:ext cx="2952328" cy="254304"/>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de seta reta 6"/>
          <p:cNvCxnSpPr>
            <a:stCxn id="6" idx="3"/>
          </p:cNvCxnSpPr>
          <p:nvPr/>
        </p:nvCxnSpPr>
        <p:spPr>
          <a:xfrm flipV="1">
            <a:off x="3635896" y="3861048"/>
            <a:ext cx="1296144" cy="271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3779913" y="3203324"/>
            <a:ext cx="5256584" cy="646331"/>
          </a:xfrm>
          <a:prstGeom prst="rect">
            <a:avLst/>
          </a:prstGeom>
          <a:noFill/>
        </p:spPr>
        <p:txBody>
          <a:bodyPr wrap="square" rtlCol="0">
            <a:spAutoFit/>
          </a:bodyPr>
          <a:lstStyle/>
          <a:p>
            <a:r>
              <a:rPr lang="pt-BR" b="1" dirty="0" smtClean="0"/>
              <a:t>PASSAR A RESPONSABILIDADE PARA O MÉTODO QUE IMPLEMENTA O COMPORTAMENTO</a:t>
            </a:r>
            <a:endParaRPr lang="pt-BR" b="1" dirty="0"/>
          </a:p>
        </p:txBody>
      </p:sp>
    </p:spTree>
    <p:extLst>
      <p:ext uri="{BB962C8B-B14F-4D97-AF65-F5344CB8AC3E}">
        <p14:creationId xmlns:p14="http://schemas.microsoft.com/office/powerpoint/2010/main" val="31348730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197" y="4317063"/>
            <a:ext cx="4647542" cy="450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smtClean="0"/>
              <a:t>Construtores</a:t>
            </a:r>
            <a:endParaRPr lang="pt-BR" dirty="0"/>
          </a:p>
        </p:txBody>
      </p:sp>
      <p:sp>
        <p:nvSpPr>
          <p:cNvPr id="3" name="Espaço Reservado para Conteúdo 2"/>
          <p:cNvSpPr>
            <a:spLocks noGrp="1"/>
          </p:cNvSpPr>
          <p:nvPr>
            <p:ph idx="1"/>
          </p:nvPr>
        </p:nvSpPr>
        <p:spPr/>
        <p:txBody>
          <a:bodyPr/>
          <a:lstStyle/>
          <a:p>
            <a:r>
              <a:rPr lang="pt-BR" dirty="0" smtClean="0"/>
              <a:t>Determinado treco de código que é executado toda vez que um objeto é criado.</a:t>
            </a:r>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
        <p:nvSpPr>
          <p:cNvPr id="6" name="Retângulo 5"/>
          <p:cNvSpPr/>
          <p:nvPr/>
        </p:nvSpPr>
        <p:spPr>
          <a:xfrm>
            <a:off x="4499992" y="4317063"/>
            <a:ext cx="2107747" cy="450527"/>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de seta reta 6"/>
          <p:cNvCxnSpPr>
            <a:stCxn id="6" idx="0"/>
          </p:cNvCxnSpPr>
          <p:nvPr/>
        </p:nvCxnSpPr>
        <p:spPr>
          <a:xfrm flipV="1">
            <a:off x="5553866" y="3789041"/>
            <a:ext cx="422290" cy="528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4283968" y="3387990"/>
            <a:ext cx="3240359" cy="369332"/>
          </a:xfrm>
          <a:prstGeom prst="rect">
            <a:avLst/>
          </a:prstGeom>
          <a:noFill/>
        </p:spPr>
        <p:txBody>
          <a:bodyPr wrap="square" rtlCol="0">
            <a:spAutoFit/>
          </a:bodyPr>
          <a:lstStyle/>
          <a:p>
            <a:r>
              <a:rPr lang="pt-BR" b="1" dirty="0" smtClean="0"/>
              <a:t>EXECUÇÃO DO CONSTRUTOR</a:t>
            </a:r>
            <a:endParaRPr lang="pt-BR" b="1" dirty="0"/>
          </a:p>
        </p:txBody>
      </p:sp>
    </p:spTree>
    <p:extLst>
      <p:ext uri="{BB962C8B-B14F-4D97-AF65-F5344CB8AC3E}">
        <p14:creationId xmlns:p14="http://schemas.microsoft.com/office/powerpoint/2010/main" val="36729929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Construtores - codificando</a:t>
            </a:r>
            <a:endParaRPr lang="pt-BR" dirty="0"/>
          </a:p>
        </p:txBody>
      </p:sp>
      <p:sp>
        <p:nvSpPr>
          <p:cNvPr id="3" name="Espaço Reservado para Conteúdo 2"/>
          <p:cNvSpPr>
            <a:spLocks noGrp="1"/>
          </p:cNvSpPr>
          <p:nvPr>
            <p:ph idx="1"/>
          </p:nvPr>
        </p:nvSpPr>
        <p:spPr/>
        <p:txBody>
          <a:bodyPr/>
          <a:lstStyle/>
          <a:p>
            <a:r>
              <a:rPr lang="pt-BR" dirty="0" smtClean="0"/>
              <a:t>Diferente de métodos que retornam </a:t>
            </a:r>
            <a:r>
              <a:rPr lang="pt-BR" dirty="0" err="1" smtClean="0"/>
              <a:t>void</a:t>
            </a:r>
            <a:r>
              <a:rPr lang="pt-BR" dirty="0"/>
              <a:t> </a:t>
            </a:r>
            <a:r>
              <a:rPr lang="pt-BR" dirty="0" smtClean="0"/>
              <a:t>um construtor </a:t>
            </a:r>
            <a:r>
              <a:rPr lang="pt-BR" dirty="0" smtClean="0">
                <a:solidFill>
                  <a:srgbClr val="FF0000"/>
                </a:solidFill>
              </a:rPr>
              <a:t>NÃO TEM </a:t>
            </a:r>
            <a:r>
              <a:rPr lang="pt-BR" dirty="0" smtClean="0"/>
              <a:t>retorno.</a:t>
            </a:r>
          </a:p>
          <a:p>
            <a:r>
              <a:rPr lang="pt-BR" dirty="0" smtClean="0"/>
              <a:t>Todo construtor </a:t>
            </a:r>
            <a:r>
              <a:rPr lang="pt-BR" dirty="0" smtClean="0">
                <a:solidFill>
                  <a:srgbClr val="FF0000"/>
                </a:solidFill>
              </a:rPr>
              <a:t>DEVE</a:t>
            </a:r>
            <a:r>
              <a:rPr lang="pt-BR" dirty="0" smtClean="0"/>
              <a:t> ter o </a:t>
            </a:r>
            <a:r>
              <a:rPr lang="pt-BR" dirty="0" smtClean="0">
                <a:solidFill>
                  <a:srgbClr val="FF0000"/>
                </a:solidFill>
              </a:rPr>
              <a:t>MESMO</a:t>
            </a:r>
            <a:r>
              <a:rPr lang="pt-BR" dirty="0" smtClean="0"/>
              <a:t> nome da classe.</a:t>
            </a:r>
          </a:p>
          <a:p>
            <a:r>
              <a:rPr lang="pt-BR" dirty="0" smtClean="0"/>
              <a:t>Construtores podem receber parâmetros de entrada.</a:t>
            </a:r>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13196635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636912"/>
            <a:ext cx="4070603" cy="3622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smtClean="0"/>
              <a:t>Construtores - codificando</a:t>
            </a:r>
            <a:endParaRPr lang="pt-BR" dirty="0"/>
          </a:p>
        </p:txBody>
      </p:sp>
      <p:sp>
        <p:nvSpPr>
          <p:cNvPr id="3" name="Espaço Reservado para Conteúdo 2"/>
          <p:cNvSpPr>
            <a:spLocks noGrp="1"/>
          </p:cNvSpPr>
          <p:nvPr>
            <p:ph idx="1"/>
          </p:nvPr>
        </p:nvSpPr>
        <p:spPr/>
        <p:txBody>
          <a:bodyPr/>
          <a:lstStyle/>
          <a:p>
            <a:r>
              <a:rPr lang="pt-BR" dirty="0" smtClean="0"/>
              <a:t>Exemplo:</a:t>
            </a:r>
          </a:p>
          <a:p>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
        <p:nvSpPr>
          <p:cNvPr id="5" name="Retângulo 4"/>
          <p:cNvSpPr/>
          <p:nvPr/>
        </p:nvSpPr>
        <p:spPr>
          <a:xfrm>
            <a:off x="2571203" y="4973717"/>
            <a:ext cx="2107747" cy="1191587"/>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Conector de seta reta 5"/>
          <p:cNvCxnSpPr>
            <a:stCxn id="5" idx="3"/>
            <a:endCxn id="7" idx="1"/>
          </p:cNvCxnSpPr>
          <p:nvPr/>
        </p:nvCxnSpPr>
        <p:spPr>
          <a:xfrm>
            <a:off x="4678950" y="5569511"/>
            <a:ext cx="11891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5868144" y="5384845"/>
            <a:ext cx="2995052" cy="369332"/>
          </a:xfrm>
          <a:prstGeom prst="rect">
            <a:avLst/>
          </a:prstGeom>
          <a:noFill/>
        </p:spPr>
        <p:txBody>
          <a:bodyPr wrap="square" rtlCol="0">
            <a:spAutoFit/>
          </a:bodyPr>
          <a:lstStyle/>
          <a:p>
            <a:r>
              <a:rPr lang="pt-BR" b="1" dirty="0" smtClean="0"/>
              <a:t>DEFINIÇÃO DO CONSTRUTOR</a:t>
            </a:r>
            <a:endParaRPr lang="pt-BR" b="1" dirty="0"/>
          </a:p>
        </p:txBody>
      </p:sp>
    </p:spTree>
    <p:extLst>
      <p:ext uri="{BB962C8B-B14F-4D97-AF65-F5344CB8AC3E}">
        <p14:creationId xmlns:p14="http://schemas.microsoft.com/office/powerpoint/2010/main" val="38426500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Construtor padrão</a:t>
            </a:r>
            <a:endParaRPr lang="pt-BR" dirty="0"/>
          </a:p>
        </p:txBody>
      </p:sp>
      <p:sp>
        <p:nvSpPr>
          <p:cNvPr id="3" name="Espaço Reservado para Conteúdo 2"/>
          <p:cNvSpPr>
            <a:spLocks noGrp="1"/>
          </p:cNvSpPr>
          <p:nvPr>
            <p:ph idx="1"/>
          </p:nvPr>
        </p:nvSpPr>
        <p:spPr/>
        <p:txBody>
          <a:bodyPr/>
          <a:lstStyle/>
          <a:p>
            <a:r>
              <a:rPr lang="pt-BR" dirty="0" smtClean="0"/>
              <a:t>Sempre que um objeto é criado um construtor da classe correspondente é chamado.</a:t>
            </a:r>
          </a:p>
          <a:p>
            <a:r>
              <a:rPr lang="pt-BR" dirty="0" smtClean="0"/>
              <a:t>Quando um construtor não é especificado </a:t>
            </a:r>
            <a:r>
              <a:rPr lang="pt-BR" dirty="0" smtClean="0">
                <a:solidFill>
                  <a:srgbClr val="FF0000"/>
                </a:solidFill>
              </a:rPr>
              <a:t>explicitamente </a:t>
            </a:r>
            <a:r>
              <a:rPr lang="pt-BR" dirty="0" smtClean="0"/>
              <a:t>existe um construtor padrão sem parâmetros de entrada.</a:t>
            </a:r>
            <a:endParaRPr lang="pt-BR" dirty="0" smtClean="0">
              <a:solidFill>
                <a:srgbClr val="FF0000"/>
              </a:solidFill>
            </a:endParaRPr>
          </a:p>
          <a:p>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spTree>
    <p:extLst>
      <p:ext uri="{BB962C8B-B14F-4D97-AF65-F5344CB8AC3E}">
        <p14:creationId xmlns:p14="http://schemas.microsoft.com/office/powerpoint/2010/main" val="23759560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564904"/>
            <a:ext cx="3352470" cy="1945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smtClean="0"/>
              <a:t>Construtor padrão</a:t>
            </a:r>
            <a:endParaRPr lang="pt-BR" dirty="0"/>
          </a:p>
        </p:txBody>
      </p:sp>
      <p:sp>
        <p:nvSpPr>
          <p:cNvPr id="3" name="Espaço Reservado para Conteúdo 2"/>
          <p:cNvSpPr>
            <a:spLocks noGrp="1"/>
          </p:cNvSpPr>
          <p:nvPr>
            <p:ph idx="1"/>
          </p:nvPr>
        </p:nvSpPr>
        <p:spPr/>
        <p:txBody>
          <a:bodyPr/>
          <a:lstStyle/>
          <a:p>
            <a:r>
              <a:rPr lang="pt-BR" dirty="0" smtClean="0"/>
              <a:t>Exemplos</a:t>
            </a:r>
            <a:endParaRPr lang="pt-BR" dirty="0" smtClean="0">
              <a:solidFill>
                <a:srgbClr val="FF0000"/>
              </a:solidFill>
            </a:endParaRPr>
          </a:p>
          <a:p>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sp>
        <p:nvSpPr>
          <p:cNvPr id="5" name="Retângulo 4"/>
          <p:cNvSpPr/>
          <p:nvPr/>
        </p:nvSpPr>
        <p:spPr>
          <a:xfrm>
            <a:off x="683568" y="2616781"/>
            <a:ext cx="3352470" cy="1893753"/>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Conector de seta reta 5"/>
          <p:cNvCxnSpPr>
            <a:stCxn id="5" idx="2"/>
            <a:endCxn id="7" idx="0"/>
          </p:cNvCxnSpPr>
          <p:nvPr/>
        </p:nvCxnSpPr>
        <p:spPr>
          <a:xfrm>
            <a:off x="2359803" y="4510534"/>
            <a:ext cx="0" cy="849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862277" y="5360522"/>
            <a:ext cx="2995052" cy="646331"/>
          </a:xfrm>
          <a:prstGeom prst="rect">
            <a:avLst/>
          </a:prstGeom>
          <a:noFill/>
        </p:spPr>
        <p:txBody>
          <a:bodyPr wrap="square" rtlCol="0">
            <a:spAutoFit/>
          </a:bodyPr>
          <a:lstStyle/>
          <a:p>
            <a:pPr algn="ctr"/>
            <a:r>
              <a:rPr lang="pt-BR" b="1" dirty="0" smtClean="0"/>
              <a:t>CLASSE QUE USA CONSTRUTOR PADRÃO</a:t>
            </a:r>
            <a:endParaRPr lang="pt-BR" b="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929521"/>
            <a:ext cx="2952328" cy="300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tângulo 15"/>
          <p:cNvSpPr/>
          <p:nvPr/>
        </p:nvSpPr>
        <p:spPr>
          <a:xfrm>
            <a:off x="5264052" y="3563657"/>
            <a:ext cx="2288303" cy="1161487"/>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de seta reta 16"/>
          <p:cNvCxnSpPr>
            <a:stCxn id="16" idx="2"/>
            <a:endCxn id="22" idx="0"/>
          </p:cNvCxnSpPr>
          <p:nvPr/>
        </p:nvCxnSpPr>
        <p:spPr>
          <a:xfrm>
            <a:off x="6408204" y="4725144"/>
            <a:ext cx="0" cy="62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4910678" y="5348697"/>
            <a:ext cx="2995052" cy="923330"/>
          </a:xfrm>
          <a:prstGeom prst="rect">
            <a:avLst/>
          </a:prstGeom>
          <a:noFill/>
        </p:spPr>
        <p:txBody>
          <a:bodyPr wrap="square" rtlCol="0">
            <a:spAutoFit/>
          </a:bodyPr>
          <a:lstStyle/>
          <a:p>
            <a:pPr algn="ctr"/>
            <a:r>
              <a:rPr lang="pt-BR" b="1" dirty="0" smtClean="0"/>
              <a:t>CONSTRUTOR EXPLÍCITO QUE INICIALIZA SALDO E LIMITE DO OBJETO CONTA</a:t>
            </a:r>
            <a:endParaRPr lang="pt-BR" b="1" dirty="0"/>
          </a:p>
        </p:txBody>
      </p:sp>
    </p:spTree>
    <p:extLst>
      <p:ext uri="{BB962C8B-B14F-4D97-AF65-F5344CB8AC3E}">
        <p14:creationId xmlns:p14="http://schemas.microsoft.com/office/powerpoint/2010/main" val="2675402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2805180" y="3307509"/>
            <a:ext cx="4608512" cy="1728192"/>
          </a:xfrm>
          <a:prstGeom prst="rect">
            <a:avLst/>
          </a:prstGeom>
          <a:solidFill>
            <a:srgbClr val="E2EE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p:cNvSpPr>
            <a:spLocks noGrp="1"/>
          </p:cNvSpPr>
          <p:nvPr>
            <p:ph type="title"/>
          </p:nvPr>
        </p:nvSpPr>
        <p:spPr/>
        <p:txBody>
          <a:bodyPr/>
          <a:lstStyle/>
          <a:p>
            <a:r>
              <a:rPr lang="pt-BR" dirty="0" smtClean="0"/>
              <a:t>Objetos</a:t>
            </a:r>
            <a:endParaRPr lang="pt-BR" dirty="0"/>
          </a:p>
        </p:txBody>
      </p:sp>
      <p:sp>
        <p:nvSpPr>
          <p:cNvPr id="3" name="Espaço Reservado para Conteúdo 2"/>
          <p:cNvSpPr>
            <a:spLocks noGrp="1"/>
          </p:cNvSpPr>
          <p:nvPr>
            <p:ph idx="1"/>
          </p:nvPr>
        </p:nvSpPr>
        <p:spPr/>
        <p:txBody>
          <a:bodyPr/>
          <a:lstStyle/>
          <a:p>
            <a:r>
              <a:rPr lang="pt-BR" dirty="0" smtClean="0"/>
              <a:t>As entidades são representadas por </a:t>
            </a:r>
            <a:r>
              <a:rPr lang="pt-BR" b="1" dirty="0" smtClean="0"/>
              <a:t>objetos</a:t>
            </a:r>
            <a:endParaRPr lang="pt-BR"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688" y="3545685"/>
            <a:ext cx="7524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040" y="3505865"/>
            <a:ext cx="733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Elipse 5"/>
          <p:cNvSpPr/>
          <p:nvPr/>
        </p:nvSpPr>
        <p:spPr>
          <a:xfrm>
            <a:off x="4250816" y="3545685"/>
            <a:ext cx="1512168" cy="716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Conta do Claudio</a:t>
            </a:r>
            <a:endParaRPr lang="pt-BR" dirty="0"/>
          </a:p>
        </p:txBody>
      </p:sp>
      <p:sp>
        <p:nvSpPr>
          <p:cNvPr id="7" name="CaixaDeTexto 6"/>
          <p:cNvSpPr txBox="1"/>
          <p:nvPr/>
        </p:nvSpPr>
        <p:spPr>
          <a:xfrm>
            <a:off x="2920095" y="4442493"/>
            <a:ext cx="1109663" cy="461665"/>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Funcionário </a:t>
            </a:r>
          </a:p>
          <a:p>
            <a:pPr algn="ctr"/>
            <a:r>
              <a:rPr lang="pt-BR" sz="1200" dirty="0" smtClean="0">
                <a:latin typeface="Berlin Sans FB Demi" pitchFamily="34" charset="0"/>
                <a:cs typeface="Aharoni" pitchFamily="2" charset="-79"/>
              </a:rPr>
              <a:t>Cleber</a:t>
            </a:r>
            <a:endParaRPr lang="pt-BR" sz="1200" dirty="0">
              <a:latin typeface="Berlin Sans FB Demi" pitchFamily="34" charset="0"/>
              <a:cs typeface="Aharoni" pitchFamily="2" charset="-79"/>
            </a:endParaRPr>
          </a:p>
        </p:txBody>
      </p:sp>
      <p:sp>
        <p:nvSpPr>
          <p:cNvPr id="8" name="CaixaDeTexto 7"/>
          <p:cNvSpPr txBox="1"/>
          <p:nvPr/>
        </p:nvSpPr>
        <p:spPr>
          <a:xfrm>
            <a:off x="6078920" y="4426105"/>
            <a:ext cx="1109663" cy="461665"/>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Cliente</a:t>
            </a:r>
          </a:p>
          <a:p>
            <a:pPr algn="ctr"/>
            <a:r>
              <a:rPr lang="pt-BR" sz="1200" dirty="0" smtClean="0">
                <a:latin typeface="Berlin Sans FB Demi" pitchFamily="34" charset="0"/>
                <a:cs typeface="Aharoni" pitchFamily="2" charset="-79"/>
              </a:rPr>
              <a:t>Claudio</a:t>
            </a:r>
            <a:endParaRPr lang="pt-BR" sz="1200" dirty="0">
              <a:latin typeface="Berlin Sans FB Demi" pitchFamily="34" charset="0"/>
              <a:cs typeface="Aharoni" pitchFamily="2" charset="-79"/>
            </a:endParaRPr>
          </a:p>
        </p:txBody>
      </p:sp>
      <p:sp>
        <p:nvSpPr>
          <p:cNvPr id="10" name="Espaço Reservado para Rodapé 9"/>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2810092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068960"/>
            <a:ext cx="3096344" cy="353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smtClean="0"/>
              <a:t>Sobrecarga de construtores</a:t>
            </a:r>
            <a:endParaRPr lang="pt-BR" dirty="0"/>
          </a:p>
        </p:txBody>
      </p:sp>
      <p:sp>
        <p:nvSpPr>
          <p:cNvPr id="3" name="Espaço Reservado para Conteúdo 2"/>
          <p:cNvSpPr>
            <a:spLocks noGrp="1"/>
          </p:cNvSpPr>
          <p:nvPr>
            <p:ph idx="1"/>
          </p:nvPr>
        </p:nvSpPr>
        <p:spPr/>
        <p:txBody>
          <a:bodyPr/>
          <a:lstStyle/>
          <a:p>
            <a:r>
              <a:rPr lang="pt-BR" dirty="0" smtClean="0"/>
              <a:t>Da mesma forma que fazemos sobrecarga em métodos podemos fazer sobrecarga em construtores</a:t>
            </a:r>
            <a:endParaRPr lang="pt-BR" dirty="0" smtClean="0">
              <a:solidFill>
                <a:srgbClr val="FF0000"/>
              </a:solidFill>
            </a:endParaRPr>
          </a:p>
          <a:p>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sp>
        <p:nvSpPr>
          <p:cNvPr id="16" name="Retângulo 15"/>
          <p:cNvSpPr/>
          <p:nvPr/>
        </p:nvSpPr>
        <p:spPr>
          <a:xfrm>
            <a:off x="2622375" y="4456176"/>
            <a:ext cx="2885729" cy="1925152"/>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de seta reta 16"/>
          <p:cNvCxnSpPr>
            <a:stCxn id="16" idx="3"/>
            <a:endCxn id="22" idx="1"/>
          </p:cNvCxnSpPr>
          <p:nvPr/>
        </p:nvCxnSpPr>
        <p:spPr>
          <a:xfrm>
            <a:off x="5508104" y="5418752"/>
            <a:ext cx="127808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6786190" y="5234086"/>
            <a:ext cx="1620292" cy="369332"/>
          </a:xfrm>
          <a:prstGeom prst="rect">
            <a:avLst/>
          </a:prstGeom>
          <a:noFill/>
        </p:spPr>
        <p:txBody>
          <a:bodyPr wrap="square" rtlCol="0">
            <a:spAutoFit/>
          </a:bodyPr>
          <a:lstStyle/>
          <a:p>
            <a:pPr algn="ctr"/>
            <a:r>
              <a:rPr lang="pt-BR" b="1" dirty="0" smtClean="0"/>
              <a:t>SOBRECARGA</a:t>
            </a:r>
            <a:endParaRPr lang="pt-BR" b="1" dirty="0"/>
          </a:p>
        </p:txBody>
      </p:sp>
    </p:spTree>
    <p:extLst>
      <p:ext uri="{BB962C8B-B14F-4D97-AF65-F5344CB8AC3E}">
        <p14:creationId xmlns:p14="http://schemas.microsoft.com/office/powerpoint/2010/main" val="42297449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Utilizando referências nos parâmetros de entrada</a:t>
            </a:r>
            <a:endParaRPr lang="pt-BR" dirty="0"/>
          </a:p>
        </p:txBody>
      </p:sp>
      <p:sp>
        <p:nvSpPr>
          <p:cNvPr id="3" name="Espaço Reservado para Conteúdo 2"/>
          <p:cNvSpPr>
            <a:spLocks noGrp="1"/>
          </p:cNvSpPr>
          <p:nvPr>
            <p:ph idx="1"/>
          </p:nvPr>
        </p:nvSpPr>
        <p:spPr/>
        <p:txBody>
          <a:bodyPr/>
          <a:lstStyle/>
          <a:p>
            <a:r>
              <a:rPr lang="pt-BR" dirty="0" smtClean="0"/>
              <a:t>Pense no processo de transferência de valores entre contas de uma agencia.</a:t>
            </a:r>
            <a:endParaRPr lang="pt-BR" dirty="0" smtClean="0">
              <a:solidFill>
                <a:srgbClr val="FF0000"/>
              </a:solidFill>
            </a:endParaRPr>
          </a:p>
          <a:p>
            <a:endParaRPr lang="pt-BR" dirty="0" smtClean="0"/>
          </a:p>
          <a:p>
            <a:pPr marL="0" indent="0">
              <a:buNone/>
            </a:pPr>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3601287"/>
            <a:ext cx="5038725" cy="1200150"/>
          </a:xfrm>
          <a:prstGeom prst="rect">
            <a:avLst/>
          </a:prstGeom>
        </p:spPr>
      </p:pic>
    </p:spTree>
    <p:extLst>
      <p:ext uri="{BB962C8B-B14F-4D97-AF65-F5344CB8AC3E}">
        <p14:creationId xmlns:p14="http://schemas.microsoft.com/office/powerpoint/2010/main" val="31526083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Utilizando referências nos parâmetros de entrada</a:t>
            </a:r>
            <a:endParaRPr lang="pt-BR" dirty="0"/>
          </a:p>
        </p:txBody>
      </p:sp>
      <p:sp>
        <p:nvSpPr>
          <p:cNvPr id="3" name="Espaço Reservado para Conteúdo 2"/>
          <p:cNvSpPr>
            <a:spLocks noGrp="1"/>
          </p:cNvSpPr>
          <p:nvPr>
            <p:ph idx="1"/>
          </p:nvPr>
        </p:nvSpPr>
        <p:spPr/>
        <p:txBody>
          <a:bodyPr/>
          <a:lstStyle/>
          <a:p>
            <a:r>
              <a:rPr lang="pt-BR" dirty="0" smtClean="0"/>
              <a:t>Na prática teríamos um método Transferir(), onde passaríamos um parâmetro com o valor a transferir.</a:t>
            </a:r>
            <a:endParaRPr lang="pt-BR" dirty="0" smtClean="0">
              <a:solidFill>
                <a:srgbClr val="FF0000"/>
              </a:solidFill>
            </a:endParaRPr>
          </a:p>
          <a:p>
            <a:pPr marL="0" indent="0">
              <a:buNone/>
            </a:pPr>
            <a:endParaRPr lang="pt-BR" dirty="0" smtClean="0"/>
          </a:p>
          <a:p>
            <a:pPr marL="0" indent="0">
              <a:buNone/>
            </a:pPr>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501008"/>
            <a:ext cx="7873435" cy="219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4360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Utilizando referências nos parâmetros de entrada</a:t>
            </a:r>
            <a:endParaRPr lang="pt-BR" dirty="0"/>
          </a:p>
        </p:txBody>
      </p:sp>
      <p:sp>
        <p:nvSpPr>
          <p:cNvPr id="3" name="Espaço Reservado para Conteúdo 2"/>
          <p:cNvSpPr>
            <a:spLocks noGrp="1"/>
          </p:cNvSpPr>
          <p:nvPr>
            <p:ph idx="1"/>
          </p:nvPr>
        </p:nvSpPr>
        <p:spPr/>
        <p:txBody>
          <a:bodyPr/>
          <a:lstStyle/>
          <a:p>
            <a:r>
              <a:rPr lang="pt-BR" dirty="0" smtClean="0"/>
              <a:t>Implementando o método teríamos que fazer o saque na conta para realizar o deposito na conta de destino. Mas como sabemos qual a conta de destino?</a:t>
            </a:r>
            <a:endParaRPr lang="pt-BR" dirty="0" smtClean="0">
              <a:solidFill>
                <a:srgbClr val="FF0000"/>
              </a:solidFill>
            </a:endParaRPr>
          </a:p>
          <a:p>
            <a:pPr marL="0" indent="0">
              <a:buNone/>
            </a:pPr>
            <a:endParaRPr lang="pt-BR" dirty="0" smtClean="0"/>
          </a:p>
          <a:p>
            <a:pPr marL="0" indent="0">
              <a:buNone/>
            </a:pPr>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spTree>
    <p:extLst>
      <p:ext uri="{BB962C8B-B14F-4D97-AF65-F5344CB8AC3E}">
        <p14:creationId xmlns:p14="http://schemas.microsoft.com/office/powerpoint/2010/main" val="36566717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Utilizando referências nos parâmetros de entrada</a:t>
            </a:r>
            <a:endParaRPr lang="pt-BR" dirty="0"/>
          </a:p>
        </p:txBody>
      </p:sp>
      <p:sp>
        <p:nvSpPr>
          <p:cNvPr id="3" name="Espaço Reservado para Conteúdo 2"/>
          <p:cNvSpPr>
            <a:spLocks noGrp="1"/>
          </p:cNvSpPr>
          <p:nvPr>
            <p:ph idx="1"/>
          </p:nvPr>
        </p:nvSpPr>
        <p:spPr/>
        <p:txBody>
          <a:bodyPr/>
          <a:lstStyle/>
          <a:p>
            <a:r>
              <a:rPr lang="pt-BR" dirty="0" smtClean="0"/>
              <a:t>Vamos passar um novo parâmetro que é uma referencia para a conta de destino e vamos chamar o método Depositar dessa conta.</a:t>
            </a:r>
          </a:p>
          <a:p>
            <a:pPr marL="0" indent="0">
              <a:buNone/>
            </a:pPr>
            <a:endParaRPr lang="pt-BR" dirty="0" smtClean="0"/>
          </a:p>
          <a:p>
            <a:pPr marL="0" indent="0">
              <a:buNone/>
            </a:pPr>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861048"/>
            <a:ext cx="8316416" cy="164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tângulo 5"/>
          <p:cNvSpPr/>
          <p:nvPr/>
        </p:nvSpPr>
        <p:spPr>
          <a:xfrm>
            <a:off x="5754214" y="3752809"/>
            <a:ext cx="2885729" cy="484992"/>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de seta reta 6"/>
          <p:cNvCxnSpPr>
            <a:stCxn id="6" idx="0"/>
          </p:cNvCxnSpPr>
          <p:nvPr/>
        </p:nvCxnSpPr>
        <p:spPr>
          <a:xfrm flipV="1">
            <a:off x="7197079" y="3501008"/>
            <a:ext cx="327249" cy="251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7164624" y="3131676"/>
            <a:ext cx="1620292" cy="369332"/>
          </a:xfrm>
          <a:prstGeom prst="rect">
            <a:avLst/>
          </a:prstGeom>
          <a:noFill/>
        </p:spPr>
        <p:txBody>
          <a:bodyPr wrap="square" rtlCol="0">
            <a:spAutoFit/>
          </a:bodyPr>
          <a:lstStyle/>
          <a:p>
            <a:pPr algn="ctr"/>
            <a:r>
              <a:rPr lang="pt-BR" b="1" dirty="0" smtClean="0"/>
              <a:t>REFERENCIA</a:t>
            </a:r>
            <a:endParaRPr lang="pt-BR" b="1" dirty="0"/>
          </a:p>
        </p:txBody>
      </p:sp>
      <p:sp>
        <p:nvSpPr>
          <p:cNvPr id="12" name="Retângulo 11"/>
          <p:cNvSpPr/>
          <p:nvPr/>
        </p:nvSpPr>
        <p:spPr>
          <a:xfrm>
            <a:off x="971600" y="4869160"/>
            <a:ext cx="4464496" cy="484992"/>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3" name="Conector de seta reta 12"/>
          <p:cNvCxnSpPr/>
          <p:nvPr/>
        </p:nvCxnSpPr>
        <p:spPr>
          <a:xfrm>
            <a:off x="3203848" y="5354152"/>
            <a:ext cx="936104" cy="379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3329806" y="5777176"/>
            <a:ext cx="2538338" cy="646331"/>
          </a:xfrm>
          <a:prstGeom prst="rect">
            <a:avLst/>
          </a:prstGeom>
          <a:noFill/>
        </p:spPr>
        <p:txBody>
          <a:bodyPr wrap="square" rtlCol="0">
            <a:spAutoFit/>
          </a:bodyPr>
          <a:lstStyle/>
          <a:p>
            <a:pPr algn="ctr"/>
            <a:r>
              <a:rPr lang="pt-BR" b="1" dirty="0" smtClean="0"/>
              <a:t>DEPOSITAR NA CONTA DE DESTINO</a:t>
            </a:r>
            <a:endParaRPr lang="pt-BR" b="1" dirty="0"/>
          </a:p>
        </p:txBody>
      </p:sp>
    </p:spTree>
    <p:extLst>
      <p:ext uri="{BB962C8B-B14F-4D97-AF65-F5344CB8AC3E}">
        <p14:creationId xmlns:p14="http://schemas.microsoft.com/office/powerpoint/2010/main" val="22250783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Realize a implementação de uma tela (</a:t>
            </a:r>
            <a:r>
              <a:rPr lang="pt-BR" dirty="0" err="1" smtClean="0"/>
              <a:t>windows</a:t>
            </a:r>
            <a:r>
              <a:rPr lang="pt-BR" dirty="0" smtClean="0"/>
              <a:t> </a:t>
            </a:r>
            <a:r>
              <a:rPr lang="pt-BR" dirty="0" err="1" smtClean="0"/>
              <a:t>forms</a:t>
            </a:r>
            <a:r>
              <a:rPr lang="pt-BR" dirty="0" smtClean="0"/>
              <a:t>) que simule as operações realizadas em um caixa eletrônico.</a:t>
            </a:r>
          </a:p>
          <a:p>
            <a:pPr lvl="1"/>
            <a:r>
              <a:rPr lang="pt-BR" dirty="0" smtClean="0"/>
              <a:t>Sacar</a:t>
            </a:r>
          </a:p>
          <a:p>
            <a:pPr lvl="1"/>
            <a:r>
              <a:rPr lang="pt-BR" dirty="0" smtClean="0"/>
              <a:t>Depositar</a:t>
            </a:r>
          </a:p>
          <a:p>
            <a:pPr lvl="1"/>
            <a:r>
              <a:rPr lang="pt-BR" dirty="0" smtClean="0"/>
              <a:t>Transferir</a:t>
            </a:r>
          </a:p>
          <a:p>
            <a:pPr lvl="1"/>
            <a:r>
              <a:rPr lang="pt-BR" dirty="0" smtClean="0"/>
              <a:t>Consultar Saldo</a:t>
            </a:r>
          </a:p>
          <a:p>
            <a:pPr lvl="1"/>
            <a:r>
              <a:rPr lang="pt-BR" dirty="0" smtClean="0"/>
              <a:t>Imprimir Extrato, padrão e informando a quantidade de dias</a:t>
            </a:r>
          </a:p>
          <a:p>
            <a:pPr marL="0" indent="0">
              <a:buNone/>
            </a:pPr>
            <a:endParaRPr lang="pt-BR" dirty="0" smtClean="0"/>
          </a:p>
          <a:p>
            <a:pPr marL="0" indent="0">
              <a:buNone/>
            </a:pPr>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spTree>
    <p:extLst>
      <p:ext uri="{BB962C8B-B14F-4D97-AF65-F5344CB8AC3E}">
        <p14:creationId xmlns:p14="http://schemas.microsoft.com/office/powerpoint/2010/main" val="12675173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Rodapé 1"/>
          <p:cNvSpPr>
            <a:spLocks noGrp="1"/>
          </p:cNvSpPr>
          <p:nvPr>
            <p:ph type="ftr" sz="quarter" idx="11"/>
          </p:nvPr>
        </p:nvSpPr>
        <p:spPr/>
        <p:txBody>
          <a:bodyPr/>
          <a:lstStyle/>
          <a:p>
            <a:r>
              <a:rPr lang="pt-BR" smtClean="0"/>
              <a:t>Gabriel S. Kohlrausch - 2011</a:t>
            </a:r>
            <a:endParaRPr lang="pt-B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763688" y="2609270"/>
            <a:ext cx="1304682" cy="1772816"/>
          </a:xfrm>
          <a:prstGeom prst="rect">
            <a:avLst/>
          </a:prstGeom>
        </p:spPr>
      </p:pic>
      <p:sp>
        <p:nvSpPr>
          <p:cNvPr id="5" name="CaixaDeTexto 4"/>
          <p:cNvSpPr txBox="1"/>
          <p:nvPr/>
        </p:nvSpPr>
        <p:spPr>
          <a:xfrm>
            <a:off x="179512" y="1484784"/>
            <a:ext cx="8640960" cy="707886"/>
          </a:xfrm>
          <a:prstGeom prst="rect">
            <a:avLst/>
          </a:prstGeom>
          <a:noFill/>
        </p:spPr>
        <p:txBody>
          <a:bodyPr wrap="square" rtlCol="0">
            <a:spAutoFit/>
          </a:bodyPr>
          <a:lstStyle/>
          <a:p>
            <a:r>
              <a:rPr lang="pt-BR" sz="2000" b="1" dirty="0" smtClean="0">
                <a:latin typeface="+mj-lt"/>
              </a:rPr>
              <a:t>O espião da </a:t>
            </a:r>
            <a:r>
              <a:rPr lang="pt-BR" sz="2000" b="1" dirty="0" smtClean="0">
                <a:solidFill>
                  <a:srgbClr val="FF0000"/>
                </a:solidFill>
                <a:latin typeface="+mj-lt"/>
              </a:rPr>
              <a:t>CIA</a:t>
            </a:r>
            <a:r>
              <a:rPr lang="pt-BR" sz="2000" b="1" dirty="0" smtClean="0">
                <a:latin typeface="+mj-lt"/>
              </a:rPr>
              <a:t> </a:t>
            </a:r>
            <a:r>
              <a:rPr lang="pt-BR" sz="2000" b="1" dirty="0" err="1" smtClean="0">
                <a:latin typeface="+mj-lt"/>
              </a:rPr>
              <a:t>Herb</a:t>
            </a:r>
            <a:r>
              <a:rPr lang="pt-BR" sz="2000" b="1" dirty="0" smtClean="0">
                <a:latin typeface="+mj-lt"/>
              </a:rPr>
              <a:t> Jones está infiltrado na </a:t>
            </a:r>
            <a:r>
              <a:rPr lang="pt-BR" sz="2000" b="1" dirty="0" smtClean="0">
                <a:solidFill>
                  <a:srgbClr val="FF0000"/>
                </a:solidFill>
                <a:latin typeface="+mj-lt"/>
              </a:rPr>
              <a:t>USSR</a:t>
            </a:r>
            <a:r>
              <a:rPr lang="pt-BR" sz="2000" b="1" dirty="0" smtClean="0">
                <a:latin typeface="+mj-lt"/>
              </a:rPr>
              <a:t>.  Ele é o objeto </a:t>
            </a:r>
            <a:r>
              <a:rPr lang="pt-BR" sz="2000" b="1" dirty="0" err="1" smtClean="0">
                <a:solidFill>
                  <a:srgbClr val="FF0000"/>
                </a:solidFill>
                <a:latin typeface="+mj-lt"/>
              </a:rPr>
              <a:t>ciaAgente</a:t>
            </a:r>
            <a:r>
              <a:rPr lang="pt-BR" sz="2000" b="1" dirty="0" smtClean="0">
                <a:latin typeface="+mj-lt"/>
              </a:rPr>
              <a:t>, uma instancia da classe </a:t>
            </a:r>
            <a:r>
              <a:rPr lang="pt-BR" sz="2000" b="1" dirty="0" err="1" smtClean="0">
                <a:solidFill>
                  <a:srgbClr val="FF0000"/>
                </a:solidFill>
                <a:latin typeface="+mj-lt"/>
              </a:rPr>
              <a:t>AgenteSecreto</a:t>
            </a:r>
            <a:r>
              <a:rPr lang="pt-BR" sz="2000" b="1" dirty="0" smtClean="0">
                <a:latin typeface="+mj-lt"/>
              </a:rPr>
              <a:t>.</a:t>
            </a:r>
          </a:p>
        </p:txBody>
      </p:sp>
      <p:sp>
        <p:nvSpPr>
          <p:cNvPr id="7" name="CaixaDeTexto 6"/>
          <p:cNvSpPr txBox="1"/>
          <p:nvPr/>
        </p:nvSpPr>
        <p:spPr>
          <a:xfrm>
            <a:off x="3563888" y="2833957"/>
            <a:ext cx="4896544" cy="1015663"/>
          </a:xfrm>
          <a:prstGeom prst="rect">
            <a:avLst/>
          </a:prstGeom>
          <a:noFill/>
        </p:spPr>
        <p:txBody>
          <a:bodyPr wrap="square" rtlCol="0">
            <a:spAutoFit/>
          </a:bodyPr>
          <a:lstStyle/>
          <a:p>
            <a:r>
              <a:rPr lang="pt-BR" sz="2000" b="1" i="1" dirty="0" err="1" smtClean="0">
                <a:latin typeface="+mj-lt"/>
              </a:rPr>
              <a:t>NomeReal</a:t>
            </a:r>
            <a:r>
              <a:rPr lang="pt-BR" sz="2000" b="1" i="1" dirty="0" smtClean="0">
                <a:latin typeface="+mj-lt"/>
              </a:rPr>
              <a:t>:</a:t>
            </a:r>
            <a:r>
              <a:rPr lang="pt-BR" sz="2000" i="1" dirty="0" smtClean="0">
                <a:latin typeface="+mj-lt"/>
              </a:rPr>
              <a:t> </a:t>
            </a:r>
            <a:r>
              <a:rPr lang="pt-BR" sz="2000" i="1" dirty="0" err="1" smtClean="0">
                <a:latin typeface="+mj-lt"/>
              </a:rPr>
              <a:t>Herb</a:t>
            </a:r>
            <a:r>
              <a:rPr lang="pt-BR" sz="2000" i="1" dirty="0" smtClean="0">
                <a:latin typeface="+mj-lt"/>
              </a:rPr>
              <a:t> Jones</a:t>
            </a:r>
          </a:p>
          <a:p>
            <a:r>
              <a:rPr lang="pt-BR" sz="2000" b="1" i="1" dirty="0" smtClean="0">
                <a:latin typeface="+mj-lt"/>
              </a:rPr>
              <a:t>Alias:</a:t>
            </a:r>
            <a:r>
              <a:rPr lang="pt-BR" sz="2000" i="1" dirty="0" smtClean="0">
                <a:latin typeface="+mj-lt"/>
              </a:rPr>
              <a:t> Dash Martin</a:t>
            </a:r>
          </a:p>
          <a:p>
            <a:r>
              <a:rPr lang="pt-BR" sz="2000" b="1" i="1" dirty="0" err="1" smtClean="0">
                <a:latin typeface="+mj-lt"/>
              </a:rPr>
              <a:t>SaudacaoSecreta</a:t>
            </a:r>
            <a:r>
              <a:rPr lang="pt-BR" sz="2000" b="1" i="1" dirty="0" smtClean="0">
                <a:latin typeface="+mj-lt"/>
              </a:rPr>
              <a:t>:</a:t>
            </a:r>
            <a:r>
              <a:rPr lang="pt-BR" sz="2000" i="1" dirty="0" smtClean="0">
                <a:latin typeface="+mj-lt"/>
              </a:rPr>
              <a:t> O Corvo voa a meia noite</a:t>
            </a:r>
          </a:p>
        </p:txBody>
      </p:sp>
      <p:sp>
        <p:nvSpPr>
          <p:cNvPr id="8" name="CaixaDeTexto 7"/>
          <p:cNvSpPr txBox="1"/>
          <p:nvPr/>
        </p:nvSpPr>
        <p:spPr>
          <a:xfrm>
            <a:off x="106090" y="4941168"/>
            <a:ext cx="8902362" cy="1015663"/>
          </a:xfrm>
          <a:prstGeom prst="rect">
            <a:avLst/>
          </a:prstGeom>
          <a:noFill/>
        </p:spPr>
        <p:txBody>
          <a:bodyPr wrap="square" rtlCol="0">
            <a:spAutoFit/>
          </a:bodyPr>
          <a:lstStyle/>
          <a:p>
            <a:r>
              <a:rPr lang="pt-BR" sz="2000" b="1" dirty="0" smtClean="0">
                <a:latin typeface="+mj-lt"/>
              </a:rPr>
              <a:t>Agente Jones tem um plano para escapar de agentes da KGB.  Ele adicionou um método </a:t>
            </a:r>
            <a:r>
              <a:rPr lang="pt-BR" sz="2000" b="1" dirty="0" err="1" smtClean="0">
                <a:solidFill>
                  <a:srgbClr val="FF0000"/>
                </a:solidFill>
                <a:latin typeface="+mj-lt"/>
              </a:rPr>
              <a:t>SaudacaoParaAgentes</a:t>
            </a:r>
            <a:r>
              <a:rPr lang="pt-BR" sz="2000" b="1" dirty="0" smtClean="0">
                <a:solidFill>
                  <a:srgbClr val="FF0000"/>
                </a:solidFill>
                <a:latin typeface="+mj-lt"/>
              </a:rPr>
              <a:t>()  </a:t>
            </a:r>
            <a:r>
              <a:rPr lang="pt-BR" sz="2000" b="1" dirty="0" smtClean="0">
                <a:latin typeface="+mj-lt"/>
              </a:rPr>
              <a:t>que recebe uma </a:t>
            </a:r>
            <a:r>
              <a:rPr lang="pt-BR" sz="2000" b="1" dirty="0" smtClean="0">
                <a:solidFill>
                  <a:srgbClr val="FF0000"/>
                </a:solidFill>
                <a:latin typeface="+mj-lt"/>
              </a:rPr>
              <a:t>senha</a:t>
            </a:r>
            <a:r>
              <a:rPr lang="pt-BR" sz="2000" b="1" dirty="0" smtClean="0">
                <a:latin typeface="+mj-lt"/>
              </a:rPr>
              <a:t> como parâmetro. Se não for fornecido a senha (</a:t>
            </a:r>
            <a:r>
              <a:rPr lang="pt-BR" sz="2000" b="1" dirty="0" err="1" smtClean="0">
                <a:latin typeface="+mj-lt"/>
              </a:rPr>
              <a:t>SaudacaoSecreta</a:t>
            </a:r>
            <a:r>
              <a:rPr lang="pt-BR" sz="2000" b="1" dirty="0" smtClean="0">
                <a:latin typeface="+mj-lt"/>
              </a:rPr>
              <a:t>) correta ele irá revelar apenas seu </a:t>
            </a:r>
            <a:r>
              <a:rPr lang="pt-BR" sz="2000" b="1" dirty="0" smtClean="0">
                <a:solidFill>
                  <a:srgbClr val="FF0000"/>
                </a:solidFill>
                <a:latin typeface="+mj-lt"/>
              </a:rPr>
              <a:t>Alias</a:t>
            </a:r>
            <a:r>
              <a:rPr lang="pt-BR" sz="2000" b="1" dirty="0" smtClean="0">
                <a:latin typeface="+mj-lt"/>
              </a:rPr>
              <a:t>.</a:t>
            </a:r>
          </a:p>
        </p:txBody>
      </p:sp>
      <p:sp>
        <p:nvSpPr>
          <p:cNvPr id="9" name="CaixaDeTexto 8"/>
          <p:cNvSpPr txBox="1"/>
          <p:nvPr/>
        </p:nvSpPr>
        <p:spPr>
          <a:xfrm>
            <a:off x="1907704" y="4182031"/>
            <a:ext cx="1322462" cy="400110"/>
          </a:xfrm>
          <a:prstGeom prst="rect">
            <a:avLst/>
          </a:prstGeom>
          <a:noFill/>
        </p:spPr>
        <p:txBody>
          <a:bodyPr wrap="square" rtlCol="0">
            <a:spAutoFit/>
          </a:bodyPr>
          <a:lstStyle/>
          <a:p>
            <a:r>
              <a:rPr lang="pt-BR" sz="2000" b="1" dirty="0" err="1" smtClean="0">
                <a:latin typeface="+mj-lt"/>
              </a:rPr>
              <a:t>ciaAgente</a:t>
            </a:r>
            <a:endParaRPr lang="pt-BR" sz="2000" b="1" dirty="0" smtClean="0">
              <a:latin typeface="+mj-lt"/>
            </a:endParaRPr>
          </a:p>
        </p:txBody>
      </p:sp>
      <p:sp>
        <p:nvSpPr>
          <p:cNvPr id="10" name="Título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smtClean="0"/>
              <a:t>Encapsulamento</a:t>
            </a:r>
            <a:endParaRPr lang="pt-BR" dirty="0"/>
          </a:p>
        </p:txBody>
      </p:sp>
    </p:spTree>
    <p:extLst>
      <p:ext uri="{BB962C8B-B14F-4D97-AF65-F5344CB8AC3E}">
        <p14:creationId xmlns:p14="http://schemas.microsoft.com/office/powerpoint/2010/main" val="10483547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Encapsulamento</a:t>
            </a:r>
            <a:endParaRPr lang="pt-BR" dirty="0"/>
          </a:p>
        </p:txBody>
      </p:sp>
      <p:sp>
        <p:nvSpPr>
          <p:cNvPr id="3" name="Espaço Reservado para Conteúdo 2"/>
          <p:cNvSpPr>
            <a:spLocks noGrp="1"/>
          </p:cNvSpPr>
          <p:nvPr>
            <p:ph idx="1"/>
          </p:nvPr>
        </p:nvSpPr>
        <p:spPr/>
        <p:txBody>
          <a:bodyPr>
            <a:normAutofit/>
          </a:bodyPr>
          <a:lstStyle/>
          <a:p>
            <a:pPr marL="0" indent="0">
              <a:buNone/>
            </a:pPr>
            <a:endParaRPr lang="pt-BR" dirty="0" smtClean="0"/>
          </a:p>
          <a:p>
            <a:pPr marL="0" indent="0">
              <a:buNone/>
            </a:pPr>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318943"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52176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Rodapé 1"/>
          <p:cNvSpPr>
            <a:spLocks noGrp="1"/>
          </p:cNvSpPr>
          <p:nvPr>
            <p:ph type="ftr" sz="quarter" idx="11"/>
          </p:nvPr>
        </p:nvSpPr>
        <p:spPr/>
        <p:txBody>
          <a:bodyPr/>
          <a:lstStyle/>
          <a:p>
            <a:r>
              <a:rPr lang="pt-BR" smtClean="0"/>
              <a:t>Gabriel S. Kohlrausch - 2011</a:t>
            </a:r>
            <a:endParaRPr lang="pt-B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524328" y="2631480"/>
            <a:ext cx="1304682" cy="1772816"/>
          </a:xfrm>
          <a:prstGeom prst="rect">
            <a:avLst/>
          </a:prstGeom>
        </p:spPr>
      </p:pic>
      <p:sp>
        <p:nvSpPr>
          <p:cNvPr id="5" name="CaixaDeTexto 4"/>
          <p:cNvSpPr txBox="1"/>
          <p:nvPr/>
        </p:nvSpPr>
        <p:spPr>
          <a:xfrm>
            <a:off x="7524328" y="4144073"/>
            <a:ext cx="1322462" cy="400110"/>
          </a:xfrm>
          <a:prstGeom prst="rect">
            <a:avLst/>
          </a:prstGeom>
          <a:noFill/>
        </p:spPr>
        <p:txBody>
          <a:bodyPr wrap="square" rtlCol="0">
            <a:spAutoFit/>
          </a:bodyPr>
          <a:lstStyle/>
          <a:p>
            <a:pPr algn="ctr"/>
            <a:r>
              <a:rPr lang="pt-BR" sz="2000" b="1" dirty="0" err="1" smtClean="0">
                <a:latin typeface="+mj-lt"/>
              </a:rPr>
              <a:t>ciaAgente</a:t>
            </a:r>
            <a:endParaRPr lang="pt-BR" sz="2000" b="1" dirty="0" smtClean="0">
              <a:latin typeface="+mj-lt"/>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2688531"/>
            <a:ext cx="1253737" cy="1599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aixaDeTexto 7"/>
          <p:cNvSpPr txBox="1"/>
          <p:nvPr/>
        </p:nvSpPr>
        <p:spPr>
          <a:xfrm>
            <a:off x="539552" y="4204241"/>
            <a:ext cx="1322462" cy="400110"/>
          </a:xfrm>
          <a:prstGeom prst="rect">
            <a:avLst/>
          </a:prstGeom>
          <a:noFill/>
        </p:spPr>
        <p:txBody>
          <a:bodyPr wrap="square" rtlCol="0">
            <a:spAutoFit/>
          </a:bodyPr>
          <a:lstStyle/>
          <a:p>
            <a:pPr algn="ctr"/>
            <a:r>
              <a:rPr lang="pt-BR" sz="2000" b="1" dirty="0" err="1" smtClean="0">
                <a:latin typeface="+mj-lt"/>
              </a:rPr>
              <a:t>kgbAgente</a:t>
            </a:r>
            <a:endParaRPr lang="pt-BR" sz="2000" b="1" dirty="0" smtClean="0">
              <a:latin typeface="+mj-lt"/>
            </a:endParaRPr>
          </a:p>
        </p:txBody>
      </p:sp>
      <p:sp>
        <p:nvSpPr>
          <p:cNvPr id="7" name="Forma livre 6"/>
          <p:cNvSpPr/>
          <p:nvPr/>
        </p:nvSpPr>
        <p:spPr>
          <a:xfrm>
            <a:off x="1887794" y="2377183"/>
            <a:ext cx="5574890" cy="572802"/>
          </a:xfrm>
          <a:custGeom>
            <a:avLst/>
            <a:gdLst>
              <a:gd name="connsiteX0" fmla="*/ 0 w 5574890"/>
              <a:gd name="connsiteY0" fmla="*/ 498752 h 572802"/>
              <a:gd name="connsiteX1" fmla="*/ 117987 w 5574890"/>
              <a:gd name="connsiteY1" fmla="*/ 410262 h 572802"/>
              <a:gd name="connsiteX2" fmla="*/ 206477 w 5574890"/>
              <a:gd name="connsiteY2" fmla="*/ 380765 h 572802"/>
              <a:gd name="connsiteX3" fmla="*/ 294967 w 5574890"/>
              <a:gd name="connsiteY3" fmla="*/ 351269 h 572802"/>
              <a:gd name="connsiteX4" fmla="*/ 383458 w 5574890"/>
              <a:gd name="connsiteY4" fmla="*/ 321772 h 572802"/>
              <a:gd name="connsiteX5" fmla="*/ 427703 w 5574890"/>
              <a:gd name="connsiteY5" fmla="*/ 307023 h 572802"/>
              <a:gd name="connsiteX6" fmla="*/ 604683 w 5574890"/>
              <a:gd name="connsiteY6" fmla="*/ 277527 h 572802"/>
              <a:gd name="connsiteX7" fmla="*/ 707922 w 5574890"/>
              <a:gd name="connsiteY7" fmla="*/ 248030 h 572802"/>
              <a:gd name="connsiteX8" fmla="*/ 958645 w 5574890"/>
              <a:gd name="connsiteY8" fmla="*/ 218533 h 572802"/>
              <a:gd name="connsiteX9" fmla="*/ 1017638 w 5574890"/>
              <a:gd name="connsiteY9" fmla="*/ 203785 h 572802"/>
              <a:gd name="connsiteX10" fmla="*/ 1091380 w 5574890"/>
              <a:gd name="connsiteY10" fmla="*/ 174288 h 572802"/>
              <a:gd name="connsiteX11" fmla="*/ 1224116 w 5574890"/>
              <a:gd name="connsiteY11" fmla="*/ 159540 h 572802"/>
              <a:gd name="connsiteX12" fmla="*/ 1342103 w 5574890"/>
              <a:gd name="connsiteY12" fmla="*/ 130043 h 572802"/>
              <a:gd name="connsiteX13" fmla="*/ 1489587 w 5574890"/>
              <a:gd name="connsiteY13" fmla="*/ 115294 h 572802"/>
              <a:gd name="connsiteX14" fmla="*/ 1607574 w 5574890"/>
              <a:gd name="connsiteY14" fmla="*/ 100546 h 572802"/>
              <a:gd name="connsiteX15" fmla="*/ 1814051 w 5574890"/>
              <a:gd name="connsiteY15" fmla="*/ 71049 h 572802"/>
              <a:gd name="connsiteX16" fmla="*/ 3097161 w 5574890"/>
              <a:gd name="connsiteY16" fmla="*/ 71049 h 572802"/>
              <a:gd name="connsiteX17" fmla="*/ 3141406 w 5574890"/>
              <a:gd name="connsiteY17" fmla="*/ 85798 h 572802"/>
              <a:gd name="connsiteX18" fmla="*/ 3259393 w 5574890"/>
              <a:gd name="connsiteY18" fmla="*/ 100546 h 572802"/>
              <a:gd name="connsiteX19" fmla="*/ 3554361 w 5574890"/>
              <a:gd name="connsiteY19" fmla="*/ 130043 h 572802"/>
              <a:gd name="connsiteX20" fmla="*/ 3613354 w 5574890"/>
              <a:gd name="connsiteY20" fmla="*/ 144791 h 572802"/>
              <a:gd name="connsiteX21" fmla="*/ 3657600 w 5574890"/>
              <a:gd name="connsiteY21" fmla="*/ 159540 h 572802"/>
              <a:gd name="connsiteX22" fmla="*/ 3819832 w 5574890"/>
              <a:gd name="connsiteY22" fmla="*/ 174288 h 572802"/>
              <a:gd name="connsiteX23" fmla="*/ 3923071 w 5574890"/>
              <a:gd name="connsiteY23" fmla="*/ 203785 h 572802"/>
              <a:gd name="connsiteX24" fmla="*/ 4041058 w 5574890"/>
              <a:gd name="connsiteY24" fmla="*/ 218533 h 572802"/>
              <a:gd name="connsiteX25" fmla="*/ 4232787 w 5574890"/>
              <a:gd name="connsiteY25" fmla="*/ 262778 h 572802"/>
              <a:gd name="connsiteX26" fmla="*/ 4380271 w 5574890"/>
              <a:gd name="connsiteY26" fmla="*/ 277527 h 572802"/>
              <a:gd name="connsiteX27" fmla="*/ 4572000 w 5574890"/>
              <a:gd name="connsiteY27" fmla="*/ 321772 h 572802"/>
              <a:gd name="connsiteX28" fmla="*/ 4616245 w 5574890"/>
              <a:gd name="connsiteY28" fmla="*/ 336520 h 572802"/>
              <a:gd name="connsiteX29" fmla="*/ 4719483 w 5574890"/>
              <a:gd name="connsiteY29" fmla="*/ 351269 h 572802"/>
              <a:gd name="connsiteX30" fmla="*/ 4881716 w 5574890"/>
              <a:gd name="connsiteY30" fmla="*/ 380765 h 572802"/>
              <a:gd name="connsiteX31" fmla="*/ 4940709 w 5574890"/>
              <a:gd name="connsiteY31" fmla="*/ 410262 h 572802"/>
              <a:gd name="connsiteX32" fmla="*/ 4984954 w 5574890"/>
              <a:gd name="connsiteY32" fmla="*/ 425011 h 572802"/>
              <a:gd name="connsiteX33" fmla="*/ 5102941 w 5574890"/>
              <a:gd name="connsiteY33" fmla="*/ 454507 h 572802"/>
              <a:gd name="connsiteX34" fmla="*/ 5235677 w 5574890"/>
              <a:gd name="connsiteY34" fmla="*/ 484004 h 572802"/>
              <a:gd name="connsiteX35" fmla="*/ 5324167 w 5574890"/>
              <a:gd name="connsiteY35" fmla="*/ 513501 h 572802"/>
              <a:gd name="connsiteX36" fmla="*/ 5383161 w 5574890"/>
              <a:gd name="connsiteY36" fmla="*/ 528249 h 572802"/>
              <a:gd name="connsiteX37" fmla="*/ 5560141 w 5574890"/>
              <a:gd name="connsiteY37" fmla="*/ 572494 h 572802"/>
              <a:gd name="connsiteX38" fmla="*/ 5574890 w 5574890"/>
              <a:gd name="connsiteY38" fmla="*/ 572494 h 57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574890" h="572802">
                <a:moveTo>
                  <a:pt x="0" y="498752"/>
                </a:moveTo>
                <a:cubicBezTo>
                  <a:pt x="9406" y="491227"/>
                  <a:pt x="91571" y="422003"/>
                  <a:pt x="117987" y="410262"/>
                </a:cubicBezTo>
                <a:cubicBezTo>
                  <a:pt x="146399" y="397634"/>
                  <a:pt x="176980" y="390597"/>
                  <a:pt x="206477" y="380765"/>
                </a:cubicBezTo>
                <a:lnTo>
                  <a:pt x="294967" y="351269"/>
                </a:lnTo>
                <a:lnTo>
                  <a:pt x="383458" y="321772"/>
                </a:lnTo>
                <a:cubicBezTo>
                  <a:pt x="398206" y="316856"/>
                  <a:pt x="412368" y="309579"/>
                  <a:pt x="427703" y="307023"/>
                </a:cubicBezTo>
                <a:cubicBezTo>
                  <a:pt x="486696" y="297191"/>
                  <a:pt x="546159" y="289848"/>
                  <a:pt x="604683" y="277527"/>
                </a:cubicBezTo>
                <a:cubicBezTo>
                  <a:pt x="639705" y="270154"/>
                  <a:pt x="672926" y="255529"/>
                  <a:pt x="707922" y="248030"/>
                </a:cubicBezTo>
                <a:cubicBezTo>
                  <a:pt x="764970" y="235806"/>
                  <a:pt x="911735" y="223224"/>
                  <a:pt x="958645" y="218533"/>
                </a:cubicBezTo>
                <a:cubicBezTo>
                  <a:pt x="978309" y="213617"/>
                  <a:pt x="998409" y="210195"/>
                  <a:pt x="1017638" y="203785"/>
                </a:cubicBezTo>
                <a:cubicBezTo>
                  <a:pt x="1042754" y="195413"/>
                  <a:pt x="1065493" y="179835"/>
                  <a:pt x="1091380" y="174288"/>
                </a:cubicBezTo>
                <a:cubicBezTo>
                  <a:pt x="1134909" y="164960"/>
                  <a:pt x="1179871" y="164456"/>
                  <a:pt x="1224116" y="159540"/>
                </a:cubicBezTo>
                <a:cubicBezTo>
                  <a:pt x="1263445" y="149708"/>
                  <a:pt x="1302115" y="136708"/>
                  <a:pt x="1342103" y="130043"/>
                </a:cubicBezTo>
                <a:cubicBezTo>
                  <a:pt x="1390837" y="121920"/>
                  <a:pt x="1440483" y="120750"/>
                  <a:pt x="1489587" y="115294"/>
                </a:cubicBezTo>
                <a:cubicBezTo>
                  <a:pt x="1528980" y="110917"/>
                  <a:pt x="1568400" y="106573"/>
                  <a:pt x="1607574" y="100546"/>
                </a:cubicBezTo>
                <a:cubicBezTo>
                  <a:pt x="1851778" y="62977"/>
                  <a:pt x="1431201" y="113590"/>
                  <a:pt x="1814051" y="71049"/>
                </a:cubicBezTo>
                <a:cubicBezTo>
                  <a:pt x="2248619" y="-73804"/>
                  <a:pt x="1881773" y="43109"/>
                  <a:pt x="3097161" y="71049"/>
                </a:cubicBezTo>
                <a:cubicBezTo>
                  <a:pt x="3112703" y="71406"/>
                  <a:pt x="3126111" y="83017"/>
                  <a:pt x="3141406" y="85798"/>
                </a:cubicBezTo>
                <a:cubicBezTo>
                  <a:pt x="3180402" y="92888"/>
                  <a:pt x="3220029" y="95915"/>
                  <a:pt x="3259393" y="100546"/>
                </a:cubicBezTo>
                <a:cubicBezTo>
                  <a:pt x="3400446" y="117140"/>
                  <a:pt x="3403478" y="116326"/>
                  <a:pt x="3554361" y="130043"/>
                </a:cubicBezTo>
                <a:cubicBezTo>
                  <a:pt x="3574025" y="134959"/>
                  <a:pt x="3593864" y="139223"/>
                  <a:pt x="3613354" y="144791"/>
                </a:cubicBezTo>
                <a:cubicBezTo>
                  <a:pt x="3628302" y="149062"/>
                  <a:pt x="3642210" y="157341"/>
                  <a:pt x="3657600" y="159540"/>
                </a:cubicBezTo>
                <a:cubicBezTo>
                  <a:pt x="3711355" y="167219"/>
                  <a:pt x="3765755" y="169372"/>
                  <a:pt x="3819832" y="174288"/>
                </a:cubicBezTo>
                <a:cubicBezTo>
                  <a:pt x="3854896" y="185976"/>
                  <a:pt x="3886038" y="197613"/>
                  <a:pt x="3923071" y="203785"/>
                </a:cubicBezTo>
                <a:cubicBezTo>
                  <a:pt x="3962167" y="210301"/>
                  <a:pt x="4001729" y="213617"/>
                  <a:pt x="4041058" y="218533"/>
                </a:cubicBezTo>
                <a:cubicBezTo>
                  <a:pt x="4078492" y="227892"/>
                  <a:pt x="4184140" y="256292"/>
                  <a:pt x="4232787" y="262778"/>
                </a:cubicBezTo>
                <a:cubicBezTo>
                  <a:pt x="4281760" y="269308"/>
                  <a:pt x="4331110" y="272611"/>
                  <a:pt x="4380271" y="277527"/>
                </a:cubicBezTo>
                <a:cubicBezTo>
                  <a:pt x="4515904" y="331779"/>
                  <a:pt x="4390177" y="288713"/>
                  <a:pt x="4572000" y="321772"/>
                </a:cubicBezTo>
                <a:cubicBezTo>
                  <a:pt x="4587295" y="324553"/>
                  <a:pt x="4601001" y="333471"/>
                  <a:pt x="4616245" y="336520"/>
                </a:cubicBezTo>
                <a:cubicBezTo>
                  <a:pt x="4650332" y="343337"/>
                  <a:pt x="4685125" y="345983"/>
                  <a:pt x="4719483" y="351269"/>
                </a:cubicBezTo>
                <a:cubicBezTo>
                  <a:pt x="4801263" y="363851"/>
                  <a:pt x="4805003" y="365423"/>
                  <a:pt x="4881716" y="380765"/>
                </a:cubicBezTo>
                <a:cubicBezTo>
                  <a:pt x="4901380" y="390597"/>
                  <a:pt x="4920501" y="401601"/>
                  <a:pt x="4940709" y="410262"/>
                </a:cubicBezTo>
                <a:cubicBezTo>
                  <a:pt x="4954998" y="416386"/>
                  <a:pt x="4969956" y="420921"/>
                  <a:pt x="4984954" y="425011"/>
                </a:cubicBezTo>
                <a:cubicBezTo>
                  <a:pt x="5024065" y="435678"/>
                  <a:pt x="5063189" y="446556"/>
                  <a:pt x="5102941" y="454507"/>
                </a:cubicBezTo>
                <a:cubicBezTo>
                  <a:pt x="5145031" y="462925"/>
                  <a:pt x="5194030" y="471510"/>
                  <a:pt x="5235677" y="484004"/>
                </a:cubicBezTo>
                <a:cubicBezTo>
                  <a:pt x="5265458" y="492938"/>
                  <a:pt x="5294003" y="505960"/>
                  <a:pt x="5324167" y="513501"/>
                </a:cubicBezTo>
                <a:cubicBezTo>
                  <a:pt x="5343832" y="518417"/>
                  <a:pt x="5363746" y="522425"/>
                  <a:pt x="5383161" y="528249"/>
                </a:cubicBezTo>
                <a:cubicBezTo>
                  <a:pt x="5506039" y="565112"/>
                  <a:pt x="5435192" y="554645"/>
                  <a:pt x="5560141" y="572494"/>
                </a:cubicBezTo>
                <a:cubicBezTo>
                  <a:pt x="5565008" y="573189"/>
                  <a:pt x="5569974" y="572494"/>
                  <a:pt x="5574890" y="57249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Forma livre 8"/>
          <p:cNvSpPr/>
          <p:nvPr/>
        </p:nvSpPr>
        <p:spPr>
          <a:xfrm>
            <a:off x="7211961" y="2772697"/>
            <a:ext cx="383801" cy="324464"/>
          </a:xfrm>
          <a:custGeom>
            <a:avLst/>
            <a:gdLst>
              <a:gd name="connsiteX0" fmla="*/ 0 w 383801"/>
              <a:gd name="connsiteY0" fmla="*/ 309716 h 324464"/>
              <a:gd name="connsiteX1" fmla="*/ 73742 w 383801"/>
              <a:gd name="connsiteY1" fmla="*/ 294968 h 324464"/>
              <a:gd name="connsiteX2" fmla="*/ 368710 w 383801"/>
              <a:gd name="connsiteY2" fmla="*/ 324464 h 324464"/>
              <a:gd name="connsiteX3" fmla="*/ 383458 w 383801"/>
              <a:gd name="connsiteY3" fmla="*/ 280219 h 324464"/>
              <a:gd name="connsiteX4" fmla="*/ 309716 w 383801"/>
              <a:gd name="connsiteY4" fmla="*/ 191729 h 324464"/>
              <a:gd name="connsiteX5" fmla="*/ 280220 w 383801"/>
              <a:gd name="connsiteY5" fmla="*/ 147484 h 324464"/>
              <a:gd name="connsiteX6" fmla="*/ 235974 w 383801"/>
              <a:gd name="connsiteY6" fmla="*/ 88490 h 324464"/>
              <a:gd name="connsiteX7" fmla="*/ 206478 w 383801"/>
              <a:gd name="connsiteY7" fmla="*/ 44245 h 324464"/>
              <a:gd name="connsiteX8" fmla="*/ 162233 w 383801"/>
              <a:gd name="connsiteY8" fmla="*/ 0 h 32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801" h="324464">
                <a:moveTo>
                  <a:pt x="0" y="309716"/>
                </a:moveTo>
                <a:cubicBezTo>
                  <a:pt x="24581" y="304800"/>
                  <a:pt x="48675" y="294968"/>
                  <a:pt x="73742" y="294968"/>
                </a:cubicBezTo>
                <a:cubicBezTo>
                  <a:pt x="145902" y="294968"/>
                  <a:pt x="288608" y="314452"/>
                  <a:pt x="368710" y="324464"/>
                </a:cubicBezTo>
                <a:cubicBezTo>
                  <a:pt x="373626" y="309716"/>
                  <a:pt x="386014" y="295554"/>
                  <a:pt x="383458" y="280219"/>
                </a:cubicBezTo>
                <a:cubicBezTo>
                  <a:pt x="378881" y="252753"/>
                  <a:pt x="323560" y="208341"/>
                  <a:pt x="309716" y="191729"/>
                </a:cubicBezTo>
                <a:cubicBezTo>
                  <a:pt x="298369" y="178112"/>
                  <a:pt x="290523" y="161908"/>
                  <a:pt x="280220" y="147484"/>
                </a:cubicBezTo>
                <a:cubicBezTo>
                  <a:pt x="265933" y="127482"/>
                  <a:pt x="250261" y="108492"/>
                  <a:pt x="235974" y="88490"/>
                </a:cubicBezTo>
                <a:cubicBezTo>
                  <a:pt x="225671" y="74066"/>
                  <a:pt x="217825" y="57862"/>
                  <a:pt x="206478" y="44245"/>
                </a:cubicBezTo>
                <a:cubicBezTo>
                  <a:pt x="193126" y="28222"/>
                  <a:pt x="162233" y="0"/>
                  <a:pt x="1622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1793289" y="2007851"/>
            <a:ext cx="5256584" cy="369332"/>
          </a:xfrm>
          <a:prstGeom prst="rect">
            <a:avLst/>
          </a:prstGeom>
          <a:noFill/>
        </p:spPr>
        <p:txBody>
          <a:bodyPr wrap="square" rtlCol="0">
            <a:spAutoFit/>
          </a:bodyPr>
          <a:lstStyle/>
          <a:p>
            <a:r>
              <a:rPr lang="pt-BR" i="1" dirty="0" err="1" smtClean="0">
                <a:latin typeface="+mj-lt"/>
              </a:rPr>
              <a:t>SaudacaoSecreta</a:t>
            </a:r>
            <a:r>
              <a:rPr lang="pt-BR" i="1" dirty="0" smtClean="0">
                <a:latin typeface="+mj-lt"/>
              </a:rPr>
              <a:t>(“O carro está estacionado </a:t>
            </a:r>
            <a:r>
              <a:rPr lang="pt-BR" i="1" dirty="0" err="1" smtClean="0">
                <a:latin typeface="+mj-lt"/>
              </a:rPr>
              <a:t>la</a:t>
            </a:r>
            <a:r>
              <a:rPr lang="pt-BR" i="1" dirty="0" smtClean="0">
                <a:latin typeface="+mj-lt"/>
              </a:rPr>
              <a:t> fora”)</a:t>
            </a:r>
          </a:p>
        </p:txBody>
      </p:sp>
      <p:sp>
        <p:nvSpPr>
          <p:cNvPr id="10" name="Forma livre 9"/>
          <p:cNvSpPr/>
          <p:nvPr/>
        </p:nvSpPr>
        <p:spPr>
          <a:xfrm>
            <a:off x="2035277" y="3628103"/>
            <a:ext cx="5545394" cy="383458"/>
          </a:xfrm>
          <a:custGeom>
            <a:avLst/>
            <a:gdLst>
              <a:gd name="connsiteX0" fmla="*/ 5545394 w 5545394"/>
              <a:gd name="connsiteY0" fmla="*/ 14749 h 383458"/>
              <a:gd name="connsiteX1" fmla="*/ 5471652 w 5545394"/>
              <a:gd name="connsiteY1" fmla="*/ 44245 h 383458"/>
              <a:gd name="connsiteX2" fmla="*/ 5383162 w 5545394"/>
              <a:gd name="connsiteY2" fmla="*/ 103239 h 383458"/>
              <a:gd name="connsiteX3" fmla="*/ 5309420 w 5545394"/>
              <a:gd name="connsiteY3" fmla="*/ 117987 h 383458"/>
              <a:gd name="connsiteX4" fmla="*/ 5220929 w 5545394"/>
              <a:gd name="connsiteY4" fmla="*/ 147484 h 383458"/>
              <a:gd name="connsiteX5" fmla="*/ 5176684 w 5545394"/>
              <a:gd name="connsiteY5" fmla="*/ 162232 h 383458"/>
              <a:gd name="connsiteX6" fmla="*/ 5073446 w 5545394"/>
              <a:gd name="connsiteY6" fmla="*/ 191729 h 383458"/>
              <a:gd name="connsiteX7" fmla="*/ 5014452 w 5545394"/>
              <a:gd name="connsiteY7" fmla="*/ 206478 h 383458"/>
              <a:gd name="connsiteX8" fmla="*/ 4970207 w 5545394"/>
              <a:gd name="connsiteY8" fmla="*/ 221226 h 383458"/>
              <a:gd name="connsiteX9" fmla="*/ 4896465 w 5545394"/>
              <a:gd name="connsiteY9" fmla="*/ 250723 h 383458"/>
              <a:gd name="connsiteX10" fmla="*/ 4704736 w 5545394"/>
              <a:gd name="connsiteY10" fmla="*/ 280220 h 383458"/>
              <a:gd name="connsiteX11" fmla="*/ 4630994 w 5545394"/>
              <a:gd name="connsiteY11" fmla="*/ 294968 h 383458"/>
              <a:gd name="connsiteX12" fmla="*/ 4586749 w 5545394"/>
              <a:gd name="connsiteY12" fmla="*/ 309716 h 383458"/>
              <a:gd name="connsiteX13" fmla="*/ 4439265 w 5545394"/>
              <a:gd name="connsiteY13" fmla="*/ 324465 h 383458"/>
              <a:gd name="connsiteX14" fmla="*/ 4291781 w 5545394"/>
              <a:gd name="connsiteY14" fmla="*/ 353962 h 383458"/>
              <a:gd name="connsiteX15" fmla="*/ 3952568 w 5545394"/>
              <a:gd name="connsiteY15" fmla="*/ 383458 h 383458"/>
              <a:gd name="connsiteX16" fmla="*/ 2271252 w 5545394"/>
              <a:gd name="connsiteY16" fmla="*/ 368710 h 383458"/>
              <a:gd name="connsiteX17" fmla="*/ 2005781 w 5545394"/>
              <a:gd name="connsiteY17" fmla="*/ 339213 h 383458"/>
              <a:gd name="connsiteX18" fmla="*/ 1681317 w 5545394"/>
              <a:gd name="connsiteY18" fmla="*/ 309716 h 383458"/>
              <a:gd name="connsiteX19" fmla="*/ 1474839 w 5545394"/>
              <a:gd name="connsiteY19" fmla="*/ 294968 h 383458"/>
              <a:gd name="connsiteX20" fmla="*/ 1297858 w 5545394"/>
              <a:gd name="connsiteY20" fmla="*/ 250723 h 383458"/>
              <a:gd name="connsiteX21" fmla="*/ 1002891 w 5545394"/>
              <a:gd name="connsiteY21" fmla="*/ 221226 h 383458"/>
              <a:gd name="connsiteX22" fmla="*/ 929149 w 5545394"/>
              <a:gd name="connsiteY22" fmla="*/ 206478 h 383458"/>
              <a:gd name="connsiteX23" fmla="*/ 884904 w 5545394"/>
              <a:gd name="connsiteY23" fmla="*/ 191729 h 383458"/>
              <a:gd name="connsiteX24" fmla="*/ 678426 w 5545394"/>
              <a:gd name="connsiteY24" fmla="*/ 162232 h 383458"/>
              <a:gd name="connsiteX25" fmla="*/ 442452 w 5545394"/>
              <a:gd name="connsiteY25" fmla="*/ 132736 h 383458"/>
              <a:gd name="connsiteX26" fmla="*/ 383458 w 5545394"/>
              <a:gd name="connsiteY26" fmla="*/ 117987 h 383458"/>
              <a:gd name="connsiteX27" fmla="*/ 309717 w 5545394"/>
              <a:gd name="connsiteY27" fmla="*/ 103239 h 383458"/>
              <a:gd name="connsiteX28" fmla="*/ 176981 w 5545394"/>
              <a:gd name="connsiteY28" fmla="*/ 58994 h 383458"/>
              <a:gd name="connsiteX29" fmla="*/ 73742 w 5545394"/>
              <a:gd name="connsiteY29" fmla="*/ 14749 h 383458"/>
              <a:gd name="connsiteX30" fmla="*/ 0 w 5545394"/>
              <a:gd name="connsiteY30" fmla="*/ 0 h 38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545394" h="383458">
                <a:moveTo>
                  <a:pt x="5545394" y="14749"/>
                </a:moveTo>
                <a:cubicBezTo>
                  <a:pt x="5520813" y="24581"/>
                  <a:pt x="5494893" y="31568"/>
                  <a:pt x="5471652" y="44245"/>
                </a:cubicBezTo>
                <a:cubicBezTo>
                  <a:pt x="5440530" y="61221"/>
                  <a:pt x="5417924" y="96287"/>
                  <a:pt x="5383162" y="103239"/>
                </a:cubicBezTo>
                <a:cubicBezTo>
                  <a:pt x="5358581" y="108155"/>
                  <a:pt x="5333604" y="111391"/>
                  <a:pt x="5309420" y="117987"/>
                </a:cubicBezTo>
                <a:cubicBezTo>
                  <a:pt x="5279423" y="126168"/>
                  <a:pt x="5250426" y="137652"/>
                  <a:pt x="5220929" y="147484"/>
                </a:cubicBezTo>
                <a:cubicBezTo>
                  <a:pt x="5206181" y="152400"/>
                  <a:pt x="5191766" y="158461"/>
                  <a:pt x="5176684" y="162232"/>
                </a:cubicBezTo>
                <a:cubicBezTo>
                  <a:pt x="4992247" y="208343"/>
                  <a:pt x="5221564" y="149409"/>
                  <a:pt x="5073446" y="191729"/>
                </a:cubicBezTo>
                <a:cubicBezTo>
                  <a:pt x="5053956" y="197298"/>
                  <a:pt x="5033942" y="200909"/>
                  <a:pt x="5014452" y="206478"/>
                </a:cubicBezTo>
                <a:cubicBezTo>
                  <a:pt x="4999504" y="210749"/>
                  <a:pt x="4984763" y="215767"/>
                  <a:pt x="4970207" y="221226"/>
                </a:cubicBezTo>
                <a:cubicBezTo>
                  <a:pt x="4945418" y="230522"/>
                  <a:pt x="4922006" y="243757"/>
                  <a:pt x="4896465" y="250723"/>
                </a:cubicBezTo>
                <a:cubicBezTo>
                  <a:pt x="4870822" y="257717"/>
                  <a:pt x="4724659" y="276900"/>
                  <a:pt x="4704736" y="280220"/>
                </a:cubicBezTo>
                <a:cubicBezTo>
                  <a:pt x="4680010" y="284341"/>
                  <a:pt x="4655313" y="288888"/>
                  <a:pt x="4630994" y="294968"/>
                </a:cubicBezTo>
                <a:cubicBezTo>
                  <a:pt x="4615912" y="298738"/>
                  <a:pt x="4602114" y="307352"/>
                  <a:pt x="4586749" y="309716"/>
                </a:cubicBezTo>
                <a:cubicBezTo>
                  <a:pt x="4537917" y="317229"/>
                  <a:pt x="4488125" y="317136"/>
                  <a:pt x="4439265" y="324465"/>
                </a:cubicBezTo>
                <a:cubicBezTo>
                  <a:pt x="4389685" y="331902"/>
                  <a:pt x="4341609" y="348426"/>
                  <a:pt x="4291781" y="353962"/>
                </a:cubicBezTo>
                <a:cubicBezTo>
                  <a:pt x="4090467" y="376330"/>
                  <a:pt x="4203450" y="365538"/>
                  <a:pt x="3952568" y="383458"/>
                </a:cubicBezTo>
                <a:lnTo>
                  <a:pt x="2271252" y="368710"/>
                </a:lnTo>
                <a:cubicBezTo>
                  <a:pt x="2228318" y="368018"/>
                  <a:pt x="2057282" y="345651"/>
                  <a:pt x="2005781" y="339213"/>
                </a:cubicBezTo>
                <a:cubicBezTo>
                  <a:pt x="1871363" y="294408"/>
                  <a:pt x="1985706" y="328164"/>
                  <a:pt x="1681317" y="309716"/>
                </a:cubicBezTo>
                <a:cubicBezTo>
                  <a:pt x="1612442" y="305542"/>
                  <a:pt x="1543665" y="299884"/>
                  <a:pt x="1474839" y="294968"/>
                </a:cubicBezTo>
                <a:cubicBezTo>
                  <a:pt x="1409710" y="273259"/>
                  <a:pt x="1381293" y="262101"/>
                  <a:pt x="1297858" y="250723"/>
                </a:cubicBezTo>
                <a:cubicBezTo>
                  <a:pt x="868857" y="192222"/>
                  <a:pt x="1279464" y="267320"/>
                  <a:pt x="1002891" y="221226"/>
                </a:cubicBezTo>
                <a:cubicBezTo>
                  <a:pt x="978165" y="217105"/>
                  <a:pt x="953468" y="212558"/>
                  <a:pt x="929149" y="206478"/>
                </a:cubicBezTo>
                <a:cubicBezTo>
                  <a:pt x="914067" y="202707"/>
                  <a:pt x="900214" y="194431"/>
                  <a:pt x="884904" y="191729"/>
                </a:cubicBezTo>
                <a:cubicBezTo>
                  <a:pt x="816437" y="179646"/>
                  <a:pt x="747252" y="172064"/>
                  <a:pt x="678426" y="162232"/>
                </a:cubicBezTo>
                <a:cubicBezTo>
                  <a:pt x="531129" y="141190"/>
                  <a:pt x="609724" y="151321"/>
                  <a:pt x="442452" y="132736"/>
                </a:cubicBezTo>
                <a:cubicBezTo>
                  <a:pt x="422787" y="127820"/>
                  <a:pt x="403245" y="122384"/>
                  <a:pt x="383458" y="117987"/>
                </a:cubicBezTo>
                <a:cubicBezTo>
                  <a:pt x="358988" y="112549"/>
                  <a:pt x="333820" y="110125"/>
                  <a:pt x="309717" y="103239"/>
                </a:cubicBezTo>
                <a:cubicBezTo>
                  <a:pt x="264873" y="90426"/>
                  <a:pt x="176981" y="58994"/>
                  <a:pt x="176981" y="58994"/>
                </a:cubicBezTo>
                <a:cubicBezTo>
                  <a:pt x="120033" y="21028"/>
                  <a:pt x="145172" y="30622"/>
                  <a:pt x="73742" y="14749"/>
                </a:cubicBezTo>
                <a:cubicBezTo>
                  <a:pt x="49271" y="9311"/>
                  <a:pt x="0" y="0"/>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Forma livre 11"/>
          <p:cNvSpPr/>
          <p:nvPr/>
        </p:nvSpPr>
        <p:spPr>
          <a:xfrm>
            <a:off x="1902542" y="3504155"/>
            <a:ext cx="324464" cy="345174"/>
          </a:xfrm>
          <a:custGeom>
            <a:avLst/>
            <a:gdLst>
              <a:gd name="connsiteX0" fmla="*/ 147484 w 324464"/>
              <a:gd name="connsiteY0" fmla="*/ 345174 h 345174"/>
              <a:gd name="connsiteX1" fmla="*/ 117987 w 324464"/>
              <a:gd name="connsiteY1" fmla="*/ 256684 h 345174"/>
              <a:gd name="connsiteX2" fmla="*/ 58993 w 324464"/>
              <a:gd name="connsiteY2" fmla="*/ 168193 h 345174"/>
              <a:gd name="connsiteX3" fmla="*/ 29497 w 324464"/>
              <a:gd name="connsiteY3" fmla="*/ 123948 h 345174"/>
              <a:gd name="connsiteX4" fmla="*/ 0 w 324464"/>
              <a:gd name="connsiteY4" fmla="*/ 35458 h 345174"/>
              <a:gd name="connsiteX5" fmla="*/ 103239 w 324464"/>
              <a:gd name="connsiteY5" fmla="*/ 35458 h 345174"/>
              <a:gd name="connsiteX6" fmla="*/ 324464 w 324464"/>
              <a:gd name="connsiteY6" fmla="*/ 35458 h 345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464" h="345174">
                <a:moveTo>
                  <a:pt x="147484" y="345174"/>
                </a:moveTo>
                <a:cubicBezTo>
                  <a:pt x="137652" y="315677"/>
                  <a:pt x="131892" y="284494"/>
                  <a:pt x="117987" y="256684"/>
                </a:cubicBezTo>
                <a:cubicBezTo>
                  <a:pt x="102133" y="224976"/>
                  <a:pt x="78658" y="197690"/>
                  <a:pt x="58993" y="168193"/>
                </a:cubicBezTo>
                <a:cubicBezTo>
                  <a:pt x="49161" y="153445"/>
                  <a:pt x="35102" y="140764"/>
                  <a:pt x="29497" y="123948"/>
                </a:cubicBezTo>
                <a:lnTo>
                  <a:pt x="0" y="35458"/>
                </a:lnTo>
                <a:cubicBezTo>
                  <a:pt x="145362" y="-37224"/>
                  <a:pt x="-16152" y="22192"/>
                  <a:pt x="103239" y="35458"/>
                </a:cubicBezTo>
                <a:cubicBezTo>
                  <a:pt x="176530" y="43601"/>
                  <a:pt x="250722" y="35458"/>
                  <a:pt x="324464" y="3545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p:cNvSpPr txBox="1"/>
          <p:nvPr/>
        </p:nvSpPr>
        <p:spPr>
          <a:xfrm>
            <a:off x="3744032" y="4170020"/>
            <a:ext cx="1692064" cy="369332"/>
          </a:xfrm>
          <a:prstGeom prst="rect">
            <a:avLst/>
          </a:prstGeom>
          <a:noFill/>
        </p:spPr>
        <p:txBody>
          <a:bodyPr wrap="square" rtlCol="0">
            <a:spAutoFit/>
          </a:bodyPr>
          <a:lstStyle/>
          <a:p>
            <a:r>
              <a:rPr lang="pt-BR" i="1" dirty="0" smtClean="0">
                <a:latin typeface="+mj-lt"/>
              </a:rPr>
              <a:t>“Dash </a:t>
            </a:r>
            <a:r>
              <a:rPr lang="pt-BR" i="1" dirty="0" err="1" smtClean="0">
                <a:latin typeface="+mj-lt"/>
              </a:rPr>
              <a:t>martin</a:t>
            </a:r>
            <a:r>
              <a:rPr lang="pt-BR" i="1" dirty="0" smtClean="0">
                <a:latin typeface="+mj-lt"/>
              </a:rPr>
              <a:t>”</a:t>
            </a:r>
          </a:p>
        </p:txBody>
      </p:sp>
      <p:sp>
        <p:nvSpPr>
          <p:cNvPr id="15" name="Título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smtClean="0"/>
              <a:t>Encapsulamento</a:t>
            </a:r>
            <a:endParaRPr lang="pt-BR" dirty="0"/>
          </a:p>
        </p:txBody>
      </p:sp>
      <p:sp>
        <p:nvSpPr>
          <p:cNvPr id="16" name="CaixaDeTexto 15"/>
          <p:cNvSpPr txBox="1"/>
          <p:nvPr/>
        </p:nvSpPr>
        <p:spPr>
          <a:xfrm>
            <a:off x="0" y="5013176"/>
            <a:ext cx="9144000" cy="830997"/>
          </a:xfrm>
          <a:prstGeom prst="rect">
            <a:avLst/>
          </a:prstGeom>
          <a:noFill/>
        </p:spPr>
        <p:txBody>
          <a:bodyPr wrap="square" rtlCol="0">
            <a:spAutoFit/>
          </a:bodyPr>
          <a:lstStyle/>
          <a:p>
            <a:pPr algn="ctr"/>
            <a:r>
              <a:rPr lang="pt-BR" sz="2400" b="1" dirty="0" smtClean="0">
                <a:latin typeface="Arial Black" pitchFamily="34" charset="0"/>
              </a:rPr>
              <a:t>Parece ser uma boa forma de proteger os dados do agente !!!!!!!!!</a:t>
            </a:r>
          </a:p>
        </p:txBody>
      </p:sp>
    </p:spTree>
    <p:extLst>
      <p:ext uri="{BB962C8B-B14F-4D97-AF65-F5344CB8AC3E}">
        <p14:creationId xmlns:p14="http://schemas.microsoft.com/office/powerpoint/2010/main" val="3843714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Encapsulamento</a:t>
            </a:r>
            <a:endParaRPr lang="pt-BR" dirty="0"/>
          </a:p>
        </p:txBody>
      </p:sp>
      <p:sp>
        <p:nvSpPr>
          <p:cNvPr id="3" name="Espaço Reservado para Conteúdo 2"/>
          <p:cNvSpPr>
            <a:spLocks noGrp="1"/>
          </p:cNvSpPr>
          <p:nvPr>
            <p:ph idx="1"/>
          </p:nvPr>
        </p:nvSpPr>
        <p:spPr/>
        <p:txBody>
          <a:bodyPr>
            <a:normAutofit/>
          </a:bodyPr>
          <a:lstStyle/>
          <a:p>
            <a:pPr marL="0" indent="0">
              <a:buNone/>
            </a:pPr>
            <a:endParaRPr lang="pt-BR" dirty="0" smtClean="0"/>
          </a:p>
          <a:p>
            <a:pPr marL="0" indent="0">
              <a:buNone/>
            </a:pPr>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30" y="2555740"/>
            <a:ext cx="8603208"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129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Atributos</a:t>
            </a:r>
            <a:endParaRPr lang="pt-BR" dirty="0"/>
          </a:p>
        </p:txBody>
      </p:sp>
      <p:sp>
        <p:nvSpPr>
          <p:cNvPr id="3" name="Espaço Reservado para Conteúdo 2"/>
          <p:cNvSpPr>
            <a:spLocks noGrp="1"/>
          </p:cNvSpPr>
          <p:nvPr>
            <p:ph idx="1"/>
          </p:nvPr>
        </p:nvSpPr>
        <p:spPr/>
        <p:txBody>
          <a:bodyPr/>
          <a:lstStyle/>
          <a:p>
            <a:r>
              <a:rPr lang="pt-BR" dirty="0" smtClean="0"/>
              <a:t>Objeto que representa uma entidade pode possuir informações referentes a entidade desejada.</a:t>
            </a:r>
            <a:endParaRPr lang="pt-BR" dirty="0"/>
          </a:p>
        </p:txBody>
      </p:sp>
      <p:sp>
        <p:nvSpPr>
          <p:cNvPr id="4" name="Retângulo 3"/>
          <p:cNvSpPr/>
          <p:nvPr/>
        </p:nvSpPr>
        <p:spPr>
          <a:xfrm>
            <a:off x="2264135" y="3174081"/>
            <a:ext cx="4608512" cy="1728192"/>
          </a:xfrm>
          <a:prstGeom prst="rect">
            <a:avLst/>
          </a:prstGeom>
          <a:solidFill>
            <a:srgbClr val="E2EE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643" y="3412257"/>
            <a:ext cx="7524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5995" y="3372437"/>
            <a:ext cx="733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lipse 6"/>
          <p:cNvSpPr/>
          <p:nvPr/>
        </p:nvSpPr>
        <p:spPr>
          <a:xfrm>
            <a:off x="3709771" y="3412257"/>
            <a:ext cx="1512168" cy="716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Conta do Claudio</a:t>
            </a:r>
            <a:endParaRPr lang="pt-BR" dirty="0"/>
          </a:p>
        </p:txBody>
      </p:sp>
      <p:sp>
        <p:nvSpPr>
          <p:cNvPr id="8" name="CaixaDeTexto 7"/>
          <p:cNvSpPr txBox="1"/>
          <p:nvPr/>
        </p:nvSpPr>
        <p:spPr>
          <a:xfrm>
            <a:off x="2379050" y="4309065"/>
            <a:ext cx="1109663" cy="461665"/>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Funcionário </a:t>
            </a:r>
          </a:p>
          <a:p>
            <a:pPr algn="ctr"/>
            <a:r>
              <a:rPr lang="pt-BR" sz="1200" dirty="0" smtClean="0">
                <a:latin typeface="Berlin Sans FB Demi" pitchFamily="34" charset="0"/>
                <a:cs typeface="Aharoni" pitchFamily="2" charset="-79"/>
              </a:rPr>
              <a:t>Cleber</a:t>
            </a:r>
            <a:endParaRPr lang="pt-BR" sz="1200" dirty="0">
              <a:latin typeface="Berlin Sans FB Demi" pitchFamily="34" charset="0"/>
              <a:cs typeface="Aharoni" pitchFamily="2" charset="-79"/>
            </a:endParaRPr>
          </a:p>
        </p:txBody>
      </p:sp>
      <p:sp>
        <p:nvSpPr>
          <p:cNvPr id="9" name="CaixaDeTexto 8"/>
          <p:cNvSpPr txBox="1"/>
          <p:nvPr/>
        </p:nvSpPr>
        <p:spPr>
          <a:xfrm>
            <a:off x="5537875" y="4292677"/>
            <a:ext cx="1109663" cy="461665"/>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Cliente</a:t>
            </a:r>
          </a:p>
          <a:p>
            <a:pPr algn="ctr"/>
            <a:r>
              <a:rPr lang="pt-BR" sz="1200" dirty="0" smtClean="0">
                <a:latin typeface="Berlin Sans FB Demi" pitchFamily="34" charset="0"/>
                <a:cs typeface="Aharoni" pitchFamily="2" charset="-79"/>
              </a:rPr>
              <a:t>Claudio</a:t>
            </a:r>
            <a:endParaRPr lang="pt-BR" sz="1200" dirty="0">
              <a:latin typeface="Berlin Sans FB Demi" pitchFamily="34" charset="0"/>
              <a:cs typeface="Aharoni" pitchFamily="2" charset="-79"/>
            </a:endParaRPr>
          </a:p>
        </p:txBody>
      </p:sp>
      <p:cxnSp>
        <p:nvCxnSpPr>
          <p:cNvPr id="11" name="Conector de seta reta 10"/>
          <p:cNvCxnSpPr>
            <a:endCxn id="15" idx="0"/>
          </p:cNvCxnSpPr>
          <p:nvPr/>
        </p:nvCxnSpPr>
        <p:spPr>
          <a:xfrm>
            <a:off x="2933881" y="4754342"/>
            <a:ext cx="1" cy="68419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2379050" y="5438540"/>
            <a:ext cx="1109663" cy="646331"/>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Nome, Data Admissão, Sexo e etc.</a:t>
            </a:r>
            <a:endParaRPr lang="pt-BR" sz="1200" dirty="0">
              <a:latin typeface="Berlin Sans FB Demi" pitchFamily="34" charset="0"/>
              <a:cs typeface="Aharoni" pitchFamily="2" charset="-79"/>
            </a:endParaRPr>
          </a:p>
        </p:txBody>
      </p:sp>
      <p:cxnSp>
        <p:nvCxnSpPr>
          <p:cNvPr id="16" name="Conector de seta reta 15"/>
          <p:cNvCxnSpPr>
            <a:endCxn id="17" idx="0"/>
          </p:cNvCxnSpPr>
          <p:nvPr/>
        </p:nvCxnSpPr>
        <p:spPr>
          <a:xfrm>
            <a:off x="4465855" y="4194459"/>
            <a:ext cx="1" cy="1244081"/>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3911024" y="5438540"/>
            <a:ext cx="1109663" cy="646331"/>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Cliente, Data Abertura, Saldo</a:t>
            </a:r>
            <a:endParaRPr lang="pt-BR" sz="1200" dirty="0">
              <a:latin typeface="Berlin Sans FB Demi" pitchFamily="34" charset="0"/>
              <a:cs typeface="Aharoni" pitchFamily="2" charset="-79"/>
            </a:endParaRPr>
          </a:p>
        </p:txBody>
      </p:sp>
      <p:cxnSp>
        <p:nvCxnSpPr>
          <p:cNvPr id="19" name="Conector de seta reta 18"/>
          <p:cNvCxnSpPr/>
          <p:nvPr/>
        </p:nvCxnSpPr>
        <p:spPr>
          <a:xfrm>
            <a:off x="6092705" y="4742865"/>
            <a:ext cx="0" cy="69567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0" name="CaixaDeTexto 19"/>
          <p:cNvSpPr txBox="1"/>
          <p:nvPr/>
        </p:nvSpPr>
        <p:spPr>
          <a:xfrm>
            <a:off x="5537875" y="5438540"/>
            <a:ext cx="1109663" cy="646331"/>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Nome, Data Nascimento, CPF</a:t>
            </a:r>
            <a:endParaRPr lang="pt-BR" sz="1200" dirty="0">
              <a:latin typeface="Berlin Sans FB Demi" pitchFamily="34" charset="0"/>
              <a:cs typeface="Aharoni" pitchFamily="2" charset="-79"/>
            </a:endParaRPr>
          </a:p>
        </p:txBody>
      </p:sp>
      <p:sp>
        <p:nvSpPr>
          <p:cNvPr id="23" name="Espaço Reservado para Rodapé 22"/>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3335688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3" y="1205484"/>
            <a:ext cx="5796137" cy="302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spaço Reservado para Rodapé 1"/>
          <p:cNvSpPr>
            <a:spLocks noGrp="1"/>
          </p:cNvSpPr>
          <p:nvPr>
            <p:ph type="ftr" sz="quarter" idx="11"/>
          </p:nvPr>
        </p:nvSpPr>
        <p:spPr/>
        <p:txBody>
          <a:bodyPr/>
          <a:lstStyle/>
          <a:p>
            <a:r>
              <a:rPr lang="pt-BR" smtClean="0"/>
              <a:t>Gabriel S. Kohlrausch - 2011</a:t>
            </a:r>
            <a:endParaRPr lang="pt-BR"/>
          </a:p>
        </p:txBody>
      </p:sp>
      <p:sp>
        <p:nvSpPr>
          <p:cNvPr id="3" name="CaixaDeTexto 2"/>
          <p:cNvSpPr txBox="1"/>
          <p:nvPr/>
        </p:nvSpPr>
        <p:spPr>
          <a:xfrm>
            <a:off x="-14729" y="22940"/>
            <a:ext cx="9144000" cy="584775"/>
          </a:xfrm>
          <a:prstGeom prst="rect">
            <a:avLst/>
          </a:prstGeom>
          <a:noFill/>
        </p:spPr>
        <p:txBody>
          <a:bodyPr wrap="square" rtlCol="0">
            <a:spAutoFit/>
          </a:bodyPr>
          <a:lstStyle/>
          <a:p>
            <a:pPr algn="ctr"/>
            <a:r>
              <a:rPr lang="pt-BR" sz="2400" b="1" dirty="0" smtClean="0">
                <a:latin typeface="Arial Black" pitchFamily="34" charset="0"/>
              </a:rPr>
              <a:t>Mas o seu nome real está </a:t>
            </a:r>
            <a:r>
              <a:rPr lang="pt-BR" sz="3200" b="1" dirty="0" smtClean="0">
                <a:solidFill>
                  <a:srgbClr val="FF0000"/>
                </a:solidFill>
                <a:latin typeface="Arial Black" pitchFamily="34" charset="0"/>
              </a:rPr>
              <a:t>mesmo</a:t>
            </a:r>
            <a:r>
              <a:rPr lang="pt-BR" sz="2400" b="1" dirty="0" smtClean="0">
                <a:solidFill>
                  <a:srgbClr val="FF0000"/>
                </a:solidFill>
                <a:latin typeface="Arial Black" pitchFamily="34" charset="0"/>
              </a:rPr>
              <a:t> </a:t>
            </a:r>
            <a:r>
              <a:rPr lang="pt-BR" sz="2400" b="1" dirty="0" smtClean="0">
                <a:latin typeface="Arial Black" pitchFamily="34" charset="0"/>
              </a:rPr>
              <a:t>protegido ????</a:t>
            </a:r>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546729" y="4866346"/>
            <a:ext cx="1304682" cy="1772816"/>
          </a:xfrm>
          <a:prstGeom prst="rect">
            <a:avLst/>
          </a:prstGeom>
        </p:spPr>
      </p:pic>
      <p:sp>
        <p:nvSpPr>
          <p:cNvPr id="5" name="CaixaDeTexto 4"/>
          <p:cNvSpPr txBox="1"/>
          <p:nvPr/>
        </p:nvSpPr>
        <p:spPr>
          <a:xfrm>
            <a:off x="7546729" y="6378939"/>
            <a:ext cx="1322462" cy="400110"/>
          </a:xfrm>
          <a:prstGeom prst="rect">
            <a:avLst/>
          </a:prstGeom>
          <a:noFill/>
        </p:spPr>
        <p:txBody>
          <a:bodyPr wrap="square" rtlCol="0">
            <a:spAutoFit/>
          </a:bodyPr>
          <a:lstStyle/>
          <a:p>
            <a:pPr algn="ctr"/>
            <a:r>
              <a:rPr lang="pt-BR" sz="2000" b="1" dirty="0" err="1" smtClean="0">
                <a:latin typeface="+mj-lt"/>
              </a:rPr>
              <a:t>ciaAgente</a:t>
            </a:r>
            <a:endParaRPr lang="pt-BR" sz="2000" b="1" dirty="0" smtClean="0">
              <a:latin typeface="+mj-lt"/>
            </a:endParaRPr>
          </a:p>
        </p:txBody>
      </p:sp>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953" y="4923397"/>
            <a:ext cx="1253737" cy="1599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aixaDeTexto 6"/>
          <p:cNvSpPr txBox="1"/>
          <p:nvPr/>
        </p:nvSpPr>
        <p:spPr>
          <a:xfrm>
            <a:off x="561953" y="6439107"/>
            <a:ext cx="1322462" cy="400110"/>
          </a:xfrm>
          <a:prstGeom prst="rect">
            <a:avLst/>
          </a:prstGeom>
          <a:noFill/>
        </p:spPr>
        <p:txBody>
          <a:bodyPr wrap="square" rtlCol="0">
            <a:spAutoFit/>
          </a:bodyPr>
          <a:lstStyle/>
          <a:p>
            <a:pPr algn="ctr"/>
            <a:r>
              <a:rPr lang="pt-BR" sz="2000" b="1" dirty="0" err="1" smtClean="0">
                <a:latin typeface="+mj-lt"/>
              </a:rPr>
              <a:t>kgbAgente</a:t>
            </a:r>
            <a:endParaRPr lang="pt-BR" sz="2000" b="1" dirty="0" smtClean="0">
              <a:latin typeface="+mj-lt"/>
            </a:endParaRPr>
          </a:p>
        </p:txBody>
      </p:sp>
      <p:sp>
        <p:nvSpPr>
          <p:cNvPr id="8" name="Forma livre 7"/>
          <p:cNvSpPr/>
          <p:nvPr/>
        </p:nvSpPr>
        <p:spPr>
          <a:xfrm>
            <a:off x="1910195" y="4612049"/>
            <a:ext cx="5574890" cy="572802"/>
          </a:xfrm>
          <a:custGeom>
            <a:avLst/>
            <a:gdLst>
              <a:gd name="connsiteX0" fmla="*/ 0 w 5574890"/>
              <a:gd name="connsiteY0" fmla="*/ 498752 h 572802"/>
              <a:gd name="connsiteX1" fmla="*/ 117987 w 5574890"/>
              <a:gd name="connsiteY1" fmla="*/ 410262 h 572802"/>
              <a:gd name="connsiteX2" fmla="*/ 206477 w 5574890"/>
              <a:gd name="connsiteY2" fmla="*/ 380765 h 572802"/>
              <a:gd name="connsiteX3" fmla="*/ 294967 w 5574890"/>
              <a:gd name="connsiteY3" fmla="*/ 351269 h 572802"/>
              <a:gd name="connsiteX4" fmla="*/ 383458 w 5574890"/>
              <a:gd name="connsiteY4" fmla="*/ 321772 h 572802"/>
              <a:gd name="connsiteX5" fmla="*/ 427703 w 5574890"/>
              <a:gd name="connsiteY5" fmla="*/ 307023 h 572802"/>
              <a:gd name="connsiteX6" fmla="*/ 604683 w 5574890"/>
              <a:gd name="connsiteY6" fmla="*/ 277527 h 572802"/>
              <a:gd name="connsiteX7" fmla="*/ 707922 w 5574890"/>
              <a:gd name="connsiteY7" fmla="*/ 248030 h 572802"/>
              <a:gd name="connsiteX8" fmla="*/ 958645 w 5574890"/>
              <a:gd name="connsiteY8" fmla="*/ 218533 h 572802"/>
              <a:gd name="connsiteX9" fmla="*/ 1017638 w 5574890"/>
              <a:gd name="connsiteY9" fmla="*/ 203785 h 572802"/>
              <a:gd name="connsiteX10" fmla="*/ 1091380 w 5574890"/>
              <a:gd name="connsiteY10" fmla="*/ 174288 h 572802"/>
              <a:gd name="connsiteX11" fmla="*/ 1224116 w 5574890"/>
              <a:gd name="connsiteY11" fmla="*/ 159540 h 572802"/>
              <a:gd name="connsiteX12" fmla="*/ 1342103 w 5574890"/>
              <a:gd name="connsiteY12" fmla="*/ 130043 h 572802"/>
              <a:gd name="connsiteX13" fmla="*/ 1489587 w 5574890"/>
              <a:gd name="connsiteY13" fmla="*/ 115294 h 572802"/>
              <a:gd name="connsiteX14" fmla="*/ 1607574 w 5574890"/>
              <a:gd name="connsiteY14" fmla="*/ 100546 h 572802"/>
              <a:gd name="connsiteX15" fmla="*/ 1814051 w 5574890"/>
              <a:gd name="connsiteY15" fmla="*/ 71049 h 572802"/>
              <a:gd name="connsiteX16" fmla="*/ 3097161 w 5574890"/>
              <a:gd name="connsiteY16" fmla="*/ 71049 h 572802"/>
              <a:gd name="connsiteX17" fmla="*/ 3141406 w 5574890"/>
              <a:gd name="connsiteY17" fmla="*/ 85798 h 572802"/>
              <a:gd name="connsiteX18" fmla="*/ 3259393 w 5574890"/>
              <a:gd name="connsiteY18" fmla="*/ 100546 h 572802"/>
              <a:gd name="connsiteX19" fmla="*/ 3554361 w 5574890"/>
              <a:gd name="connsiteY19" fmla="*/ 130043 h 572802"/>
              <a:gd name="connsiteX20" fmla="*/ 3613354 w 5574890"/>
              <a:gd name="connsiteY20" fmla="*/ 144791 h 572802"/>
              <a:gd name="connsiteX21" fmla="*/ 3657600 w 5574890"/>
              <a:gd name="connsiteY21" fmla="*/ 159540 h 572802"/>
              <a:gd name="connsiteX22" fmla="*/ 3819832 w 5574890"/>
              <a:gd name="connsiteY22" fmla="*/ 174288 h 572802"/>
              <a:gd name="connsiteX23" fmla="*/ 3923071 w 5574890"/>
              <a:gd name="connsiteY23" fmla="*/ 203785 h 572802"/>
              <a:gd name="connsiteX24" fmla="*/ 4041058 w 5574890"/>
              <a:gd name="connsiteY24" fmla="*/ 218533 h 572802"/>
              <a:gd name="connsiteX25" fmla="*/ 4232787 w 5574890"/>
              <a:gd name="connsiteY25" fmla="*/ 262778 h 572802"/>
              <a:gd name="connsiteX26" fmla="*/ 4380271 w 5574890"/>
              <a:gd name="connsiteY26" fmla="*/ 277527 h 572802"/>
              <a:gd name="connsiteX27" fmla="*/ 4572000 w 5574890"/>
              <a:gd name="connsiteY27" fmla="*/ 321772 h 572802"/>
              <a:gd name="connsiteX28" fmla="*/ 4616245 w 5574890"/>
              <a:gd name="connsiteY28" fmla="*/ 336520 h 572802"/>
              <a:gd name="connsiteX29" fmla="*/ 4719483 w 5574890"/>
              <a:gd name="connsiteY29" fmla="*/ 351269 h 572802"/>
              <a:gd name="connsiteX30" fmla="*/ 4881716 w 5574890"/>
              <a:gd name="connsiteY30" fmla="*/ 380765 h 572802"/>
              <a:gd name="connsiteX31" fmla="*/ 4940709 w 5574890"/>
              <a:gd name="connsiteY31" fmla="*/ 410262 h 572802"/>
              <a:gd name="connsiteX32" fmla="*/ 4984954 w 5574890"/>
              <a:gd name="connsiteY32" fmla="*/ 425011 h 572802"/>
              <a:gd name="connsiteX33" fmla="*/ 5102941 w 5574890"/>
              <a:gd name="connsiteY33" fmla="*/ 454507 h 572802"/>
              <a:gd name="connsiteX34" fmla="*/ 5235677 w 5574890"/>
              <a:gd name="connsiteY34" fmla="*/ 484004 h 572802"/>
              <a:gd name="connsiteX35" fmla="*/ 5324167 w 5574890"/>
              <a:gd name="connsiteY35" fmla="*/ 513501 h 572802"/>
              <a:gd name="connsiteX36" fmla="*/ 5383161 w 5574890"/>
              <a:gd name="connsiteY36" fmla="*/ 528249 h 572802"/>
              <a:gd name="connsiteX37" fmla="*/ 5560141 w 5574890"/>
              <a:gd name="connsiteY37" fmla="*/ 572494 h 572802"/>
              <a:gd name="connsiteX38" fmla="*/ 5574890 w 5574890"/>
              <a:gd name="connsiteY38" fmla="*/ 572494 h 57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574890" h="572802">
                <a:moveTo>
                  <a:pt x="0" y="498752"/>
                </a:moveTo>
                <a:cubicBezTo>
                  <a:pt x="9406" y="491227"/>
                  <a:pt x="91571" y="422003"/>
                  <a:pt x="117987" y="410262"/>
                </a:cubicBezTo>
                <a:cubicBezTo>
                  <a:pt x="146399" y="397634"/>
                  <a:pt x="176980" y="390597"/>
                  <a:pt x="206477" y="380765"/>
                </a:cubicBezTo>
                <a:lnTo>
                  <a:pt x="294967" y="351269"/>
                </a:lnTo>
                <a:lnTo>
                  <a:pt x="383458" y="321772"/>
                </a:lnTo>
                <a:cubicBezTo>
                  <a:pt x="398206" y="316856"/>
                  <a:pt x="412368" y="309579"/>
                  <a:pt x="427703" y="307023"/>
                </a:cubicBezTo>
                <a:cubicBezTo>
                  <a:pt x="486696" y="297191"/>
                  <a:pt x="546159" y="289848"/>
                  <a:pt x="604683" y="277527"/>
                </a:cubicBezTo>
                <a:cubicBezTo>
                  <a:pt x="639705" y="270154"/>
                  <a:pt x="672926" y="255529"/>
                  <a:pt x="707922" y="248030"/>
                </a:cubicBezTo>
                <a:cubicBezTo>
                  <a:pt x="764970" y="235806"/>
                  <a:pt x="911735" y="223224"/>
                  <a:pt x="958645" y="218533"/>
                </a:cubicBezTo>
                <a:cubicBezTo>
                  <a:pt x="978309" y="213617"/>
                  <a:pt x="998409" y="210195"/>
                  <a:pt x="1017638" y="203785"/>
                </a:cubicBezTo>
                <a:cubicBezTo>
                  <a:pt x="1042754" y="195413"/>
                  <a:pt x="1065493" y="179835"/>
                  <a:pt x="1091380" y="174288"/>
                </a:cubicBezTo>
                <a:cubicBezTo>
                  <a:pt x="1134909" y="164960"/>
                  <a:pt x="1179871" y="164456"/>
                  <a:pt x="1224116" y="159540"/>
                </a:cubicBezTo>
                <a:cubicBezTo>
                  <a:pt x="1263445" y="149708"/>
                  <a:pt x="1302115" y="136708"/>
                  <a:pt x="1342103" y="130043"/>
                </a:cubicBezTo>
                <a:cubicBezTo>
                  <a:pt x="1390837" y="121920"/>
                  <a:pt x="1440483" y="120750"/>
                  <a:pt x="1489587" y="115294"/>
                </a:cubicBezTo>
                <a:cubicBezTo>
                  <a:pt x="1528980" y="110917"/>
                  <a:pt x="1568400" y="106573"/>
                  <a:pt x="1607574" y="100546"/>
                </a:cubicBezTo>
                <a:cubicBezTo>
                  <a:pt x="1851778" y="62977"/>
                  <a:pt x="1431201" y="113590"/>
                  <a:pt x="1814051" y="71049"/>
                </a:cubicBezTo>
                <a:cubicBezTo>
                  <a:pt x="2248619" y="-73804"/>
                  <a:pt x="1881773" y="43109"/>
                  <a:pt x="3097161" y="71049"/>
                </a:cubicBezTo>
                <a:cubicBezTo>
                  <a:pt x="3112703" y="71406"/>
                  <a:pt x="3126111" y="83017"/>
                  <a:pt x="3141406" y="85798"/>
                </a:cubicBezTo>
                <a:cubicBezTo>
                  <a:pt x="3180402" y="92888"/>
                  <a:pt x="3220029" y="95915"/>
                  <a:pt x="3259393" y="100546"/>
                </a:cubicBezTo>
                <a:cubicBezTo>
                  <a:pt x="3400446" y="117140"/>
                  <a:pt x="3403478" y="116326"/>
                  <a:pt x="3554361" y="130043"/>
                </a:cubicBezTo>
                <a:cubicBezTo>
                  <a:pt x="3574025" y="134959"/>
                  <a:pt x="3593864" y="139223"/>
                  <a:pt x="3613354" y="144791"/>
                </a:cubicBezTo>
                <a:cubicBezTo>
                  <a:pt x="3628302" y="149062"/>
                  <a:pt x="3642210" y="157341"/>
                  <a:pt x="3657600" y="159540"/>
                </a:cubicBezTo>
                <a:cubicBezTo>
                  <a:pt x="3711355" y="167219"/>
                  <a:pt x="3765755" y="169372"/>
                  <a:pt x="3819832" y="174288"/>
                </a:cubicBezTo>
                <a:cubicBezTo>
                  <a:pt x="3854896" y="185976"/>
                  <a:pt x="3886038" y="197613"/>
                  <a:pt x="3923071" y="203785"/>
                </a:cubicBezTo>
                <a:cubicBezTo>
                  <a:pt x="3962167" y="210301"/>
                  <a:pt x="4001729" y="213617"/>
                  <a:pt x="4041058" y="218533"/>
                </a:cubicBezTo>
                <a:cubicBezTo>
                  <a:pt x="4078492" y="227892"/>
                  <a:pt x="4184140" y="256292"/>
                  <a:pt x="4232787" y="262778"/>
                </a:cubicBezTo>
                <a:cubicBezTo>
                  <a:pt x="4281760" y="269308"/>
                  <a:pt x="4331110" y="272611"/>
                  <a:pt x="4380271" y="277527"/>
                </a:cubicBezTo>
                <a:cubicBezTo>
                  <a:pt x="4515904" y="331779"/>
                  <a:pt x="4390177" y="288713"/>
                  <a:pt x="4572000" y="321772"/>
                </a:cubicBezTo>
                <a:cubicBezTo>
                  <a:pt x="4587295" y="324553"/>
                  <a:pt x="4601001" y="333471"/>
                  <a:pt x="4616245" y="336520"/>
                </a:cubicBezTo>
                <a:cubicBezTo>
                  <a:pt x="4650332" y="343337"/>
                  <a:pt x="4685125" y="345983"/>
                  <a:pt x="4719483" y="351269"/>
                </a:cubicBezTo>
                <a:cubicBezTo>
                  <a:pt x="4801263" y="363851"/>
                  <a:pt x="4805003" y="365423"/>
                  <a:pt x="4881716" y="380765"/>
                </a:cubicBezTo>
                <a:cubicBezTo>
                  <a:pt x="4901380" y="390597"/>
                  <a:pt x="4920501" y="401601"/>
                  <a:pt x="4940709" y="410262"/>
                </a:cubicBezTo>
                <a:cubicBezTo>
                  <a:pt x="4954998" y="416386"/>
                  <a:pt x="4969956" y="420921"/>
                  <a:pt x="4984954" y="425011"/>
                </a:cubicBezTo>
                <a:cubicBezTo>
                  <a:pt x="5024065" y="435678"/>
                  <a:pt x="5063189" y="446556"/>
                  <a:pt x="5102941" y="454507"/>
                </a:cubicBezTo>
                <a:cubicBezTo>
                  <a:pt x="5145031" y="462925"/>
                  <a:pt x="5194030" y="471510"/>
                  <a:pt x="5235677" y="484004"/>
                </a:cubicBezTo>
                <a:cubicBezTo>
                  <a:pt x="5265458" y="492938"/>
                  <a:pt x="5294003" y="505960"/>
                  <a:pt x="5324167" y="513501"/>
                </a:cubicBezTo>
                <a:cubicBezTo>
                  <a:pt x="5343832" y="518417"/>
                  <a:pt x="5363746" y="522425"/>
                  <a:pt x="5383161" y="528249"/>
                </a:cubicBezTo>
                <a:cubicBezTo>
                  <a:pt x="5506039" y="565112"/>
                  <a:pt x="5435192" y="554645"/>
                  <a:pt x="5560141" y="572494"/>
                </a:cubicBezTo>
                <a:cubicBezTo>
                  <a:pt x="5565008" y="573189"/>
                  <a:pt x="5569974" y="572494"/>
                  <a:pt x="5574890" y="57249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Forma livre 8"/>
          <p:cNvSpPr/>
          <p:nvPr/>
        </p:nvSpPr>
        <p:spPr>
          <a:xfrm>
            <a:off x="7234362" y="5007563"/>
            <a:ext cx="383801" cy="324464"/>
          </a:xfrm>
          <a:custGeom>
            <a:avLst/>
            <a:gdLst>
              <a:gd name="connsiteX0" fmla="*/ 0 w 383801"/>
              <a:gd name="connsiteY0" fmla="*/ 309716 h 324464"/>
              <a:gd name="connsiteX1" fmla="*/ 73742 w 383801"/>
              <a:gd name="connsiteY1" fmla="*/ 294968 h 324464"/>
              <a:gd name="connsiteX2" fmla="*/ 368710 w 383801"/>
              <a:gd name="connsiteY2" fmla="*/ 324464 h 324464"/>
              <a:gd name="connsiteX3" fmla="*/ 383458 w 383801"/>
              <a:gd name="connsiteY3" fmla="*/ 280219 h 324464"/>
              <a:gd name="connsiteX4" fmla="*/ 309716 w 383801"/>
              <a:gd name="connsiteY4" fmla="*/ 191729 h 324464"/>
              <a:gd name="connsiteX5" fmla="*/ 280220 w 383801"/>
              <a:gd name="connsiteY5" fmla="*/ 147484 h 324464"/>
              <a:gd name="connsiteX6" fmla="*/ 235974 w 383801"/>
              <a:gd name="connsiteY6" fmla="*/ 88490 h 324464"/>
              <a:gd name="connsiteX7" fmla="*/ 206478 w 383801"/>
              <a:gd name="connsiteY7" fmla="*/ 44245 h 324464"/>
              <a:gd name="connsiteX8" fmla="*/ 162233 w 383801"/>
              <a:gd name="connsiteY8" fmla="*/ 0 h 32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801" h="324464">
                <a:moveTo>
                  <a:pt x="0" y="309716"/>
                </a:moveTo>
                <a:cubicBezTo>
                  <a:pt x="24581" y="304800"/>
                  <a:pt x="48675" y="294968"/>
                  <a:pt x="73742" y="294968"/>
                </a:cubicBezTo>
                <a:cubicBezTo>
                  <a:pt x="145902" y="294968"/>
                  <a:pt x="288608" y="314452"/>
                  <a:pt x="368710" y="324464"/>
                </a:cubicBezTo>
                <a:cubicBezTo>
                  <a:pt x="373626" y="309716"/>
                  <a:pt x="386014" y="295554"/>
                  <a:pt x="383458" y="280219"/>
                </a:cubicBezTo>
                <a:cubicBezTo>
                  <a:pt x="378881" y="252753"/>
                  <a:pt x="323560" y="208341"/>
                  <a:pt x="309716" y="191729"/>
                </a:cubicBezTo>
                <a:cubicBezTo>
                  <a:pt x="298369" y="178112"/>
                  <a:pt x="290523" y="161908"/>
                  <a:pt x="280220" y="147484"/>
                </a:cubicBezTo>
                <a:cubicBezTo>
                  <a:pt x="265933" y="127482"/>
                  <a:pt x="250261" y="108492"/>
                  <a:pt x="235974" y="88490"/>
                </a:cubicBezTo>
                <a:cubicBezTo>
                  <a:pt x="225671" y="74066"/>
                  <a:pt x="217825" y="57862"/>
                  <a:pt x="206478" y="44245"/>
                </a:cubicBezTo>
                <a:cubicBezTo>
                  <a:pt x="193126" y="28222"/>
                  <a:pt x="162233" y="0"/>
                  <a:pt x="16223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2506169" y="4215291"/>
            <a:ext cx="4298079" cy="369332"/>
          </a:xfrm>
          <a:prstGeom prst="rect">
            <a:avLst/>
          </a:prstGeom>
          <a:noFill/>
        </p:spPr>
        <p:txBody>
          <a:bodyPr wrap="square" rtlCol="0">
            <a:spAutoFit/>
          </a:bodyPr>
          <a:lstStyle/>
          <a:p>
            <a:r>
              <a:rPr lang="pt-BR" i="1" dirty="0" err="1" smtClean="0">
                <a:latin typeface="+mj-lt"/>
              </a:rPr>
              <a:t>MessageBox.Show</a:t>
            </a:r>
            <a:r>
              <a:rPr lang="pt-BR" i="1" dirty="0" smtClean="0">
                <a:latin typeface="+mj-lt"/>
              </a:rPr>
              <a:t>(</a:t>
            </a:r>
            <a:r>
              <a:rPr lang="pt-BR" i="1" dirty="0" err="1" smtClean="0">
                <a:latin typeface="+mj-lt"/>
              </a:rPr>
              <a:t>ciaAgente.NomeReal</a:t>
            </a:r>
            <a:r>
              <a:rPr lang="pt-BR" i="1" dirty="0" smtClean="0">
                <a:latin typeface="+mj-lt"/>
              </a:rPr>
              <a:t>)</a:t>
            </a:r>
          </a:p>
        </p:txBody>
      </p:sp>
      <p:sp>
        <p:nvSpPr>
          <p:cNvPr id="14" name="Texto explicativo em forma de nuvem 13"/>
          <p:cNvSpPr/>
          <p:nvPr/>
        </p:nvSpPr>
        <p:spPr>
          <a:xfrm>
            <a:off x="113822" y="1844824"/>
            <a:ext cx="3234041" cy="2559876"/>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n>
                  <a:solidFill>
                    <a:schemeClr val="tx1"/>
                  </a:solidFill>
                </a:ln>
                <a:solidFill>
                  <a:schemeClr val="tx1"/>
                </a:solidFill>
              </a:rPr>
              <a:t>Ele deixou o campo </a:t>
            </a:r>
            <a:r>
              <a:rPr lang="pt-BR" dirty="0" smtClean="0">
                <a:ln>
                  <a:solidFill>
                    <a:schemeClr val="tx1"/>
                  </a:solidFill>
                </a:ln>
                <a:solidFill>
                  <a:srgbClr val="FF0000"/>
                </a:solidFill>
              </a:rPr>
              <a:t>público</a:t>
            </a:r>
            <a:r>
              <a:rPr lang="pt-BR" dirty="0" smtClean="0">
                <a:ln>
                  <a:solidFill>
                    <a:schemeClr val="tx1"/>
                  </a:solidFill>
                </a:ln>
                <a:solidFill>
                  <a:schemeClr val="tx1"/>
                </a:solidFill>
              </a:rPr>
              <a:t>! Porque esse trabalho da senha? Se apenas acesso seu nome diretamente!</a:t>
            </a:r>
            <a:endParaRPr lang="pt-BR" dirty="0">
              <a:ln>
                <a:solidFill>
                  <a:schemeClr val="tx1"/>
                </a:solidFill>
              </a:ln>
              <a:solidFill>
                <a:schemeClr val="tx1"/>
              </a:solidFill>
            </a:endParaRPr>
          </a:p>
        </p:txBody>
      </p:sp>
      <p:sp>
        <p:nvSpPr>
          <p:cNvPr id="13" name="Retângulo 12"/>
          <p:cNvSpPr/>
          <p:nvPr/>
        </p:nvSpPr>
        <p:spPr>
          <a:xfrm>
            <a:off x="3684274" y="1628800"/>
            <a:ext cx="2183870" cy="337272"/>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128852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Encapsulamento</a:t>
            </a:r>
            <a:endParaRPr lang="pt-BR" dirty="0"/>
          </a:p>
        </p:txBody>
      </p:sp>
      <p:sp>
        <p:nvSpPr>
          <p:cNvPr id="3" name="Espaço Reservado para Conteúdo 2"/>
          <p:cNvSpPr>
            <a:spLocks noGrp="1"/>
          </p:cNvSpPr>
          <p:nvPr>
            <p:ph idx="1"/>
          </p:nvPr>
        </p:nvSpPr>
        <p:spPr/>
        <p:txBody>
          <a:bodyPr>
            <a:normAutofit/>
          </a:bodyPr>
          <a:lstStyle/>
          <a:p>
            <a:pPr marL="0" indent="0">
              <a:buNone/>
            </a:pPr>
            <a:endParaRPr lang="pt-BR" dirty="0" smtClean="0"/>
          </a:p>
          <a:p>
            <a:pPr marL="0" indent="0">
              <a:buNone/>
            </a:pPr>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16" y="2388554"/>
            <a:ext cx="8940084" cy="1976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tângulo 5"/>
          <p:cNvSpPr/>
          <p:nvPr/>
        </p:nvSpPr>
        <p:spPr>
          <a:xfrm>
            <a:off x="1907705" y="4046407"/>
            <a:ext cx="2016224" cy="318696"/>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574179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Encapsulamento</a:t>
            </a:r>
            <a:endParaRPr lang="pt-BR" dirty="0"/>
          </a:p>
        </p:txBody>
      </p:sp>
      <p:sp>
        <p:nvSpPr>
          <p:cNvPr id="3" name="Espaço Reservado para Conteúdo 2"/>
          <p:cNvSpPr>
            <a:spLocks noGrp="1"/>
          </p:cNvSpPr>
          <p:nvPr>
            <p:ph idx="1"/>
          </p:nvPr>
        </p:nvSpPr>
        <p:spPr/>
        <p:txBody>
          <a:bodyPr>
            <a:normAutofit/>
          </a:bodyPr>
          <a:lstStyle/>
          <a:p>
            <a:r>
              <a:rPr lang="pt-BR" dirty="0" smtClean="0"/>
              <a:t>Como podemos </a:t>
            </a:r>
            <a:r>
              <a:rPr lang="pt-BR" dirty="0" smtClean="0">
                <a:solidFill>
                  <a:srgbClr val="FF0000"/>
                </a:solidFill>
              </a:rPr>
              <a:t>realmente</a:t>
            </a:r>
            <a:r>
              <a:rPr lang="pt-BR" dirty="0" smtClean="0"/>
              <a:t> proteger os dados do agente?!?!?!</a:t>
            </a:r>
          </a:p>
          <a:p>
            <a:r>
              <a:rPr lang="pt-BR" dirty="0" smtClean="0"/>
              <a:t>Tornando o </a:t>
            </a:r>
            <a:r>
              <a:rPr lang="pt-BR" dirty="0" smtClean="0">
                <a:solidFill>
                  <a:srgbClr val="FF0000"/>
                </a:solidFill>
              </a:rPr>
              <a:t>atributo</a:t>
            </a:r>
            <a:r>
              <a:rPr lang="pt-BR" dirty="0" smtClean="0"/>
              <a:t> </a:t>
            </a:r>
            <a:r>
              <a:rPr lang="pt-BR" dirty="0" err="1" smtClean="0"/>
              <a:t>NomeReal</a:t>
            </a:r>
            <a:r>
              <a:rPr lang="pt-BR" dirty="0" smtClean="0"/>
              <a:t> do agente </a:t>
            </a:r>
            <a:r>
              <a:rPr lang="pt-BR" dirty="0" smtClean="0">
                <a:solidFill>
                  <a:srgbClr val="FF0000"/>
                </a:solidFill>
              </a:rPr>
              <a:t>privado</a:t>
            </a:r>
            <a:r>
              <a:rPr lang="pt-BR" dirty="0" smtClean="0"/>
              <a:t>! Ou seja vamos </a:t>
            </a:r>
            <a:r>
              <a:rPr lang="pt-BR" dirty="0" smtClean="0">
                <a:solidFill>
                  <a:srgbClr val="FF0000"/>
                </a:solidFill>
              </a:rPr>
              <a:t>modificar</a:t>
            </a:r>
            <a:r>
              <a:rPr lang="pt-BR" dirty="0" smtClean="0"/>
              <a:t> o acesso ao atributo </a:t>
            </a:r>
            <a:r>
              <a:rPr lang="pt-BR" dirty="0" err="1" smtClean="0"/>
              <a:t>NomeReal</a:t>
            </a:r>
            <a:r>
              <a:rPr lang="pt-BR" dirty="0" smtClean="0"/>
              <a:t>.</a:t>
            </a:r>
          </a:p>
          <a:p>
            <a:pPr marL="0" indent="0">
              <a:buNone/>
            </a:pPr>
            <a:endParaRPr lang="pt-BR" dirty="0" smtClean="0"/>
          </a:p>
          <a:p>
            <a:pPr marL="0" indent="0">
              <a:buNone/>
            </a:pPr>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spTree>
    <p:extLst>
      <p:ext uri="{BB962C8B-B14F-4D97-AF65-F5344CB8AC3E}">
        <p14:creationId xmlns:p14="http://schemas.microsoft.com/office/powerpoint/2010/main" val="16832651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Encapsulamento</a:t>
            </a:r>
            <a:endParaRPr lang="pt-BR" dirty="0"/>
          </a:p>
        </p:txBody>
      </p:sp>
      <p:sp>
        <p:nvSpPr>
          <p:cNvPr id="3" name="Espaço Reservado para Conteúdo 2"/>
          <p:cNvSpPr>
            <a:spLocks noGrp="1"/>
          </p:cNvSpPr>
          <p:nvPr>
            <p:ph idx="1"/>
          </p:nvPr>
        </p:nvSpPr>
        <p:spPr/>
        <p:txBody>
          <a:bodyPr>
            <a:normAutofit/>
          </a:bodyPr>
          <a:lstStyle/>
          <a:p>
            <a:pPr marL="0" indent="0">
              <a:buNone/>
            </a:pPr>
            <a:endParaRPr lang="pt-BR" dirty="0" smtClean="0"/>
          </a:p>
          <a:p>
            <a:pPr marL="0" indent="0">
              <a:buNone/>
            </a:pPr>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707099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tângulo 6"/>
          <p:cNvSpPr/>
          <p:nvPr/>
        </p:nvSpPr>
        <p:spPr>
          <a:xfrm>
            <a:off x="1475656" y="2204864"/>
            <a:ext cx="1008112" cy="318696"/>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p:cNvCxnSpPr>
            <a:stCxn id="7" idx="0"/>
            <a:endCxn id="9" idx="1"/>
          </p:cNvCxnSpPr>
          <p:nvPr/>
        </p:nvCxnSpPr>
        <p:spPr>
          <a:xfrm flipV="1">
            <a:off x="1979712" y="2091337"/>
            <a:ext cx="3615082" cy="113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5594794" y="1768171"/>
            <a:ext cx="3297686" cy="646331"/>
          </a:xfrm>
          <a:prstGeom prst="rect">
            <a:avLst/>
          </a:prstGeom>
          <a:noFill/>
        </p:spPr>
        <p:txBody>
          <a:bodyPr wrap="square" rtlCol="0">
            <a:spAutoFit/>
          </a:bodyPr>
          <a:lstStyle/>
          <a:p>
            <a:pPr algn="ctr"/>
            <a:r>
              <a:rPr lang="pt-BR" b="1" dirty="0" smtClean="0"/>
              <a:t>ANTES O ATRIBUTO ERA PÚBLICO</a:t>
            </a:r>
            <a:endParaRPr lang="pt-BR" b="1" dirty="0"/>
          </a:p>
        </p:txBody>
      </p:sp>
    </p:spTree>
    <p:extLst>
      <p:ext uri="{BB962C8B-B14F-4D97-AF65-F5344CB8AC3E}">
        <p14:creationId xmlns:p14="http://schemas.microsoft.com/office/powerpoint/2010/main" val="36873007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Encapsulamento</a:t>
            </a:r>
            <a:endParaRPr lang="pt-BR" dirty="0"/>
          </a:p>
        </p:txBody>
      </p:sp>
      <p:sp>
        <p:nvSpPr>
          <p:cNvPr id="3" name="Espaço Reservado para Conteúdo 2"/>
          <p:cNvSpPr>
            <a:spLocks noGrp="1"/>
          </p:cNvSpPr>
          <p:nvPr>
            <p:ph idx="1"/>
          </p:nvPr>
        </p:nvSpPr>
        <p:spPr/>
        <p:txBody>
          <a:bodyPr>
            <a:normAutofit/>
          </a:bodyPr>
          <a:lstStyle/>
          <a:p>
            <a:pPr marL="0" indent="0">
              <a:buNone/>
            </a:pPr>
            <a:endParaRPr lang="pt-BR" dirty="0" smtClean="0"/>
          </a:p>
          <a:p>
            <a:pPr marL="0" indent="0">
              <a:buNone/>
            </a:pPr>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sp>
        <p:nvSpPr>
          <p:cNvPr id="10" name="Espaço Reservado para Conteúdo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Mas agora nosso programa não permite mais atribuir o nome do agente !!!!!</a:t>
            </a:r>
          </a:p>
          <a:p>
            <a:pPr marL="0" indent="0">
              <a:buFont typeface="Arial" pitchFamily="34" charset="0"/>
              <a:buNone/>
            </a:pPr>
            <a:endParaRPr lang="pt-BR" dirty="0" smtClean="0"/>
          </a:p>
          <a:p>
            <a:pPr marL="0" indent="0">
              <a:buFont typeface="Arial" pitchFamily="34" charset="0"/>
              <a:buNone/>
            </a:pPr>
            <a:endParaRPr lang="pt-BR"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202" y="3789040"/>
            <a:ext cx="7148395" cy="1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tângulo 10"/>
          <p:cNvSpPr/>
          <p:nvPr/>
        </p:nvSpPr>
        <p:spPr>
          <a:xfrm>
            <a:off x="2464796" y="4015581"/>
            <a:ext cx="1171099" cy="405817"/>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 name="Conector de seta reta 11"/>
          <p:cNvCxnSpPr>
            <a:stCxn id="11" idx="0"/>
            <a:endCxn id="13" idx="1"/>
          </p:cNvCxnSpPr>
          <p:nvPr/>
        </p:nvCxnSpPr>
        <p:spPr>
          <a:xfrm flipV="1">
            <a:off x="3050346" y="3311349"/>
            <a:ext cx="2544448" cy="704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5594794" y="2849684"/>
            <a:ext cx="3244406" cy="923330"/>
          </a:xfrm>
          <a:prstGeom prst="rect">
            <a:avLst/>
          </a:prstGeom>
          <a:noFill/>
        </p:spPr>
        <p:txBody>
          <a:bodyPr wrap="square" rtlCol="0">
            <a:spAutoFit/>
          </a:bodyPr>
          <a:lstStyle/>
          <a:p>
            <a:pPr algn="ctr"/>
            <a:r>
              <a:rPr lang="pt-BR" b="1" dirty="0" smtClean="0"/>
              <a:t>ERRO NO PROGRAMA!</a:t>
            </a:r>
          </a:p>
          <a:p>
            <a:pPr algn="ctr"/>
            <a:r>
              <a:rPr lang="pt-BR" b="1" dirty="0" smtClean="0"/>
              <a:t>ESSE ATRIBUTO NÃO ESTÁ MAIS VISÍVEL.</a:t>
            </a:r>
            <a:endParaRPr lang="pt-BR" b="1" dirty="0"/>
          </a:p>
        </p:txBody>
      </p:sp>
    </p:spTree>
    <p:extLst>
      <p:ext uri="{BB962C8B-B14F-4D97-AF65-F5344CB8AC3E}">
        <p14:creationId xmlns:p14="http://schemas.microsoft.com/office/powerpoint/2010/main" val="31967054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612" y="3068960"/>
            <a:ext cx="5639916" cy="308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normAutofit/>
          </a:bodyPr>
          <a:lstStyle/>
          <a:p>
            <a:r>
              <a:rPr lang="pt-BR" dirty="0" smtClean="0"/>
              <a:t>Encapsulamento</a:t>
            </a:r>
            <a:endParaRPr lang="pt-BR" dirty="0"/>
          </a:p>
        </p:txBody>
      </p:sp>
      <p:sp>
        <p:nvSpPr>
          <p:cNvPr id="3" name="Espaço Reservado para Conteúdo 2"/>
          <p:cNvSpPr>
            <a:spLocks noGrp="1"/>
          </p:cNvSpPr>
          <p:nvPr>
            <p:ph idx="1"/>
          </p:nvPr>
        </p:nvSpPr>
        <p:spPr/>
        <p:txBody>
          <a:bodyPr>
            <a:normAutofit/>
          </a:bodyPr>
          <a:lstStyle/>
          <a:p>
            <a:pPr marL="0" indent="0">
              <a:buNone/>
            </a:pPr>
            <a:endParaRPr lang="pt-BR" dirty="0" smtClean="0"/>
          </a:p>
          <a:p>
            <a:pPr marL="0" indent="0">
              <a:buNone/>
            </a:pPr>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sp>
        <p:nvSpPr>
          <p:cNvPr id="10" name="Espaço Reservado para Conteúdo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smtClean="0"/>
              <a:t>Como definir o nome do agente agora? Para isso utilizamos construtores !</a:t>
            </a:r>
          </a:p>
          <a:p>
            <a:pPr marL="0" indent="0">
              <a:buFont typeface="Arial" pitchFamily="34" charset="0"/>
              <a:buNone/>
            </a:pPr>
            <a:endParaRPr lang="pt-BR" dirty="0" smtClean="0"/>
          </a:p>
          <a:p>
            <a:pPr marL="0" indent="0">
              <a:buFont typeface="Arial" pitchFamily="34" charset="0"/>
              <a:buNone/>
            </a:pPr>
            <a:endParaRPr lang="pt-BR" dirty="0"/>
          </a:p>
        </p:txBody>
      </p:sp>
      <p:sp>
        <p:nvSpPr>
          <p:cNvPr id="11" name="Retângulo 10"/>
          <p:cNvSpPr/>
          <p:nvPr/>
        </p:nvSpPr>
        <p:spPr>
          <a:xfrm>
            <a:off x="1879247" y="4450024"/>
            <a:ext cx="3556849" cy="995200"/>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 name="Conector de seta reta 11"/>
          <p:cNvCxnSpPr>
            <a:stCxn id="11" idx="3"/>
            <a:endCxn id="13" idx="1"/>
          </p:cNvCxnSpPr>
          <p:nvPr/>
        </p:nvCxnSpPr>
        <p:spPr>
          <a:xfrm flipV="1">
            <a:off x="5436096" y="4450024"/>
            <a:ext cx="936104" cy="497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6372200" y="4126858"/>
            <a:ext cx="2106960" cy="646331"/>
          </a:xfrm>
          <a:prstGeom prst="rect">
            <a:avLst/>
          </a:prstGeom>
          <a:noFill/>
        </p:spPr>
        <p:txBody>
          <a:bodyPr wrap="square" rtlCol="0">
            <a:spAutoFit/>
          </a:bodyPr>
          <a:lstStyle/>
          <a:p>
            <a:pPr algn="ctr"/>
            <a:r>
              <a:rPr lang="pt-BR" b="1" dirty="0" smtClean="0"/>
              <a:t>CONSTRUTOR COM PARAMETROS</a:t>
            </a:r>
            <a:endParaRPr lang="pt-BR" b="1" dirty="0"/>
          </a:p>
        </p:txBody>
      </p:sp>
    </p:spTree>
    <p:extLst>
      <p:ext uri="{BB962C8B-B14F-4D97-AF65-F5344CB8AC3E}">
        <p14:creationId xmlns:p14="http://schemas.microsoft.com/office/powerpoint/2010/main" val="24706788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7" y="2780928"/>
            <a:ext cx="8531633" cy="100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normAutofit/>
          </a:bodyPr>
          <a:lstStyle/>
          <a:p>
            <a:r>
              <a:rPr lang="pt-BR" dirty="0" smtClean="0"/>
              <a:t>Encapsulamento</a:t>
            </a:r>
            <a:endParaRPr lang="pt-BR" dirty="0"/>
          </a:p>
        </p:txBody>
      </p:sp>
      <p:sp>
        <p:nvSpPr>
          <p:cNvPr id="3" name="Espaço Reservado para Conteúdo 2"/>
          <p:cNvSpPr>
            <a:spLocks noGrp="1"/>
          </p:cNvSpPr>
          <p:nvPr>
            <p:ph idx="1"/>
          </p:nvPr>
        </p:nvSpPr>
        <p:spPr/>
        <p:txBody>
          <a:bodyPr>
            <a:normAutofit/>
          </a:bodyPr>
          <a:lstStyle/>
          <a:p>
            <a:pPr marL="0" indent="0">
              <a:buNone/>
            </a:pPr>
            <a:endParaRPr lang="pt-BR" dirty="0" smtClean="0"/>
          </a:p>
          <a:p>
            <a:pPr marL="0" indent="0">
              <a:buNone/>
            </a:pPr>
            <a:endParaRPr lang="pt-BR" dirty="0"/>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sp>
        <p:nvSpPr>
          <p:cNvPr id="10" name="Espaço Reservado para Conteúdo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pt-BR" dirty="0" smtClean="0"/>
          </a:p>
          <a:p>
            <a:pPr marL="0" indent="0">
              <a:buFont typeface="Arial" pitchFamily="34" charset="0"/>
              <a:buNone/>
            </a:pPr>
            <a:endParaRPr lang="pt-BR" dirty="0"/>
          </a:p>
        </p:txBody>
      </p:sp>
      <p:sp>
        <p:nvSpPr>
          <p:cNvPr id="11" name="Retângulo 10"/>
          <p:cNvSpPr/>
          <p:nvPr/>
        </p:nvSpPr>
        <p:spPr>
          <a:xfrm>
            <a:off x="3203848" y="2780928"/>
            <a:ext cx="3556849" cy="275120"/>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570509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Acessando ou modificando atributos privados</a:t>
            </a:r>
            <a:endParaRPr lang="pt-BR" dirty="0"/>
          </a:p>
        </p:txBody>
      </p:sp>
      <p:sp>
        <p:nvSpPr>
          <p:cNvPr id="3" name="Espaço Reservado para Conteúdo 2"/>
          <p:cNvSpPr>
            <a:spLocks noGrp="1"/>
          </p:cNvSpPr>
          <p:nvPr>
            <p:ph idx="1"/>
          </p:nvPr>
        </p:nvSpPr>
        <p:spPr/>
        <p:txBody>
          <a:bodyPr>
            <a:normAutofit/>
          </a:bodyPr>
          <a:lstStyle/>
          <a:p>
            <a:r>
              <a:rPr lang="pt-BR" dirty="0" smtClean="0">
                <a:solidFill>
                  <a:srgbClr val="FF0000"/>
                </a:solidFill>
              </a:rPr>
              <a:t>Método</a:t>
            </a:r>
            <a:r>
              <a:rPr lang="pt-BR" dirty="0" smtClean="0"/>
              <a:t> para criar uma “</a:t>
            </a:r>
            <a:r>
              <a:rPr lang="pt-BR" dirty="0" smtClean="0">
                <a:solidFill>
                  <a:srgbClr val="FF0000"/>
                </a:solidFill>
              </a:rPr>
              <a:t>interface</a:t>
            </a:r>
            <a:r>
              <a:rPr lang="pt-BR" dirty="0" smtClean="0"/>
              <a:t>” para </a:t>
            </a:r>
            <a:r>
              <a:rPr lang="pt-BR" dirty="0" smtClean="0">
                <a:solidFill>
                  <a:srgbClr val="FF0000"/>
                </a:solidFill>
              </a:rPr>
              <a:t>consultar</a:t>
            </a:r>
            <a:r>
              <a:rPr lang="pt-BR" dirty="0" smtClean="0"/>
              <a:t> um atributo.</a:t>
            </a:r>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sp>
        <p:nvSpPr>
          <p:cNvPr id="10" name="Espaço Reservado para Conteúdo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pt-BR" dirty="0" smtClean="0"/>
          </a:p>
          <a:p>
            <a:pPr marL="0" indent="0">
              <a:buFont typeface="Arial" pitchFamily="34" charset="0"/>
              <a:buNone/>
            </a:pPr>
            <a:endParaRPr lang="pt-B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771" y="2977355"/>
            <a:ext cx="4608512" cy="294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tângulo 7"/>
          <p:cNvSpPr/>
          <p:nvPr/>
        </p:nvSpPr>
        <p:spPr>
          <a:xfrm>
            <a:off x="2849667" y="3573016"/>
            <a:ext cx="3090485" cy="288032"/>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de seta reta 8"/>
          <p:cNvCxnSpPr>
            <a:stCxn id="8" idx="3"/>
            <a:endCxn id="11" idx="2"/>
          </p:cNvCxnSpPr>
          <p:nvPr/>
        </p:nvCxnSpPr>
        <p:spPr>
          <a:xfrm flipV="1">
            <a:off x="5940152" y="2934236"/>
            <a:ext cx="1044116" cy="782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6372200" y="2564904"/>
            <a:ext cx="1224136" cy="369332"/>
          </a:xfrm>
          <a:prstGeom prst="rect">
            <a:avLst/>
          </a:prstGeom>
          <a:noFill/>
        </p:spPr>
        <p:txBody>
          <a:bodyPr wrap="square" rtlCol="0">
            <a:spAutoFit/>
          </a:bodyPr>
          <a:lstStyle/>
          <a:p>
            <a:pPr algn="ctr"/>
            <a:r>
              <a:rPr lang="pt-BR" b="1" dirty="0" smtClean="0"/>
              <a:t>ATRIBUTO</a:t>
            </a:r>
            <a:endParaRPr lang="pt-BR" b="1" dirty="0"/>
          </a:p>
        </p:txBody>
      </p:sp>
      <p:sp>
        <p:nvSpPr>
          <p:cNvPr id="20" name="Retângulo 19"/>
          <p:cNvSpPr/>
          <p:nvPr/>
        </p:nvSpPr>
        <p:spPr>
          <a:xfrm>
            <a:off x="2849667" y="4015582"/>
            <a:ext cx="4167616" cy="1357634"/>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de seta reta 20"/>
          <p:cNvCxnSpPr>
            <a:stCxn id="20" idx="1"/>
            <a:endCxn id="26" idx="3"/>
          </p:cNvCxnSpPr>
          <p:nvPr/>
        </p:nvCxnSpPr>
        <p:spPr>
          <a:xfrm flipH="1" flipV="1">
            <a:off x="1743144" y="3953381"/>
            <a:ext cx="1106523" cy="741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CaixaDeTexto 25"/>
          <p:cNvSpPr txBox="1"/>
          <p:nvPr/>
        </p:nvSpPr>
        <p:spPr>
          <a:xfrm>
            <a:off x="519008" y="3491716"/>
            <a:ext cx="1224136" cy="923330"/>
          </a:xfrm>
          <a:prstGeom prst="rect">
            <a:avLst/>
          </a:prstGeom>
          <a:noFill/>
        </p:spPr>
        <p:txBody>
          <a:bodyPr wrap="square" rtlCol="0">
            <a:spAutoFit/>
          </a:bodyPr>
          <a:lstStyle/>
          <a:p>
            <a:pPr algn="ctr"/>
            <a:r>
              <a:rPr lang="pt-BR" b="1" dirty="0" smtClean="0"/>
              <a:t>INTERFACE PARA CONSULTA</a:t>
            </a:r>
            <a:endParaRPr lang="pt-BR" b="1" dirty="0"/>
          </a:p>
        </p:txBody>
      </p:sp>
    </p:spTree>
    <p:extLst>
      <p:ext uri="{BB962C8B-B14F-4D97-AF65-F5344CB8AC3E}">
        <p14:creationId xmlns:p14="http://schemas.microsoft.com/office/powerpoint/2010/main" val="9556846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144" y="2998055"/>
            <a:ext cx="6241274" cy="294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normAutofit fontScale="90000"/>
          </a:bodyPr>
          <a:lstStyle/>
          <a:p>
            <a:r>
              <a:rPr lang="pt-BR" dirty="0" smtClean="0"/>
              <a:t>Acessando ou modificando atributos privados</a:t>
            </a:r>
            <a:endParaRPr lang="pt-BR" dirty="0"/>
          </a:p>
        </p:txBody>
      </p:sp>
      <p:sp>
        <p:nvSpPr>
          <p:cNvPr id="3" name="Espaço Reservado para Conteúdo 2"/>
          <p:cNvSpPr>
            <a:spLocks noGrp="1"/>
          </p:cNvSpPr>
          <p:nvPr>
            <p:ph idx="1"/>
          </p:nvPr>
        </p:nvSpPr>
        <p:spPr/>
        <p:txBody>
          <a:bodyPr>
            <a:normAutofit/>
          </a:bodyPr>
          <a:lstStyle/>
          <a:p>
            <a:r>
              <a:rPr lang="pt-BR" dirty="0" smtClean="0">
                <a:solidFill>
                  <a:srgbClr val="FF0000"/>
                </a:solidFill>
              </a:rPr>
              <a:t>Método</a:t>
            </a:r>
            <a:r>
              <a:rPr lang="pt-BR" dirty="0" smtClean="0"/>
              <a:t> para criar uma “</a:t>
            </a:r>
            <a:r>
              <a:rPr lang="pt-BR" dirty="0" smtClean="0">
                <a:solidFill>
                  <a:srgbClr val="FF0000"/>
                </a:solidFill>
              </a:rPr>
              <a:t>interface</a:t>
            </a:r>
            <a:r>
              <a:rPr lang="pt-BR" dirty="0" smtClean="0"/>
              <a:t>” para </a:t>
            </a:r>
            <a:r>
              <a:rPr lang="pt-BR" dirty="0" smtClean="0">
                <a:solidFill>
                  <a:srgbClr val="FF0000"/>
                </a:solidFill>
              </a:rPr>
              <a:t>alterar</a:t>
            </a:r>
            <a:r>
              <a:rPr lang="pt-BR" dirty="0" smtClean="0"/>
              <a:t> um atributo.</a:t>
            </a:r>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sp>
        <p:nvSpPr>
          <p:cNvPr id="10" name="Espaço Reservado para Conteúdo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pt-BR" dirty="0" smtClean="0"/>
          </a:p>
          <a:p>
            <a:pPr marL="0" indent="0">
              <a:buFont typeface="Arial" pitchFamily="34" charset="0"/>
              <a:buNone/>
            </a:pPr>
            <a:endParaRPr lang="pt-BR" dirty="0"/>
          </a:p>
        </p:txBody>
      </p:sp>
      <p:sp>
        <p:nvSpPr>
          <p:cNvPr id="8" name="Retângulo 7"/>
          <p:cNvSpPr/>
          <p:nvPr/>
        </p:nvSpPr>
        <p:spPr>
          <a:xfrm>
            <a:off x="2296405" y="3646096"/>
            <a:ext cx="2923667" cy="288032"/>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de seta reta 8"/>
          <p:cNvCxnSpPr>
            <a:stCxn id="8" idx="3"/>
            <a:endCxn id="11" idx="2"/>
          </p:cNvCxnSpPr>
          <p:nvPr/>
        </p:nvCxnSpPr>
        <p:spPr>
          <a:xfrm flipV="1">
            <a:off x="5220072" y="3348494"/>
            <a:ext cx="1044116" cy="4416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5652120" y="2979162"/>
            <a:ext cx="1224136" cy="369332"/>
          </a:xfrm>
          <a:prstGeom prst="rect">
            <a:avLst/>
          </a:prstGeom>
          <a:noFill/>
        </p:spPr>
        <p:txBody>
          <a:bodyPr wrap="square" rtlCol="0">
            <a:spAutoFit/>
          </a:bodyPr>
          <a:lstStyle/>
          <a:p>
            <a:pPr algn="ctr"/>
            <a:r>
              <a:rPr lang="pt-BR" b="1" dirty="0" smtClean="0"/>
              <a:t>ATRIBUTO</a:t>
            </a:r>
            <a:endParaRPr lang="pt-BR" b="1" dirty="0"/>
          </a:p>
        </p:txBody>
      </p:sp>
      <p:sp>
        <p:nvSpPr>
          <p:cNvPr id="20" name="Retângulo 19"/>
          <p:cNvSpPr/>
          <p:nvPr/>
        </p:nvSpPr>
        <p:spPr>
          <a:xfrm>
            <a:off x="2287934" y="4149080"/>
            <a:ext cx="5696483" cy="1357634"/>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de seta reta 20"/>
          <p:cNvCxnSpPr>
            <a:stCxn id="20" idx="1"/>
            <a:endCxn id="26" idx="3"/>
          </p:cNvCxnSpPr>
          <p:nvPr/>
        </p:nvCxnSpPr>
        <p:spPr>
          <a:xfrm flipH="1" flipV="1">
            <a:off x="1547664" y="4390639"/>
            <a:ext cx="740270" cy="4372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CaixaDeTexto 25"/>
          <p:cNvSpPr txBox="1"/>
          <p:nvPr/>
        </p:nvSpPr>
        <p:spPr>
          <a:xfrm>
            <a:off x="179512" y="3928974"/>
            <a:ext cx="1368152" cy="923330"/>
          </a:xfrm>
          <a:prstGeom prst="rect">
            <a:avLst/>
          </a:prstGeom>
          <a:noFill/>
        </p:spPr>
        <p:txBody>
          <a:bodyPr wrap="square" rtlCol="0">
            <a:spAutoFit/>
          </a:bodyPr>
          <a:lstStyle/>
          <a:p>
            <a:pPr algn="ctr"/>
            <a:r>
              <a:rPr lang="pt-BR" b="1" dirty="0" smtClean="0"/>
              <a:t>INTERFACE PARA ALTERAÇÃO</a:t>
            </a:r>
            <a:endParaRPr lang="pt-BR" b="1" dirty="0"/>
          </a:p>
        </p:txBody>
      </p:sp>
    </p:spTree>
    <p:extLst>
      <p:ext uri="{BB962C8B-B14F-4D97-AF65-F5344CB8AC3E}">
        <p14:creationId xmlns:p14="http://schemas.microsoft.com/office/powerpoint/2010/main" val="40578381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Encapsulamento -&gt; Analogia</a:t>
            </a:r>
            <a:endParaRPr lang="pt-BR" dirty="0"/>
          </a:p>
        </p:txBody>
      </p:sp>
      <p:sp>
        <p:nvSpPr>
          <p:cNvPr id="3" name="Espaço Reservado para Conteúdo 2"/>
          <p:cNvSpPr>
            <a:spLocks noGrp="1"/>
          </p:cNvSpPr>
          <p:nvPr>
            <p:ph idx="1"/>
          </p:nvPr>
        </p:nvSpPr>
        <p:spPr/>
        <p:txBody>
          <a:bodyPr>
            <a:normAutofit/>
          </a:bodyPr>
          <a:lstStyle/>
          <a:p>
            <a:r>
              <a:rPr lang="pt-BR" dirty="0" smtClean="0"/>
              <a:t>Quando desejamos trocar de canal utilizamos o controle remoto, não abrimos a </a:t>
            </a:r>
            <a:r>
              <a:rPr lang="pt-BR" dirty="0" err="1" smtClean="0"/>
              <a:t>tv</a:t>
            </a:r>
            <a:r>
              <a:rPr lang="pt-BR" dirty="0" smtClean="0"/>
              <a:t> para alterar o circuito dela!</a:t>
            </a:r>
          </a:p>
          <a:p>
            <a:r>
              <a:rPr lang="pt-BR" dirty="0" smtClean="0"/>
              <a:t>Quando desejamos consultar a quantidade de combustível do carro olhamos o indicador do painel, não abrimos o tanque para realizar a medição!</a:t>
            </a:r>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sp>
        <p:nvSpPr>
          <p:cNvPr id="10" name="Espaço Reservado para Conteúdo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pt-BR" dirty="0" smtClean="0"/>
          </a:p>
          <a:p>
            <a:pPr marL="0" indent="0">
              <a:buFont typeface="Arial" pitchFamily="34" charset="0"/>
              <a:buNone/>
            </a:pPr>
            <a:endParaRPr lang="pt-BR" dirty="0"/>
          </a:p>
        </p:txBody>
      </p:sp>
    </p:spTree>
    <p:extLst>
      <p:ext uri="{BB962C8B-B14F-4D97-AF65-F5344CB8AC3E}">
        <p14:creationId xmlns:p14="http://schemas.microsoft.com/office/powerpoint/2010/main" val="30567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Métodos</a:t>
            </a:r>
            <a:endParaRPr lang="pt-BR" dirty="0"/>
          </a:p>
        </p:txBody>
      </p:sp>
      <p:sp>
        <p:nvSpPr>
          <p:cNvPr id="3" name="Espaço Reservado para Conteúdo 2"/>
          <p:cNvSpPr>
            <a:spLocks noGrp="1"/>
          </p:cNvSpPr>
          <p:nvPr>
            <p:ph idx="1"/>
          </p:nvPr>
        </p:nvSpPr>
        <p:spPr/>
        <p:txBody>
          <a:bodyPr/>
          <a:lstStyle/>
          <a:p>
            <a:r>
              <a:rPr lang="pt-BR" dirty="0" smtClean="0"/>
              <a:t>Os objetos devem realizar operações em seus atributos ou até mesmo possibilitar interações entre outros objetos.</a:t>
            </a:r>
            <a:endParaRPr lang="pt-BR" dirty="0"/>
          </a:p>
        </p:txBody>
      </p:sp>
      <p:sp>
        <p:nvSpPr>
          <p:cNvPr id="4" name="Retângulo 3"/>
          <p:cNvSpPr/>
          <p:nvPr/>
        </p:nvSpPr>
        <p:spPr>
          <a:xfrm>
            <a:off x="251520" y="4038177"/>
            <a:ext cx="8712968" cy="1728192"/>
          </a:xfrm>
          <a:prstGeom prst="rect">
            <a:avLst/>
          </a:prstGeom>
          <a:solidFill>
            <a:srgbClr val="E2EE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163249"/>
            <a:ext cx="7524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4191824"/>
            <a:ext cx="733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lipse 6"/>
          <p:cNvSpPr/>
          <p:nvPr/>
        </p:nvSpPr>
        <p:spPr>
          <a:xfrm>
            <a:off x="3614663" y="4650098"/>
            <a:ext cx="1512168" cy="716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Conta do Claudio</a:t>
            </a:r>
            <a:endParaRPr lang="pt-BR" dirty="0"/>
          </a:p>
        </p:txBody>
      </p:sp>
      <p:sp>
        <p:nvSpPr>
          <p:cNvPr id="8" name="CaixaDeTexto 7"/>
          <p:cNvSpPr txBox="1"/>
          <p:nvPr/>
        </p:nvSpPr>
        <p:spPr>
          <a:xfrm>
            <a:off x="432967" y="5060057"/>
            <a:ext cx="1109663" cy="461665"/>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Funcionário </a:t>
            </a:r>
          </a:p>
          <a:p>
            <a:pPr algn="ctr"/>
            <a:r>
              <a:rPr lang="pt-BR" sz="1200" dirty="0" smtClean="0">
                <a:latin typeface="Berlin Sans FB Demi" pitchFamily="34" charset="0"/>
                <a:cs typeface="Aharoni" pitchFamily="2" charset="-79"/>
              </a:rPr>
              <a:t>Cleber</a:t>
            </a:r>
            <a:endParaRPr lang="pt-BR" sz="1200" dirty="0">
              <a:latin typeface="Berlin Sans FB Demi" pitchFamily="34" charset="0"/>
              <a:cs typeface="Aharoni" pitchFamily="2" charset="-79"/>
            </a:endParaRPr>
          </a:p>
        </p:txBody>
      </p:sp>
      <p:sp>
        <p:nvSpPr>
          <p:cNvPr id="9" name="CaixaDeTexto 8"/>
          <p:cNvSpPr txBox="1"/>
          <p:nvPr/>
        </p:nvSpPr>
        <p:spPr>
          <a:xfrm>
            <a:off x="7480224" y="5112064"/>
            <a:ext cx="1109663" cy="461665"/>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Cliente</a:t>
            </a:r>
          </a:p>
          <a:p>
            <a:pPr algn="ctr"/>
            <a:r>
              <a:rPr lang="pt-BR" sz="1200" dirty="0" smtClean="0">
                <a:latin typeface="Berlin Sans FB Demi" pitchFamily="34" charset="0"/>
                <a:cs typeface="Aharoni" pitchFamily="2" charset="-79"/>
              </a:rPr>
              <a:t>Claudio</a:t>
            </a:r>
            <a:endParaRPr lang="pt-BR" sz="1200" dirty="0">
              <a:latin typeface="Berlin Sans FB Demi" pitchFamily="34" charset="0"/>
              <a:cs typeface="Aharoni" pitchFamily="2" charset="-79"/>
            </a:endParaRPr>
          </a:p>
        </p:txBody>
      </p:sp>
      <p:cxnSp>
        <p:nvCxnSpPr>
          <p:cNvPr id="10" name="Conector de seta reta 9"/>
          <p:cNvCxnSpPr>
            <a:stCxn id="5" idx="3"/>
            <a:endCxn id="7" idx="2"/>
          </p:cNvCxnSpPr>
          <p:nvPr/>
        </p:nvCxnSpPr>
        <p:spPr>
          <a:xfrm>
            <a:off x="1364035" y="4634737"/>
            <a:ext cx="2250628" cy="37374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907704" y="4229965"/>
            <a:ext cx="1505282" cy="461665"/>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Abre uma conta para um cliente</a:t>
            </a:r>
            <a:endParaRPr lang="pt-BR" sz="1200" dirty="0">
              <a:latin typeface="Berlin Sans FB Demi" pitchFamily="34" charset="0"/>
              <a:cs typeface="Aharoni" pitchFamily="2" charset="-79"/>
            </a:endParaRPr>
          </a:p>
        </p:txBody>
      </p:sp>
      <p:cxnSp>
        <p:nvCxnSpPr>
          <p:cNvPr id="14" name="Conector de seta reta 13"/>
          <p:cNvCxnSpPr>
            <a:stCxn id="6" idx="1"/>
            <a:endCxn id="7" idx="6"/>
          </p:cNvCxnSpPr>
          <p:nvPr/>
        </p:nvCxnSpPr>
        <p:spPr>
          <a:xfrm flipH="1">
            <a:off x="5126831" y="4649024"/>
            <a:ext cx="2541513" cy="35945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5652120" y="4229966"/>
            <a:ext cx="1368152" cy="461665"/>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Saca dinheiro da conta</a:t>
            </a:r>
            <a:endParaRPr lang="pt-BR" sz="1200" dirty="0">
              <a:latin typeface="Berlin Sans FB Demi" pitchFamily="34" charset="0"/>
              <a:cs typeface="Aharoni" pitchFamily="2" charset="-79"/>
            </a:endParaRPr>
          </a:p>
        </p:txBody>
      </p:sp>
      <p:sp>
        <p:nvSpPr>
          <p:cNvPr id="24" name="Espaço Reservado para Rodapé 2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4299546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492896"/>
            <a:ext cx="3618067"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normAutofit/>
          </a:bodyPr>
          <a:lstStyle/>
          <a:p>
            <a:r>
              <a:rPr lang="pt-BR" dirty="0" smtClean="0"/>
              <a:t>Encapsulamento -&gt; Propriedades</a:t>
            </a:r>
            <a:endParaRPr lang="pt-BR" dirty="0"/>
          </a:p>
        </p:txBody>
      </p:sp>
      <p:sp>
        <p:nvSpPr>
          <p:cNvPr id="3" name="Espaço Reservado para Conteúdo 2"/>
          <p:cNvSpPr>
            <a:spLocks noGrp="1"/>
          </p:cNvSpPr>
          <p:nvPr>
            <p:ph idx="1"/>
          </p:nvPr>
        </p:nvSpPr>
        <p:spPr/>
        <p:txBody>
          <a:bodyPr>
            <a:normAutofit/>
          </a:bodyPr>
          <a:lstStyle/>
          <a:p>
            <a:r>
              <a:rPr lang="pt-BR" dirty="0" smtClean="0">
                <a:solidFill>
                  <a:srgbClr val="FF0000"/>
                </a:solidFill>
              </a:rPr>
              <a:t>Agrupar</a:t>
            </a:r>
            <a:r>
              <a:rPr lang="pt-BR" dirty="0" smtClean="0"/>
              <a:t> métodos de consulta e alteração dos atributos.</a:t>
            </a:r>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sp>
        <p:nvSpPr>
          <p:cNvPr id="10" name="Espaço Reservado para Conteúdo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pt-BR" dirty="0" smtClean="0"/>
          </a:p>
          <a:p>
            <a:pPr marL="0" indent="0">
              <a:buFont typeface="Arial" pitchFamily="34" charset="0"/>
              <a:buNone/>
            </a:pPr>
            <a:endParaRPr lang="pt-BR" dirty="0"/>
          </a:p>
        </p:txBody>
      </p:sp>
      <p:sp>
        <p:nvSpPr>
          <p:cNvPr id="7" name="Retângulo 6"/>
          <p:cNvSpPr/>
          <p:nvPr/>
        </p:nvSpPr>
        <p:spPr>
          <a:xfrm>
            <a:off x="3491881" y="4006136"/>
            <a:ext cx="2664296" cy="863024"/>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p:cNvCxnSpPr>
            <a:stCxn id="7" idx="3"/>
            <a:endCxn id="9" idx="1"/>
          </p:cNvCxnSpPr>
          <p:nvPr/>
        </p:nvCxnSpPr>
        <p:spPr>
          <a:xfrm>
            <a:off x="6156177" y="4437648"/>
            <a:ext cx="1296143" cy="298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7452320" y="4274826"/>
            <a:ext cx="1386880" cy="923330"/>
          </a:xfrm>
          <a:prstGeom prst="rect">
            <a:avLst/>
          </a:prstGeom>
          <a:noFill/>
        </p:spPr>
        <p:txBody>
          <a:bodyPr wrap="square" rtlCol="0">
            <a:spAutoFit/>
          </a:bodyPr>
          <a:lstStyle/>
          <a:p>
            <a:pPr algn="ctr"/>
            <a:r>
              <a:rPr lang="pt-BR" b="1" dirty="0" smtClean="0"/>
              <a:t>INTERFACE PARA CONSULTA</a:t>
            </a:r>
            <a:endParaRPr lang="pt-BR" b="1" dirty="0"/>
          </a:p>
        </p:txBody>
      </p:sp>
      <p:sp>
        <p:nvSpPr>
          <p:cNvPr id="16" name="Retângulo 15"/>
          <p:cNvSpPr/>
          <p:nvPr/>
        </p:nvSpPr>
        <p:spPr>
          <a:xfrm>
            <a:off x="3491881" y="4949781"/>
            <a:ext cx="2664296" cy="927491"/>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de seta reta 16"/>
          <p:cNvCxnSpPr>
            <a:stCxn id="16" idx="1"/>
            <a:endCxn id="18" idx="3"/>
          </p:cNvCxnSpPr>
          <p:nvPr/>
        </p:nvCxnSpPr>
        <p:spPr>
          <a:xfrm flipH="1" flipV="1">
            <a:off x="2051720" y="4577672"/>
            <a:ext cx="1440161" cy="835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539552" y="4116007"/>
            <a:ext cx="1512168" cy="923330"/>
          </a:xfrm>
          <a:prstGeom prst="rect">
            <a:avLst/>
          </a:prstGeom>
          <a:noFill/>
        </p:spPr>
        <p:txBody>
          <a:bodyPr wrap="square" rtlCol="0">
            <a:spAutoFit/>
          </a:bodyPr>
          <a:lstStyle/>
          <a:p>
            <a:pPr algn="ctr"/>
            <a:r>
              <a:rPr lang="pt-BR" b="1" dirty="0" smtClean="0"/>
              <a:t>INTERFACE PARA ALTERAÇÃO</a:t>
            </a:r>
            <a:endParaRPr lang="pt-BR" b="1" dirty="0"/>
          </a:p>
        </p:txBody>
      </p:sp>
      <p:sp>
        <p:nvSpPr>
          <p:cNvPr id="28" name="Retângulo 27"/>
          <p:cNvSpPr/>
          <p:nvPr/>
        </p:nvSpPr>
        <p:spPr>
          <a:xfrm>
            <a:off x="3059831" y="3444533"/>
            <a:ext cx="3258027" cy="2834030"/>
          </a:xfrm>
          <a:prstGeom prst="rect">
            <a:avLst/>
          </a:prstGeom>
          <a:solidFill>
            <a:srgbClr val="FFFF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9" name="Conector de seta reta 28"/>
          <p:cNvCxnSpPr>
            <a:stCxn id="28" idx="0"/>
            <a:endCxn id="30" idx="1"/>
          </p:cNvCxnSpPr>
          <p:nvPr/>
        </p:nvCxnSpPr>
        <p:spPr>
          <a:xfrm flipV="1">
            <a:off x="4688845" y="2954561"/>
            <a:ext cx="2319588" cy="4899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CaixaDeTexto 29"/>
          <p:cNvSpPr txBox="1"/>
          <p:nvPr/>
        </p:nvSpPr>
        <p:spPr>
          <a:xfrm>
            <a:off x="7008433" y="2769895"/>
            <a:ext cx="1835696" cy="369332"/>
          </a:xfrm>
          <a:prstGeom prst="rect">
            <a:avLst/>
          </a:prstGeom>
          <a:noFill/>
        </p:spPr>
        <p:txBody>
          <a:bodyPr wrap="square" rtlCol="0">
            <a:spAutoFit/>
          </a:bodyPr>
          <a:lstStyle/>
          <a:p>
            <a:pPr algn="ctr"/>
            <a:r>
              <a:rPr lang="pt-BR" b="1" dirty="0" smtClean="0"/>
              <a:t>PROPRIEDADE</a:t>
            </a:r>
            <a:endParaRPr lang="pt-BR" b="1" dirty="0"/>
          </a:p>
        </p:txBody>
      </p:sp>
    </p:spTree>
    <p:extLst>
      <p:ext uri="{BB962C8B-B14F-4D97-AF65-F5344CB8AC3E}">
        <p14:creationId xmlns:p14="http://schemas.microsoft.com/office/powerpoint/2010/main" val="8704849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2896"/>
            <a:ext cx="3148847" cy="3632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normAutofit/>
          </a:bodyPr>
          <a:lstStyle/>
          <a:p>
            <a:r>
              <a:rPr lang="pt-BR" dirty="0" smtClean="0"/>
              <a:t>Encapsulamento -&gt; Propriedades</a:t>
            </a:r>
            <a:endParaRPr lang="pt-BR" dirty="0"/>
          </a:p>
        </p:txBody>
      </p:sp>
      <p:sp>
        <p:nvSpPr>
          <p:cNvPr id="3" name="Espaço Reservado para Conteúdo 2"/>
          <p:cNvSpPr>
            <a:spLocks noGrp="1"/>
          </p:cNvSpPr>
          <p:nvPr>
            <p:ph idx="1"/>
          </p:nvPr>
        </p:nvSpPr>
        <p:spPr/>
        <p:txBody>
          <a:bodyPr>
            <a:normAutofit/>
          </a:bodyPr>
          <a:lstStyle/>
          <a:p>
            <a:r>
              <a:rPr lang="pt-BR" dirty="0" smtClean="0"/>
              <a:t>Propriedades automáticas</a:t>
            </a:r>
          </a:p>
        </p:txBody>
      </p:sp>
      <p:sp>
        <p:nvSpPr>
          <p:cNvPr id="4" name="Espaço Reservado para Rodapé 3"/>
          <p:cNvSpPr>
            <a:spLocks noGrp="1"/>
          </p:cNvSpPr>
          <p:nvPr>
            <p:ph type="ftr" sz="quarter" idx="11"/>
          </p:nvPr>
        </p:nvSpPr>
        <p:spPr/>
        <p:txBody>
          <a:bodyPr/>
          <a:lstStyle/>
          <a:p>
            <a:r>
              <a:rPr lang="pt-BR" dirty="0" smtClean="0"/>
              <a:t>Prof. Gabriel Schmitt Kohlrausch</a:t>
            </a:r>
            <a:endParaRPr lang="pt-BR" dirty="0"/>
          </a:p>
        </p:txBody>
      </p:sp>
      <p:sp>
        <p:nvSpPr>
          <p:cNvPr id="10" name="Espaço Reservado para Conteúdo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pt-BR" dirty="0" smtClean="0"/>
          </a:p>
          <a:p>
            <a:pPr marL="0" indent="0">
              <a:buFont typeface="Arial" pitchFamily="34" charset="0"/>
              <a:buNone/>
            </a:pPr>
            <a:endParaRPr lang="pt-B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069" y="3405162"/>
            <a:ext cx="4226218" cy="109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Igual 4"/>
          <p:cNvSpPr/>
          <p:nvPr/>
        </p:nvSpPr>
        <p:spPr>
          <a:xfrm>
            <a:off x="3413457" y="3212976"/>
            <a:ext cx="1430189" cy="1282823"/>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9" name="Retângulo 18"/>
          <p:cNvSpPr/>
          <p:nvPr/>
        </p:nvSpPr>
        <p:spPr>
          <a:xfrm>
            <a:off x="30344" y="2492896"/>
            <a:ext cx="3258027" cy="3632280"/>
          </a:xfrm>
          <a:prstGeom prst="rect">
            <a:avLst/>
          </a:prstGeom>
          <a:solidFill>
            <a:srgbClr val="FFFF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p:nvSpPr>
        <p:spPr>
          <a:xfrm>
            <a:off x="4922069" y="3386994"/>
            <a:ext cx="4221931" cy="1108805"/>
          </a:xfrm>
          <a:prstGeom prst="rect">
            <a:avLst/>
          </a:prstGeom>
          <a:solidFill>
            <a:srgbClr val="FF0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32458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tângulo 25"/>
          <p:cNvSpPr/>
          <p:nvPr/>
        </p:nvSpPr>
        <p:spPr>
          <a:xfrm>
            <a:off x="4499992" y="1310764"/>
            <a:ext cx="3672409" cy="5328592"/>
          </a:xfrm>
          <a:prstGeom prst="rect">
            <a:avLst/>
          </a:prstGeom>
          <a:solidFill>
            <a:srgbClr val="E2EE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aphicFrame>
        <p:nvGraphicFramePr>
          <p:cNvPr id="29" name="Tabela 28"/>
          <p:cNvGraphicFramePr>
            <a:graphicFrameLocks noGrp="1"/>
          </p:cNvGraphicFramePr>
          <p:nvPr>
            <p:extLst>
              <p:ext uri="{D42A27DB-BD31-4B8C-83A1-F6EECF244321}">
                <p14:modId xmlns:p14="http://schemas.microsoft.com/office/powerpoint/2010/main" val="3780071426"/>
              </p:ext>
            </p:extLst>
          </p:nvPr>
        </p:nvGraphicFramePr>
        <p:xfrm>
          <a:off x="6804249" y="1373805"/>
          <a:ext cx="1296144" cy="1251865"/>
        </p:xfrm>
        <a:graphic>
          <a:graphicData uri="http://schemas.openxmlformats.org/drawingml/2006/table">
            <a:tbl>
              <a:tblPr firstRow="1" bandRow="1">
                <a:tableStyleId>{5C22544A-7EE6-4342-B048-85BDC9FD1C3A}</a:tableStyleId>
              </a:tblPr>
              <a:tblGrid>
                <a:gridCol w="432047"/>
                <a:gridCol w="864097"/>
              </a:tblGrid>
              <a:tr h="0">
                <a:tc gridSpan="2">
                  <a:txBody>
                    <a:bodyPr/>
                    <a:lstStyle/>
                    <a:p>
                      <a:pPr algn="ctr"/>
                      <a:r>
                        <a:rPr lang="pt-BR" sz="700" dirty="0" err="1" smtClean="0"/>
                        <a:t>Funcionario</a:t>
                      </a:r>
                      <a:endParaRPr lang="pt-BR" sz="700" dirty="0"/>
                    </a:p>
                  </a:txBody>
                  <a:tcPr/>
                </a:tc>
                <a:tc hMerge="1">
                  <a:txBody>
                    <a:bodyPr/>
                    <a:lstStyle/>
                    <a:p>
                      <a:endParaRPr lang="pt-BR" dirty="0"/>
                    </a:p>
                  </a:txBody>
                  <a:tcPr/>
                </a:tc>
              </a:tr>
              <a:tr h="170856">
                <a:tc>
                  <a:txBody>
                    <a:bodyPr/>
                    <a:lstStyle/>
                    <a:p>
                      <a:r>
                        <a:rPr lang="pt-BR" sz="700" dirty="0" smtClean="0"/>
                        <a:t>nome</a:t>
                      </a:r>
                      <a:endParaRPr lang="pt-BR" sz="700" dirty="0"/>
                    </a:p>
                  </a:txBody>
                  <a:tcPr/>
                </a:tc>
                <a:tc>
                  <a:txBody>
                    <a:bodyPr/>
                    <a:lstStyle/>
                    <a:p>
                      <a:r>
                        <a:rPr lang="pt-BR" sz="700" dirty="0" smtClean="0"/>
                        <a:t>Miguel Lazaro</a:t>
                      </a:r>
                      <a:endParaRPr lang="pt-BR" sz="700" dirty="0"/>
                    </a:p>
                  </a:txBody>
                  <a:tcPr/>
                </a:tc>
              </a:tr>
              <a:tr h="170856">
                <a:tc>
                  <a:txBody>
                    <a:bodyPr/>
                    <a:lstStyle/>
                    <a:p>
                      <a:r>
                        <a:rPr lang="pt-BR" sz="700" dirty="0" err="1" smtClean="0"/>
                        <a:t>codigo</a:t>
                      </a:r>
                      <a:endParaRPr lang="pt-BR" sz="700" dirty="0"/>
                    </a:p>
                  </a:txBody>
                  <a:tcPr/>
                </a:tc>
                <a:tc>
                  <a:txBody>
                    <a:bodyPr/>
                    <a:lstStyle/>
                    <a:p>
                      <a:r>
                        <a:rPr lang="pt-BR" sz="700" dirty="0" smtClean="0"/>
                        <a:t>124</a:t>
                      </a:r>
                      <a:endParaRPr lang="pt-BR" sz="700" dirty="0"/>
                    </a:p>
                  </a:txBody>
                  <a:tcPr/>
                </a:tc>
              </a:tr>
              <a:tr h="170856">
                <a:tc>
                  <a:txBody>
                    <a:bodyPr/>
                    <a:lstStyle/>
                    <a:p>
                      <a:r>
                        <a:rPr lang="pt-BR" sz="700" dirty="0" smtClean="0"/>
                        <a:t>salario</a:t>
                      </a:r>
                      <a:endParaRPr lang="pt-BR" sz="700" dirty="0"/>
                    </a:p>
                  </a:txBody>
                  <a:tcPr/>
                </a:tc>
                <a:tc>
                  <a:txBody>
                    <a:bodyPr/>
                    <a:lstStyle/>
                    <a:p>
                      <a:r>
                        <a:rPr lang="pt-BR" sz="700" dirty="0" smtClean="0"/>
                        <a:t>1300</a:t>
                      </a:r>
                      <a:endParaRPr lang="pt-BR" sz="700" dirty="0"/>
                    </a:p>
                  </a:txBody>
                  <a:tcPr/>
                </a:tc>
              </a:tr>
              <a:tr h="459385">
                <a:tc gridSpan="2">
                  <a:txBody>
                    <a:bodyPr/>
                    <a:lstStyle/>
                    <a:p>
                      <a:pPr algn="ctr"/>
                      <a:r>
                        <a:rPr lang="pt-BR" sz="700" dirty="0" err="1" smtClean="0"/>
                        <a:t>InformaEntrada</a:t>
                      </a:r>
                      <a:endParaRPr lang="pt-BR" sz="700" dirty="0" smtClean="0"/>
                    </a:p>
                    <a:p>
                      <a:pPr algn="ctr"/>
                      <a:r>
                        <a:rPr lang="pt-BR" sz="700" dirty="0" err="1" smtClean="0"/>
                        <a:t>Atende</a:t>
                      </a:r>
                      <a:r>
                        <a:rPr lang="pt-BR" sz="700" baseline="0" dirty="0" err="1" smtClean="0"/>
                        <a:t>Cliente</a:t>
                      </a:r>
                      <a:endParaRPr lang="pt-BR" sz="700" baseline="0" dirty="0" smtClean="0"/>
                    </a:p>
                    <a:p>
                      <a:pPr algn="ctr"/>
                      <a:r>
                        <a:rPr lang="pt-BR" sz="700" baseline="0" dirty="0" err="1" smtClean="0"/>
                        <a:t>TiraFerias</a:t>
                      </a:r>
                      <a:endParaRPr lang="pt-BR" sz="700" dirty="0"/>
                    </a:p>
                  </a:txBody>
                  <a:tcPr>
                    <a:solidFill>
                      <a:schemeClr val="accent3">
                        <a:lumMod val="60000"/>
                        <a:lumOff val="40000"/>
                      </a:schemeClr>
                    </a:solidFill>
                  </a:tcPr>
                </a:tc>
                <a:tc hMerge="1">
                  <a:txBody>
                    <a:bodyPr/>
                    <a:lstStyle/>
                    <a:p>
                      <a:endParaRPr lang="pt-BR" sz="1200" dirty="0"/>
                    </a:p>
                  </a:txBody>
                  <a:tcPr/>
                </a:tc>
              </a:tr>
            </a:tbl>
          </a:graphicData>
        </a:graphic>
      </p:graphicFrame>
      <p:sp>
        <p:nvSpPr>
          <p:cNvPr id="2" name="Título 1"/>
          <p:cNvSpPr>
            <a:spLocks noGrp="1"/>
          </p:cNvSpPr>
          <p:nvPr>
            <p:ph type="title"/>
          </p:nvPr>
        </p:nvSpPr>
        <p:spPr/>
        <p:txBody>
          <a:bodyPr/>
          <a:lstStyle/>
          <a:p>
            <a:r>
              <a:rPr lang="pt-BR" dirty="0" smtClean="0"/>
              <a:t>Domínio </a:t>
            </a:r>
            <a:r>
              <a:rPr lang="pt-BR" dirty="0" err="1" smtClean="0"/>
              <a:t>vs</a:t>
            </a:r>
            <a:r>
              <a:rPr lang="pt-BR" dirty="0" smtClean="0"/>
              <a:t> Aplicação</a:t>
            </a:r>
            <a:endParaRPr lang="pt-BR" dirty="0"/>
          </a:p>
        </p:txBody>
      </p:sp>
      <p:sp>
        <p:nvSpPr>
          <p:cNvPr id="15" name="Retângulo 14"/>
          <p:cNvSpPr/>
          <p:nvPr/>
        </p:nvSpPr>
        <p:spPr>
          <a:xfrm>
            <a:off x="877340" y="1281640"/>
            <a:ext cx="3014828" cy="5328592"/>
          </a:xfrm>
          <a:prstGeom prst="rect">
            <a:avLst/>
          </a:prstGeom>
          <a:solidFill>
            <a:srgbClr val="E2EE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717" y="1577603"/>
            <a:ext cx="568281" cy="712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054" y="1343767"/>
            <a:ext cx="520878" cy="589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4764" y="5200465"/>
            <a:ext cx="624234" cy="778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5936" y="4808521"/>
            <a:ext cx="456542" cy="598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Elipse 19"/>
          <p:cNvSpPr/>
          <p:nvPr/>
        </p:nvSpPr>
        <p:spPr>
          <a:xfrm>
            <a:off x="2283478" y="3537287"/>
            <a:ext cx="1280411" cy="567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Conta do Claudio</a:t>
            </a:r>
            <a:endParaRPr lang="pt-BR" sz="1400" dirty="0"/>
          </a:p>
        </p:txBody>
      </p:sp>
      <p:sp>
        <p:nvSpPr>
          <p:cNvPr id="21" name="CaixaDeTexto 20"/>
          <p:cNvSpPr txBox="1"/>
          <p:nvPr/>
        </p:nvSpPr>
        <p:spPr>
          <a:xfrm>
            <a:off x="2653408" y="2289752"/>
            <a:ext cx="1109663" cy="461665"/>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Funcionário </a:t>
            </a:r>
          </a:p>
          <a:p>
            <a:pPr algn="ctr"/>
            <a:r>
              <a:rPr lang="pt-BR" sz="1200" dirty="0" smtClean="0">
                <a:latin typeface="Berlin Sans FB Demi" pitchFamily="34" charset="0"/>
                <a:cs typeface="Aharoni" pitchFamily="2" charset="-79"/>
              </a:rPr>
              <a:t>Cleber</a:t>
            </a:r>
            <a:endParaRPr lang="pt-BR" sz="1200" dirty="0">
              <a:latin typeface="Berlin Sans FB Demi" pitchFamily="34" charset="0"/>
              <a:cs typeface="Aharoni" pitchFamily="2" charset="-79"/>
            </a:endParaRPr>
          </a:p>
        </p:txBody>
      </p:sp>
      <p:sp>
        <p:nvSpPr>
          <p:cNvPr id="22" name="CaixaDeTexto 21"/>
          <p:cNvSpPr txBox="1"/>
          <p:nvPr/>
        </p:nvSpPr>
        <p:spPr>
          <a:xfrm>
            <a:off x="1735936" y="1879518"/>
            <a:ext cx="731114" cy="415498"/>
          </a:xfrm>
          <a:prstGeom prst="rect">
            <a:avLst/>
          </a:prstGeom>
          <a:noFill/>
        </p:spPr>
        <p:txBody>
          <a:bodyPr wrap="square" rtlCol="0">
            <a:spAutoFit/>
          </a:bodyPr>
          <a:lstStyle/>
          <a:p>
            <a:pPr algn="ctr"/>
            <a:r>
              <a:rPr lang="pt-BR" sz="800" dirty="0" smtClean="0">
                <a:latin typeface="Berlin Sans FB Demi" pitchFamily="34" charset="0"/>
                <a:cs typeface="Aharoni" pitchFamily="2" charset="-79"/>
              </a:rPr>
              <a:t>Funcionário</a:t>
            </a:r>
            <a:r>
              <a:rPr lang="pt-BR" sz="1200" dirty="0" smtClean="0">
                <a:latin typeface="Berlin Sans FB Demi" pitchFamily="34" charset="0"/>
                <a:cs typeface="Aharoni" pitchFamily="2" charset="-79"/>
              </a:rPr>
              <a:t> </a:t>
            </a:r>
          </a:p>
          <a:p>
            <a:pPr algn="ctr"/>
            <a:r>
              <a:rPr lang="pt-BR" sz="800" dirty="0" smtClean="0">
                <a:latin typeface="Berlin Sans FB Demi" pitchFamily="34" charset="0"/>
                <a:cs typeface="Aharoni" pitchFamily="2" charset="-79"/>
              </a:rPr>
              <a:t>Miguel</a:t>
            </a:r>
            <a:endParaRPr lang="pt-BR" sz="1200" dirty="0">
              <a:latin typeface="Berlin Sans FB Demi" pitchFamily="34" charset="0"/>
              <a:cs typeface="Aharoni" pitchFamily="2" charset="-79"/>
            </a:endParaRPr>
          </a:p>
        </p:txBody>
      </p:sp>
      <p:sp>
        <p:nvSpPr>
          <p:cNvPr id="23" name="CaixaDeTexto 22"/>
          <p:cNvSpPr txBox="1"/>
          <p:nvPr/>
        </p:nvSpPr>
        <p:spPr>
          <a:xfrm>
            <a:off x="2680025" y="5937599"/>
            <a:ext cx="1109663" cy="461665"/>
          </a:xfrm>
          <a:prstGeom prst="rect">
            <a:avLst/>
          </a:prstGeom>
          <a:noFill/>
        </p:spPr>
        <p:txBody>
          <a:bodyPr wrap="square" rtlCol="0">
            <a:spAutoFit/>
          </a:bodyPr>
          <a:lstStyle/>
          <a:p>
            <a:pPr algn="ctr"/>
            <a:r>
              <a:rPr lang="pt-BR" sz="1200" dirty="0" smtClean="0">
                <a:latin typeface="Berlin Sans FB Demi" pitchFamily="34" charset="0"/>
                <a:cs typeface="Aharoni" pitchFamily="2" charset="-79"/>
              </a:rPr>
              <a:t>Cliente</a:t>
            </a:r>
          </a:p>
          <a:p>
            <a:pPr algn="ctr"/>
            <a:r>
              <a:rPr lang="pt-BR" sz="1200" dirty="0" smtClean="0">
                <a:latin typeface="Berlin Sans FB Demi" pitchFamily="34" charset="0"/>
                <a:cs typeface="Aharoni" pitchFamily="2" charset="-79"/>
              </a:rPr>
              <a:t>Claudio</a:t>
            </a:r>
            <a:endParaRPr lang="pt-BR" sz="1200" dirty="0">
              <a:latin typeface="Berlin Sans FB Demi" pitchFamily="34" charset="0"/>
              <a:cs typeface="Aharoni" pitchFamily="2" charset="-79"/>
            </a:endParaRPr>
          </a:p>
        </p:txBody>
      </p:sp>
      <p:sp>
        <p:nvSpPr>
          <p:cNvPr id="25" name="Elipse 24"/>
          <p:cNvSpPr/>
          <p:nvPr/>
        </p:nvSpPr>
        <p:spPr>
          <a:xfrm>
            <a:off x="1086284" y="3099697"/>
            <a:ext cx="1166164" cy="6339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Conta da Paula</a:t>
            </a:r>
            <a:endParaRPr lang="pt-BR" sz="1400" dirty="0"/>
          </a:p>
        </p:txBody>
      </p:sp>
      <p:graphicFrame>
        <p:nvGraphicFramePr>
          <p:cNvPr id="27" name="Tabela 26"/>
          <p:cNvGraphicFramePr>
            <a:graphicFrameLocks noGrp="1"/>
          </p:cNvGraphicFramePr>
          <p:nvPr>
            <p:extLst>
              <p:ext uri="{D42A27DB-BD31-4B8C-83A1-F6EECF244321}">
                <p14:modId xmlns:p14="http://schemas.microsoft.com/office/powerpoint/2010/main" val="1309182856"/>
              </p:ext>
            </p:extLst>
          </p:nvPr>
        </p:nvGraphicFramePr>
        <p:xfrm>
          <a:off x="4796571" y="1684396"/>
          <a:ext cx="1872215" cy="1577340"/>
        </p:xfrm>
        <a:graphic>
          <a:graphicData uri="http://schemas.openxmlformats.org/drawingml/2006/table">
            <a:tbl>
              <a:tblPr firstRow="1" bandRow="1">
                <a:tableStyleId>{5C22544A-7EE6-4342-B048-85BDC9FD1C3A}</a:tableStyleId>
              </a:tblPr>
              <a:tblGrid>
                <a:gridCol w="720087"/>
                <a:gridCol w="1152128"/>
              </a:tblGrid>
              <a:tr h="227224">
                <a:tc gridSpan="2">
                  <a:txBody>
                    <a:bodyPr/>
                    <a:lstStyle/>
                    <a:p>
                      <a:pPr algn="ctr"/>
                      <a:r>
                        <a:rPr lang="pt-BR" sz="1050" dirty="0" err="1" smtClean="0"/>
                        <a:t>Funcionario</a:t>
                      </a:r>
                      <a:endParaRPr lang="pt-BR" sz="1050" dirty="0"/>
                    </a:p>
                  </a:txBody>
                  <a:tcPr/>
                </a:tc>
                <a:tc hMerge="1">
                  <a:txBody>
                    <a:bodyPr/>
                    <a:lstStyle/>
                    <a:p>
                      <a:endParaRPr lang="pt-BR" dirty="0"/>
                    </a:p>
                  </a:txBody>
                  <a:tcPr/>
                </a:tc>
              </a:tr>
              <a:tr h="196881">
                <a:tc>
                  <a:txBody>
                    <a:bodyPr/>
                    <a:lstStyle/>
                    <a:p>
                      <a:r>
                        <a:rPr lang="pt-BR" sz="1050" dirty="0" smtClean="0"/>
                        <a:t>nome</a:t>
                      </a:r>
                      <a:endParaRPr lang="pt-BR" sz="1050" dirty="0"/>
                    </a:p>
                  </a:txBody>
                  <a:tcPr/>
                </a:tc>
                <a:tc>
                  <a:txBody>
                    <a:bodyPr/>
                    <a:lstStyle/>
                    <a:p>
                      <a:r>
                        <a:rPr lang="pt-BR" sz="1050" dirty="0" smtClean="0"/>
                        <a:t>Cleber</a:t>
                      </a:r>
                      <a:r>
                        <a:rPr lang="pt-BR" sz="1050" baseline="0" dirty="0" smtClean="0"/>
                        <a:t> Cristino</a:t>
                      </a:r>
                      <a:endParaRPr lang="pt-BR" sz="1050" dirty="0"/>
                    </a:p>
                  </a:txBody>
                  <a:tcPr/>
                </a:tc>
              </a:tr>
              <a:tr h="248180">
                <a:tc>
                  <a:txBody>
                    <a:bodyPr/>
                    <a:lstStyle/>
                    <a:p>
                      <a:r>
                        <a:rPr lang="pt-BR" sz="1050" dirty="0" err="1" smtClean="0"/>
                        <a:t>codigo</a:t>
                      </a:r>
                      <a:endParaRPr lang="pt-BR" sz="1050" dirty="0"/>
                    </a:p>
                  </a:txBody>
                  <a:tcPr/>
                </a:tc>
                <a:tc>
                  <a:txBody>
                    <a:bodyPr/>
                    <a:lstStyle/>
                    <a:p>
                      <a:r>
                        <a:rPr lang="pt-BR" sz="1050" dirty="0" smtClean="0"/>
                        <a:t>234</a:t>
                      </a:r>
                      <a:endParaRPr lang="pt-BR" sz="1050" dirty="0"/>
                    </a:p>
                  </a:txBody>
                  <a:tcPr/>
                </a:tc>
              </a:tr>
              <a:tr h="248180">
                <a:tc>
                  <a:txBody>
                    <a:bodyPr/>
                    <a:lstStyle/>
                    <a:p>
                      <a:r>
                        <a:rPr lang="pt-BR" sz="1050" dirty="0" smtClean="0"/>
                        <a:t>salario</a:t>
                      </a:r>
                      <a:endParaRPr lang="pt-BR" sz="1050" dirty="0"/>
                    </a:p>
                  </a:txBody>
                  <a:tcPr/>
                </a:tc>
                <a:tc>
                  <a:txBody>
                    <a:bodyPr/>
                    <a:lstStyle/>
                    <a:p>
                      <a:r>
                        <a:rPr lang="pt-BR" sz="1050" dirty="0" smtClean="0"/>
                        <a:t>1600</a:t>
                      </a:r>
                      <a:endParaRPr lang="pt-BR" sz="1050" dirty="0"/>
                    </a:p>
                  </a:txBody>
                  <a:tcPr/>
                </a:tc>
              </a:tr>
              <a:tr h="532690">
                <a:tc gridSpan="2">
                  <a:txBody>
                    <a:bodyPr/>
                    <a:lstStyle/>
                    <a:p>
                      <a:pPr algn="ctr"/>
                      <a:r>
                        <a:rPr lang="pt-BR" sz="1050" dirty="0" err="1" smtClean="0"/>
                        <a:t>InformaEntrada</a:t>
                      </a:r>
                      <a:endParaRPr lang="pt-BR" sz="1050" dirty="0" smtClean="0"/>
                    </a:p>
                    <a:p>
                      <a:pPr algn="ctr"/>
                      <a:r>
                        <a:rPr lang="pt-BR" sz="1050" dirty="0" err="1" smtClean="0"/>
                        <a:t>Atende</a:t>
                      </a:r>
                      <a:r>
                        <a:rPr lang="pt-BR" sz="1050" baseline="0" dirty="0" err="1" smtClean="0"/>
                        <a:t>Cliente</a:t>
                      </a:r>
                      <a:endParaRPr lang="pt-BR" sz="1050" baseline="0" dirty="0" smtClean="0"/>
                    </a:p>
                    <a:p>
                      <a:pPr algn="ctr"/>
                      <a:r>
                        <a:rPr lang="pt-BR" sz="1050" baseline="0" dirty="0" err="1" smtClean="0"/>
                        <a:t>TiraFerias</a:t>
                      </a:r>
                      <a:endParaRPr lang="pt-BR" sz="1050" dirty="0"/>
                    </a:p>
                  </a:txBody>
                  <a:tcPr>
                    <a:solidFill>
                      <a:schemeClr val="accent3">
                        <a:lumMod val="60000"/>
                        <a:lumOff val="40000"/>
                      </a:schemeClr>
                    </a:solidFill>
                  </a:tcPr>
                </a:tc>
                <a:tc hMerge="1">
                  <a:txBody>
                    <a:bodyPr/>
                    <a:lstStyle/>
                    <a:p>
                      <a:endParaRPr lang="pt-BR" sz="1200" dirty="0"/>
                    </a:p>
                  </a:txBody>
                  <a:tcPr/>
                </a:tc>
              </a:tr>
            </a:tbl>
          </a:graphicData>
        </a:graphic>
      </p:graphicFrame>
      <p:graphicFrame>
        <p:nvGraphicFramePr>
          <p:cNvPr id="31" name="Tabela 30"/>
          <p:cNvGraphicFramePr>
            <a:graphicFrameLocks noGrp="1"/>
          </p:cNvGraphicFramePr>
          <p:nvPr>
            <p:extLst>
              <p:ext uri="{D42A27DB-BD31-4B8C-83A1-F6EECF244321}">
                <p14:modId xmlns:p14="http://schemas.microsoft.com/office/powerpoint/2010/main" val="3935248719"/>
              </p:ext>
            </p:extLst>
          </p:nvPr>
        </p:nvGraphicFramePr>
        <p:xfrm>
          <a:off x="4860033" y="3605792"/>
          <a:ext cx="1450285" cy="1325880"/>
        </p:xfrm>
        <a:graphic>
          <a:graphicData uri="http://schemas.openxmlformats.org/drawingml/2006/table">
            <a:tbl>
              <a:tblPr firstRow="1" bandRow="1">
                <a:tableStyleId>{5C22544A-7EE6-4342-B048-85BDC9FD1C3A}</a:tableStyleId>
              </a:tblPr>
              <a:tblGrid>
                <a:gridCol w="658197"/>
                <a:gridCol w="792088"/>
              </a:tblGrid>
              <a:tr h="227224">
                <a:tc gridSpan="2">
                  <a:txBody>
                    <a:bodyPr/>
                    <a:lstStyle/>
                    <a:p>
                      <a:pPr algn="ctr"/>
                      <a:r>
                        <a:rPr lang="pt-BR" sz="1050" dirty="0" smtClean="0"/>
                        <a:t>Conta</a:t>
                      </a:r>
                      <a:endParaRPr lang="pt-BR" sz="1050" dirty="0"/>
                    </a:p>
                  </a:txBody>
                  <a:tcPr/>
                </a:tc>
                <a:tc hMerge="1">
                  <a:txBody>
                    <a:bodyPr/>
                    <a:lstStyle/>
                    <a:p>
                      <a:endParaRPr lang="pt-BR" dirty="0"/>
                    </a:p>
                  </a:txBody>
                  <a:tcPr/>
                </a:tc>
              </a:tr>
              <a:tr h="196881">
                <a:tc>
                  <a:txBody>
                    <a:bodyPr/>
                    <a:lstStyle/>
                    <a:p>
                      <a:r>
                        <a:rPr lang="pt-BR" sz="1050" dirty="0" smtClean="0"/>
                        <a:t>saldo</a:t>
                      </a:r>
                      <a:endParaRPr lang="pt-BR" sz="1050" dirty="0"/>
                    </a:p>
                  </a:txBody>
                  <a:tcPr/>
                </a:tc>
                <a:tc>
                  <a:txBody>
                    <a:bodyPr/>
                    <a:lstStyle/>
                    <a:p>
                      <a:r>
                        <a:rPr lang="pt-BR" sz="1050" dirty="0" smtClean="0"/>
                        <a:t>4000</a:t>
                      </a:r>
                      <a:endParaRPr lang="pt-BR" sz="1050" dirty="0"/>
                    </a:p>
                  </a:txBody>
                  <a:tcPr/>
                </a:tc>
              </a:tr>
              <a:tr h="248180">
                <a:tc>
                  <a:txBody>
                    <a:bodyPr/>
                    <a:lstStyle/>
                    <a:p>
                      <a:r>
                        <a:rPr lang="pt-BR" sz="1050" dirty="0" smtClean="0"/>
                        <a:t>numero</a:t>
                      </a:r>
                      <a:endParaRPr lang="pt-BR" sz="1050" dirty="0"/>
                    </a:p>
                  </a:txBody>
                  <a:tcPr/>
                </a:tc>
                <a:tc>
                  <a:txBody>
                    <a:bodyPr/>
                    <a:lstStyle/>
                    <a:p>
                      <a:r>
                        <a:rPr lang="pt-BR" sz="1050" dirty="0" smtClean="0"/>
                        <a:t>34567</a:t>
                      </a:r>
                      <a:endParaRPr lang="pt-BR" sz="1050" dirty="0"/>
                    </a:p>
                  </a:txBody>
                  <a:tcPr/>
                </a:tc>
              </a:tr>
              <a:tr h="532690">
                <a:tc gridSpan="2">
                  <a:txBody>
                    <a:bodyPr/>
                    <a:lstStyle/>
                    <a:p>
                      <a:pPr algn="ctr"/>
                      <a:r>
                        <a:rPr lang="pt-BR" sz="1050" dirty="0" smtClean="0"/>
                        <a:t>Deposita</a:t>
                      </a:r>
                    </a:p>
                    <a:p>
                      <a:pPr algn="ctr"/>
                      <a:r>
                        <a:rPr lang="pt-BR" sz="1050" dirty="0" smtClean="0"/>
                        <a:t>Saca</a:t>
                      </a:r>
                    </a:p>
                    <a:p>
                      <a:pPr algn="ctr"/>
                      <a:r>
                        <a:rPr lang="pt-BR" sz="1050" dirty="0" err="1" smtClean="0"/>
                        <a:t>GeraExtrato</a:t>
                      </a:r>
                      <a:endParaRPr lang="pt-BR" sz="1050" dirty="0"/>
                    </a:p>
                  </a:txBody>
                  <a:tcPr>
                    <a:solidFill>
                      <a:schemeClr val="accent3">
                        <a:lumMod val="60000"/>
                        <a:lumOff val="40000"/>
                      </a:schemeClr>
                    </a:solidFill>
                  </a:tcPr>
                </a:tc>
                <a:tc hMerge="1">
                  <a:txBody>
                    <a:bodyPr/>
                    <a:lstStyle/>
                    <a:p>
                      <a:endParaRPr lang="pt-BR" sz="1200" dirty="0"/>
                    </a:p>
                  </a:txBody>
                  <a:tcPr/>
                </a:tc>
              </a:tr>
            </a:tbl>
          </a:graphicData>
        </a:graphic>
      </p:graphicFrame>
      <p:graphicFrame>
        <p:nvGraphicFramePr>
          <p:cNvPr id="32" name="Tabela 31"/>
          <p:cNvGraphicFramePr>
            <a:graphicFrameLocks noGrp="1"/>
          </p:cNvGraphicFramePr>
          <p:nvPr>
            <p:extLst>
              <p:ext uri="{D42A27DB-BD31-4B8C-83A1-F6EECF244321}">
                <p14:modId xmlns:p14="http://schemas.microsoft.com/office/powerpoint/2010/main" val="3154043106"/>
              </p:ext>
            </p:extLst>
          </p:nvPr>
        </p:nvGraphicFramePr>
        <p:xfrm>
          <a:off x="6749805" y="3291013"/>
          <a:ext cx="1035635" cy="1100831"/>
        </p:xfrm>
        <a:graphic>
          <a:graphicData uri="http://schemas.openxmlformats.org/drawingml/2006/table">
            <a:tbl>
              <a:tblPr firstRow="1" bandRow="1">
                <a:tableStyleId>{5C22544A-7EE6-4342-B048-85BDC9FD1C3A}</a:tableStyleId>
              </a:tblPr>
              <a:tblGrid>
                <a:gridCol w="617441"/>
                <a:gridCol w="418194"/>
              </a:tblGrid>
              <a:tr h="203471">
                <a:tc gridSpan="2">
                  <a:txBody>
                    <a:bodyPr/>
                    <a:lstStyle/>
                    <a:p>
                      <a:pPr algn="ctr"/>
                      <a:r>
                        <a:rPr lang="pt-BR" sz="700" dirty="0" smtClean="0"/>
                        <a:t>Conta</a:t>
                      </a:r>
                      <a:endParaRPr lang="pt-BR" sz="700" dirty="0"/>
                    </a:p>
                  </a:txBody>
                  <a:tcPr/>
                </a:tc>
                <a:tc hMerge="1">
                  <a:txBody>
                    <a:bodyPr/>
                    <a:lstStyle/>
                    <a:p>
                      <a:endParaRPr lang="pt-BR" dirty="0"/>
                    </a:p>
                  </a:txBody>
                  <a:tcPr/>
                </a:tc>
              </a:tr>
              <a:tr h="177409">
                <a:tc>
                  <a:txBody>
                    <a:bodyPr/>
                    <a:lstStyle/>
                    <a:p>
                      <a:r>
                        <a:rPr lang="pt-BR" sz="700" dirty="0" smtClean="0"/>
                        <a:t>saldo</a:t>
                      </a:r>
                      <a:endParaRPr lang="pt-BR" sz="700" dirty="0"/>
                    </a:p>
                  </a:txBody>
                  <a:tcPr/>
                </a:tc>
                <a:tc>
                  <a:txBody>
                    <a:bodyPr/>
                    <a:lstStyle/>
                    <a:p>
                      <a:r>
                        <a:rPr lang="pt-BR" sz="700" dirty="0" smtClean="0"/>
                        <a:t>3000</a:t>
                      </a:r>
                      <a:endParaRPr lang="pt-BR" sz="700" dirty="0"/>
                    </a:p>
                  </a:txBody>
                  <a:tcPr/>
                </a:tc>
              </a:tr>
              <a:tr h="222236">
                <a:tc>
                  <a:txBody>
                    <a:bodyPr/>
                    <a:lstStyle/>
                    <a:p>
                      <a:r>
                        <a:rPr lang="pt-BR" sz="700" dirty="0" smtClean="0"/>
                        <a:t>numero</a:t>
                      </a:r>
                      <a:endParaRPr lang="pt-BR" sz="700" dirty="0"/>
                    </a:p>
                  </a:txBody>
                  <a:tcPr/>
                </a:tc>
                <a:tc>
                  <a:txBody>
                    <a:bodyPr/>
                    <a:lstStyle/>
                    <a:p>
                      <a:r>
                        <a:rPr lang="pt-BR" sz="700" dirty="0" smtClean="0"/>
                        <a:t>1245</a:t>
                      </a:r>
                      <a:endParaRPr lang="pt-BR" sz="700" dirty="0"/>
                    </a:p>
                  </a:txBody>
                  <a:tcPr/>
                </a:tc>
              </a:tr>
              <a:tr h="477004">
                <a:tc gridSpan="2">
                  <a:txBody>
                    <a:bodyPr/>
                    <a:lstStyle/>
                    <a:p>
                      <a:pPr algn="ctr"/>
                      <a:r>
                        <a:rPr lang="pt-BR" sz="700" dirty="0" smtClean="0"/>
                        <a:t>Deposita</a:t>
                      </a:r>
                    </a:p>
                    <a:p>
                      <a:pPr algn="ctr"/>
                      <a:r>
                        <a:rPr lang="pt-BR" sz="700" dirty="0" smtClean="0"/>
                        <a:t>Saca</a:t>
                      </a:r>
                    </a:p>
                    <a:p>
                      <a:pPr algn="ctr"/>
                      <a:r>
                        <a:rPr lang="pt-BR" sz="700" dirty="0" err="1" smtClean="0"/>
                        <a:t>GeraExtrato</a:t>
                      </a:r>
                      <a:endParaRPr lang="pt-BR" sz="700" dirty="0"/>
                    </a:p>
                  </a:txBody>
                  <a:tcPr>
                    <a:solidFill>
                      <a:schemeClr val="accent3">
                        <a:lumMod val="60000"/>
                        <a:lumOff val="40000"/>
                      </a:schemeClr>
                    </a:solidFill>
                  </a:tcPr>
                </a:tc>
                <a:tc hMerge="1">
                  <a:txBody>
                    <a:bodyPr/>
                    <a:lstStyle/>
                    <a:p>
                      <a:endParaRPr lang="pt-BR" sz="1200" dirty="0"/>
                    </a:p>
                  </a:txBody>
                  <a:tcPr/>
                </a:tc>
              </a:tr>
            </a:tbl>
          </a:graphicData>
        </a:graphic>
      </p:graphicFrame>
      <p:sp>
        <p:nvSpPr>
          <p:cNvPr id="30" name="Seta para baixo 29"/>
          <p:cNvSpPr/>
          <p:nvPr/>
        </p:nvSpPr>
        <p:spPr>
          <a:xfrm rot="16200000">
            <a:off x="4499974" y="-652552"/>
            <a:ext cx="145741" cy="4353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CaixaDeTexto 34"/>
          <p:cNvSpPr txBox="1"/>
          <p:nvPr/>
        </p:nvSpPr>
        <p:spPr>
          <a:xfrm>
            <a:off x="1593364" y="5420250"/>
            <a:ext cx="731114" cy="338554"/>
          </a:xfrm>
          <a:prstGeom prst="rect">
            <a:avLst/>
          </a:prstGeom>
          <a:noFill/>
        </p:spPr>
        <p:txBody>
          <a:bodyPr wrap="square" rtlCol="0">
            <a:spAutoFit/>
          </a:bodyPr>
          <a:lstStyle/>
          <a:p>
            <a:pPr algn="ctr"/>
            <a:r>
              <a:rPr lang="pt-BR" sz="800" dirty="0" smtClean="0">
                <a:latin typeface="Berlin Sans FB Demi" pitchFamily="34" charset="0"/>
                <a:cs typeface="Aharoni" pitchFamily="2" charset="-79"/>
              </a:rPr>
              <a:t>Cliente</a:t>
            </a:r>
            <a:endParaRPr lang="pt-BR" sz="1200" dirty="0" smtClean="0">
              <a:latin typeface="Berlin Sans FB Demi" pitchFamily="34" charset="0"/>
              <a:cs typeface="Aharoni" pitchFamily="2" charset="-79"/>
            </a:endParaRPr>
          </a:p>
          <a:p>
            <a:pPr algn="ctr"/>
            <a:r>
              <a:rPr lang="pt-BR" sz="800" dirty="0" smtClean="0">
                <a:latin typeface="Berlin Sans FB Demi" pitchFamily="34" charset="0"/>
                <a:cs typeface="Aharoni" pitchFamily="2" charset="-79"/>
              </a:rPr>
              <a:t>Paula</a:t>
            </a:r>
            <a:endParaRPr lang="pt-BR" sz="1200" dirty="0">
              <a:latin typeface="Berlin Sans FB Demi" pitchFamily="34" charset="0"/>
              <a:cs typeface="Aharoni" pitchFamily="2" charset="-79"/>
            </a:endParaRPr>
          </a:p>
        </p:txBody>
      </p:sp>
      <p:graphicFrame>
        <p:nvGraphicFramePr>
          <p:cNvPr id="36" name="Tabela 35"/>
          <p:cNvGraphicFramePr>
            <a:graphicFrameLocks noGrp="1"/>
          </p:cNvGraphicFramePr>
          <p:nvPr>
            <p:extLst>
              <p:ext uri="{D42A27DB-BD31-4B8C-83A1-F6EECF244321}">
                <p14:modId xmlns:p14="http://schemas.microsoft.com/office/powerpoint/2010/main" val="2427536194"/>
              </p:ext>
            </p:extLst>
          </p:nvPr>
        </p:nvGraphicFramePr>
        <p:xfrm>
          <a:off x="4716017" y="5330038"/>
          <a:ext cx="1450285" cy="1201075"/>
        </p:xfrm>
        <a:graphic>
          <a:graphicData uri="http://schemas.openxmlformats.org/drawingml/2006/table">
            <a:tbl>
              <a:tblPr firstRow="1" bandRow="1">
                <a:tableStyleId>{5C22544A-7EE6-4342-B048-85BDC9FD1C3A}</a:tableStyleId>
              </a:tblPr>
              <a:tblGrid>
                <a:gridCol w="658197"/>
                <a:gridCol w="792088"/>
              </a:tblGrid>
              <a:tr h="147856">
                <a:tc gridSpan="2">
                  <a:txBody>
                    <a:bodyPr/>
                    <a:lstStyle/>
                    <a:p>
                      <a:pPr algn="ctr"/>
                      <a:r>
                        <a:rPr lang="pt-BR" sz="1050" dirty="0" smtClean="0"/>
                        <a:t>Cliente</a:t>
                      </a:r>
                      <a:endParaRPr lang="pt-BR" sz="1050" dirty="0"/>
                    </a:p>
                  </a:txBody>
                  <a:tcPr/>
                </a:tc>
                <a:tc hMerge="1">
                  <a:txBody>
                    <a:bodyPr/>
                    <a:lstStyle/>
                    <a:p>
                      <a:endParaRPr lang="pt-BR" dirty="0"/>
                    </a:p>
                  </a:txBody>
                  <a:tcPr/>
                </a:tc>
              </a:tr>
              <a:tr h="0">
                <a:tc>
                  <a:txBody>
                    <a:bodyPr/>
                    <a:lstStyle/>
                    <a:p>
                      <a:r>
                        <a:rPr lang="pt-BR" sz="1050" dirty="0" smtClean="0"/>
                        <a:t>nome</a:t>
                      </a:r>
                      <a:endParaRPr lang="pt-BR" sz="1050" dirty="0"/>
                    </a:p>
                  </a:txBody>
                  <a:tcPr/>
                </a:tc>
                <a:tc>
                  <a:txBody>
                    <a:bodyPr/>
                    <a:lstStyle/>
                    <a:p>
                      <a:r>
                        <a:rPr lang="pt-BR" sz="1050" dirty="0" smtClean="0"/>
                        <a:t>Claudio</a:t>
                      </a:r>
                      <a:endParaRPr lang="pt-BR" sz="1050" dirty="0"/>
                    </a:p>
                  </a:txBody>
                  <a:tcPr/>
                </a:tc>
              </a:tr>
              <a:tr h="210866">
                <a:tc>
                  <a:txBody>
                    <a:bodyPr/>
                    <a:lstStyle/>
                    <a:p>
                      <a:r>
                        <a:rPr lang="pt-BR" sz="1050" dirty="0" err="1" smtClean="0"/>
                        <a:t>codigo</a:t>
                      </a:r>
                      <a:endParaRPr lang="pt-BR" sz="1050" dirty="0"/>
                    </a:p>
                  </a:txBody>
                  <a:tcPr/>
                </a:tc>
                <a:tc>
                  <a:txBody>
                    <a:bodyPr/>
                    <a:lstStyle/>
                    <a:p>
                      <a:r>
                        <a:rPr lang="pt-BR" sz="1050" dirty="0" smtClean="0"/>
                        <a:t>4456</a:t>
                      </a:r>
                      <a:endParaRPr lang="pt-BR" sz="1050" dirty="0"/>
                    </a:p>
                  </a:txBody>
                  <a:tcPr/>
                </a:tc>
              </a:tr>
              <a:tr h="446695">
                <a:tc gridSpan="2">
                  <a:txBody>
                    <a:bodyPr/>
                    <a:lstStyle/>
                    <a:p>
                      <a:pPr algn="ctr"/>
                      <a:r>
                        <a:rPr lang="pt-BR" sz="1050" dirty="0" err="1" smtClean="0"/>
                        <a:t>FazEmprestimo</a:t>
                      </a:r>
                      <a:endParaRPr lang="pt-BR" sz="1050" dirty="0" smtClean="0"/>
                    </a:p>
                    <a:p>
                      <a:pPr algn="ctr"/>
                      <a:r>
                        <a:rPr lang="pt-BR" sz="1050" dirty="0" err="1" smtClean="0"/>
                        <a:t>AlteraEndereco</a:t>
                      </a:r>
                      <a:endParaRPr lang="pt-BR" sz="1050" dirty="0"/>
                    </a:p>
                  </a:txBody>
                  <a:tcPr>
                    <a:solidFill>
                      <a:schemeClr val="accent3">
                        <a:lumMod val="60000"/>
                        <a:lumOff val="40000"/>
                      </a:schemeClr>
                    </a:solidFill>
                  </a:tcPr>
                </a:tc>
                <a:tc hMerge="1">
                  <a:txBody>
                    <a:bodyPr/>
                    <a:lstStyle/>
                    <a:p>
                      <a:endParaRPr lang="pt-BR" sz="1200" dirty="0"/>
                    </a:p>
                  </a:txBody>
                  <a:tcPr/>
                </a:tc>
              </a:tr>
            </a:tbl>
          </a:graphicData>
        </a:graphic>
      </p:graphicFrame>
      <p:sp>
        <p:nvSpPr>
          <p:cNvPr id="37" name="Seta para baixo 36"/>
          <p:cNvSpPr/>
          <p:nvPr/>
        </p:nvSpPr>
        <p:spPr>
          <a:xfrm rot="16200000">
            <a:off x="3948806" y="5058939"/>
            <a:ext cx="291485" cy="10613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38" name="Tabela 37"/>
          <p:cNvGraphicFramePr>
            <a:graphicFrameLocks noGrp="1"/>
          </p:cNvGraphicFramePr>
          <p:nvPr>
            <p:extLst>
              <p:ext uri="{D42A27DB-BD31-4B8C-83A1-F6EECF244321}">
                <p14:modId xmlns:p14="http://schemas.microsoft.com/office/powerpoint/2010/main" val="1052614970"/>
              </p:ext>
            </p:extLst>
          </p:nvPr>
        </p:nvGraphicFramePr>
        <p:xfrm>
          <a:off x="6724581" y="4923644"/>
          <a:ext cx="1082415" cy="1040423"/>
        </p:xfrm>
        <a:graphic>
          <a:graphicData uri="http://schemas.openxmlformats.org/drawingml/2006/table">
            <a:tbl>
              <a:tblPr firstRow="1" bandRow="1">
                <a:tableStyleId>{5C22544A-7EE6-4342-B048-85BDC9FD1C3A}</a:tableStyleId>
              </a:tblPr>
              <a:tblGrid>
                <a:gridCol w="491243"/>
                <a:gridCol w="591172"/>
              </a:tblGrid>
              <a:tr h="191220">
                <a:tc gridSpan="2">
                  <a:txBody>
                    <a:bodyPr/>
                    <a:lstStyle/>
                    <a:p>
                      <a:pPr algn="ctr"/>
                      <a:r>
                        <a:rPr lang="pt-BR" sz="800" dirty="0" smtClean="0"/>
                        <a:t>Cliente</a:t>
                      </a:r>
                      <a:endParaRPr lang="pt-BR" sz="800" dirty="0"/>
                    </a:p>
                  </a:txBody>
                  <a:tcPr/>
                </a:tc>
                <a:tc hMerge="1">
                  <a:txBody>
                    <a:bodyPr/>
                    <a:lstStyle/>
                    <a:p>
                      <a:endParaRPr lang="pt-BR" dirty="0"/>
                    </a:p>
                  </a:txBody>
                  <a:tcPr/>
                </a:tc>
              </a:tr>
              <a:tr h="191220">
                <a:tc>
                  <a:txBody>
                    <a:bodyPr/>
                    <a:lstStyle/>
                    <a:p>
                      <a:r>
                        <a:rPr lang="pt-BR" sz="800" dirty="0" smtClean="0"/>
                        <a:t>nome</a:t>
                      </a:r>
                      <a:endParaRPr lang="pt-BR" sz="800" dirty="0"/>
                    </a:p>
                  </a:txBody>
                  <a:tcPr/>
                </a:tc>
                <a:tc>
                  <a:txBody>
                    <a:bodyPr/>
                    <a:lstStyle/>
                    <a:p>
                      <a:r>
                        <a:rPr lang="pt-BR" sz="800" dirty="0" smtClean="0"/>
                        <a:t>Paula</a:t>
                      </a:r>
                      <a:endParaRPr lang="pt-BR" sz="800" dirty="0"/>
                    </a:p>
                  </a:txBody>
                  <a:tcPr/>
                </a:tc>
              </a:tr>
              <a:tr h="191220">
                <a:tc>
                  <a:txBody>
                    <a:bodyPr/>
                    <a:lstStyle/>
                    <a:p>
                      <a:r>
                        <a:rPr lang="pt-BR" sz="800" dirty="0" err="1" smtClean="0"/>
                        <a:t>codigo</a:t>
                      </a:r>
                      <a:endParaRPr lang="pt-BR" sz="800" dirty="0"/>
                    </a:p>
                  </a:txBody>
                  <a:tcPr/>
                </a:tc>
                <a:tc>
                  <a:txBody>
                    <a:bodyPr/>
                    <a:lstStyle/>
                    <a:p>
                      <a:r>
                        <a:rPr lang="pt-BR" sz="800" dirty="0" smtClean="0"/>
                        <a:t>66547</a:t>
                      </a:r>
                      <a:endParaRPr lang="pt-BR" sz="800" dirty="0"/>
                    </a:p>
                  </a:txBody>
                  <a:tcPr/>
                </a:tc>
              </a:tr>
              <a:tr h="400343">
                <a:tc gridSpan="2">
                  <a:txBody>
                    <a:bodyPr/>
                    <a:lstStyle/>
                    <a:p>
                      <a:pPr algn="ctr"/>
                      <a:r>
                        <a:rPr lang="pt-BR" sz="800" dirty="0" err="1" smtClean="0"/>
                        <a:t>FazEmprestimo</a:t>
                      </a:r>
                      <a:endParaRPr lang="pt-BR" sz="800" dirty="0" smtClean="0"/>
                    </a:p>
                    <a:p>
                      <a:pPr algn="ctr"/>
                      <a:r>
                        <a:rPr lang="pt-BR" sz="800" dirty="0" err="1" smtClean="0"/>
                        <a:t>AlteraEndereco</a:t>
                      </a:r>
                      <a:endParaRPr lang="pt-BR" sz="800" dirty="0"/>
                    </a:p>
                  </a:txBody>
                  <a:tcPr>
                    <a:solidFill>
                      <a:schemeClr val="accent3">
                        <a:lumMod val="60000"/>
                        <a:lumOff val="40000"/>
                      </a:schemeClr>
                    </a:solidFill>
                  </a:tcPr>
                </a:tc>
                <a:tc hMerge="1">
                  <a:txBody>
                    <a:bodyPr/>
                    <a:lstStyle/>
                    <a:p>
                      <a:endParaRPr lang="pt-BR" sz="1200" dirty="0"/>
                    </a:p>
                  </a:txBody>
                  <a:tcPr/>
                </a:tc>
              </a:tr>
            </a:tbl>
          </a:graphicData>
        </a:graphic>
      </p:graphicFrame>
      <p:sp>
        <p:nvSpPr>
          <p:cNvPr id="40" name="Seta para baixo 39"/>
          <p:cNvSpPr/>
          <p:nvPr/>
        </p:nvSpPr>
        <p:spPr>
          <a:xfrm rot="16200000">
            <a:off x="4030847" y="3263269"/>
            <a:ext cx="291485" cy="10613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Seta para baixo 40"/>
          <p:cNvSpPr/>
          <p:nvPr/>
        </p:nvSpPr>
        <p:spPr>
          <a:xfrm rot="16200000">
            <a:off x="4030848" y="1335294"/>
            <a:ext cx="291485" cy="10613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Seta para baixo 41"/>
          <p:cNvSpPr/>
          <p:nvPr/>
        </p:nvSpPr>
        <p:spPr>
          <a:xfrm rot="16200000">
            <a:off x="4430656" y="1239691"/>
            <a:ext cx="145741" cy="4353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Seta para baixo 42"/>
          <p:cNvSpPr/>
          <p:nvPr/>
        </p:nvSpPr>
        <p:spPr>
          <a:xfrm rot="16200000">
            <a:off x="4387567" y="2950634"/>
            <a:ext cx="145741" cy="4353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Espaço Reservado para Rodapé 4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364835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Classes</a:t>
            </a:r>
            <a:endParaRPr lang="pt-BR" dirty="0"/>
          </a:p>
        </p:txBody>
      </p:sp>
      <p:sp>
        <p:nvSpPr>
          <p:cNvPr id="3" name="Espaço Reservado para Conteúdo 2"/>
          <p:cNvSpPr>
            <a:spLocks noGrp="1"/>
          </p:cNvSpPr>
          <p:nvPr>
            <p:ph idx="1"/>
          </p:nvPr>
        </p:nvSpPr>
        <p:spPr/>
        <p:txBody>
          <a:bodyPr/>
          <a:lstStyle/>
          <a:p>
            <a:r>
              <a:rPr lang="pt-BR" dirty="0" smtClean="0"/>
              <a:t>Para criarmos objetos, devemos definir quais serão seus atributos e métodos.</a:t>
            </a:r>
          </a:p>
          <a:p>
            <a:r>
              <a:rPr lang="pt-BR" dirty="0" smtClean="0"/>
              <a:t>O programador define  através de uma classe as características e comportamentos dos objetos do sistema.</a:t>
            </a:r>
          </a:p>
          <a:p>
            <a:r>
              <a:rPr lang="pt-BR" dirty="0" smtClean="0"/>
              <a:t>A partir de uma classe, podemos construir objetos (variáveis) na memória do computador.</a:t>
            </a:r>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182608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Analogia</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Um objeto é como se fosse uma casa ou prédio.</a:t>
            </a:r>
          </a:p>
          <a:p>
            <a:r>
              <a:rPr lang="pt-BR" dirty="0" smtClean="0"/>
              <a:t>Para construirmos uma casa precisamos de um terreno (espaço físico). No caso de sistemas o espaço físico vazio é a memoria do computador</a:t>
            </a:r>
          </a:p>
          <a:p>
            <a:r>
              <a:rPr lang="pt-BR" dirty="0" smtClean="0"/>
              <a:t>Um engenheiro/arquiteto cria uma planta para depois a casa ser construída.</a:t>
            </a:r>
          </a:p>
          <a:p>
            <a:r>
              <a:rPr lang="pt-BR" dirty="0" smtClean="0"/>
              <a:t>Em programação orientada a objetos a planta de um objeto é o que chamamos de “classe”</a:t>
            </a:r>
          </a:p>
          <a:p>
            <a:r>
              <a:rPr lang="pt-BR" dirty="0" smtClean="0"/>
              <a:t>A classe funciona como uma receita para criar objetos</a:t>
            </a:r>
            <a:endParaRPr lang="pt-BR" dirty="0"/>
          </a:p>
        </p:txBody>
      </p:sp>
      <p:sp>
        <p:nvSpPr>
          <p:cNvPr id="4" name="Espaço Reservado para Rodapé 3"/>
          <p:cNvSpPr>
            <a:spLocks noGrp="1"/>
          </p:cNvSpPr>
          <p:nvPr>
            <p:ph type="ftr" sz="quarter" idx="11"/>
          </p:nvPr>
        </p:nvSpPr>
        <p:spPr/>
        <p:txBody>
          <a:bodyPr/>
          <a:lstStyle/>
          <a:p>
            <a:r>
              <a:rPr lang="pt-BR" smtClean="0"/>
              <a:t>Prof. Gabriel Schmitt Kohlrausch</a:t>
            </a:r>
            <a:endParaRPr lang="pt-BR"/>
          </a:p>
        </p:txBody>
      </p:sp>
    </p:spTree>
    <p:extLst>
      <p:ext uri="{BB962C8B-B14F-4D97-AF65-F5344CB8AC3E}">
        <p14:creationId xmlns:p14="http://schemas.microsoft.com/office/powerpoint/2010/main" val="734122692"/>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TotalTime>
  <Words>1735</Words>
  <Application>Microsoft Office PowerPoint</Application>
  <PresentationFormat>Apresentação na tela (4:3)</PresentationFormat>
  <Paragraphs>320</Paragraphs>
  <Slides>61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61</vt:i4>
      </vt:variant>
    </vt:vector>
  </HeadingPairs>
  <TitlesOfParts>
    <vt:vector size="67" baseType="lpstr">
      <vt:lpstr>Aharoni</vt:lpstr>
      <vt:lpstr>Arial</vt:lpstr>
      <vt:lpstr>Arial Black</vt:lpstr>
      <vt:lpstr>Berlin Sans FB Demi</vt:lpstr>
      <vt:lpstr>Calibri</vt:lpstr>
      <vt:lpstr>Tema do Office</vt:lpstr>
      <vt:lpstr>Orientação a objetos</vt:lpstr>
      <vt:lpstr>Domínio e aplicação</vt:lpstr>
      <vt:lpstr>Exemplo domínio</vt:lpstr>
      <vt:lpstr>Objetos</vt:lpstr>
      <vt:lpstr>Atributos</vt:lpstr>
      <vt:lpstr>Métodos</vt:lpstr>
      <vt:lpstr>Domínio vs Aplicação</vt:lpstr>
      <vt:lpstr>Classes</vt:lpstr>
      <vt:lpstr>Analogia</vt:lpstr>
      <vt:lpstr>Classe e objetos</vt:lpstr>
      <vt:lpstr>Criando classes C#</vt:lpstr>
      <vt:lpstr>Criando objetos em C#</vt:lpstr>
      <vt:lpstr>Classe -&gt; Objeto</vt:lpstr>
      <vt:lpstr>Trabalhando com atributos</vt:lpstr>
      <vt:lpstr>Exercícios</vt:lpstr>
      <vt:lpstr>Exercícios</vt:lpstr>
      <vt:lpstr>Relacionamentos</vt:lpstr>
      <vt:lpstr>Agregação</vt:lpstr>
      <vt:lpstr>Agregação C#</vt:lpstr>
      <vt:lpstr>Exercícios</vt:lpstr>
      <vt:lpstr>Exercícios</vt:lpstr>
      <vt:lpstr>Métodos</vt:lpstr>
      <vt:lpstr>Definição métodos C#</vt:lpstr>
      <vt:lpstr>Chamando um método</vt:lpstr>
      <vt:lpstr>Retornando valores</vt:lpstr>
      <vt:lpstr>Exercícios</vt:lpstr>
      <vt:lpstr>Exercícios</vt:lpstr>
      <vt:lpstr>Sobrecarga</vt:lpstr>
      <vt:lpstr>Sobrecarga - cenário</vt:lpstr>
      <vt:lpstr>Sobrecarga - cenário</vt:lpstr>
      <vt:lpstr>Sobrecarga - cenário</vt:lpstr>
      <vt:lpstr>Sobrecarga - cenário</vt:lpstr>
      <vt:lpstr>Sobrecarga - cenário</vt:lpstr>
      <vt:lpstr>Sobrecarga - cenário</vt:lpstr>
      <vt:lpstr>Construtores</vt:lpstr>
      <vt:lpstr>Construtores - codificando</vt:lpstr>
      <vt:lpstr>Construtores - codificando</vt:lpstr>
      <vt:lpstr>Construtor padrão</vt:lpstr>
      <vt:lpstr>Construtor padrão</vt:lpstr>
      <vt:lpstr>Sobrecarga de construtores</vt:lpstr>
      <vt:lpstr>Utilizando referências nos parâmetros de entrada</vt:lpstr>
      <vt:lpstr>Utilizando referências nos parâmetros de entrada</vt:lpstr>
      <vt:lpstr>Utilizando referências nos parâmetros de entrada</vt:lpstr>
      <vt:lpstr>Utilizando referências nos parâmetros de entrada</vt:lpstr>
      <vt:lpstr>Exercício</vt:lpstr>
      <vt:lpstr>Apresentação do PowerPoint</vt:lpstr>
      <vt:lpstr>Encapsulamento</vt:lpstr>
      <vt:lpstr>Apresentação do PowerPoint</vt:lpstr>
      <vt:lpstr>Encapsulamento</vt:lpstr>
      <vt:lpstr>Apresentação do PowerPoint</vt:lpstr>
      <vt:lpstr>Encapsulamento</vt:lpstr>
      <vt:lpstr>Encapsulamento</vt:lpstr>
      <vt:lpstr>Encapsulamento</vt:lpstr>
      <vt:lpstr>Encapsulamento</vt:lpstr>
      <vt:lpstr>Encapsulamento</vt:lpstr>
      <vt:lpstr>Encapsulamento</vt:lpstr>
      <vt:lpstr>Acessando ou modificando atributos privados</vt:lpstr>
      <vt:lpstr>Acessando ou modificando atributos privados</vt:lpstr>
      <vt:lpstr>Encapsulamento -&gt; Analogia</vt:lpstr>
      <vt:lpstr>Encapsulamento -&gt; Propriedades</vt:lpstr>
      <vt:lpstr>Encapsulamento -&gt; Propriedades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Orientação a objetos</dc:title>
  <dc:creator>Gabriel Schmitt Kohlrausch</dc:creator>
  <cp:lastModifiedBy>Gabriel Schmitt Kohlrausch</cp:lastModifiedBy>
  <cp:revision>81</cp:revision>
  <dcterms:created xsi:type="dcterms:W3CDTF">2012-04-27T15:44:33Z</dcterms:created>
  <dcterms:modified xsi:type="dcterms:W3CDTF">2014-08-19T21:39:36Z</dcterms:modified>
</cp:coreProperties>
</file>