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5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D6CEE-1F3C-4035-AB41-123E0EF1B739}" v="1464" dt="2020-02-29T16:33:21.659"/>
    <p1510:client id="{274D060E-BAD1-84FF-0C6A-629DCB1B04B1}" v="1791" dt="2020-02-27T19:37:34.057"/>
    <p1510:client id="{62A9DBDF-4538-5368-C467-87030BE39B97}" v="6" dt="2020-02-29T15:31:18.136"/>
    <p1510:client id="{6C9D7C20-B75D-F9FD-C9BF-4058F5876CC8}" v="2018" dt="2020-02-29T15:27:05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125D-CED3-4D77-A630-D8039AD85440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1BA4736-F05E-4118-9A62-49ABEB28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125D-CED3-4D77-A630-D8039AD85440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1BA4736-F05E-4118-9A62-49ABEB28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9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125D-CED3-4D77-A630-D8039AD85440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1BA4736-F05E-4118-9A62-49ABEB28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81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125D-CED3-4D77-A630-D8039AD85440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1BA4736-F05E-4118-9A62-49ABEB282E6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3710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125D-CED3-4D77-A630-D8039AD85440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1BA4736-F05E-4118-9A62-49ABEB28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57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125D-CED3-4D77-A630-D8039AD85440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4736-F05E-4118-9A62-49ABEB28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59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125D-CED3-4D77-A630-D8039AD85440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4736-F05E-4118-9A62-49ABEB28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68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125D-CED3-4D77-A630-D8039AD85440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4736-F05E-4118-9A62-49ABEB28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49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A4C125D-CED3-4D77-A630-D8039AD85440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1BA4736-F05E-4118-9A62-49ABEB28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9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125D-CED3-4D77-A630-D8039AD85440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4736-F05E-4118-9A62-49ABEB28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4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125D-CED3-4D77-A630-D8039AD85440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1BA4736-F05E-4118-9A62-49ABEB28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125D-CED3-4D77-A630-D8039AD85440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4736-F05E-4118-9A62-49ABEB28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5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125D-CED3-4D77-A630-D8039AD85440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4736-F05E-4118-9A62-49ABEB28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2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125D-CED3-4D77-A630-D8039AD85440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4736-F05E-4118-9A62-49ABEB28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3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125D-CED3-4D77-A630-D8039AD85440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4736-F05E-4118-9A62-49ABEB28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5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125D-CED3-4D77-A630-D8039AD85440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4736-F05E-4118-9A62-49ABEB28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7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125D-CED3-4D77-A630-D8039AD85440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4736-F05E-4118-9A62-49ABEB28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1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C125D-CED3-4D77-A630-D8039AD85440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A4736-F05E-4118-9A62-49ABEB282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10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2" name="Rectangle 1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568B2-706F-4A6B-A423-05486EBFF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063262"/>
            <a:ext cx="3739278" cy="2661138"/>
          </a:xfrm>
        </p:spPr>
        <p:txBody>
          <a:bodyPr anchor="ctr">
            <a:normAutofit/>
          </a:bodyPr>
          <a:lstStyle/>
          <a:p>
            <a:r>
              <a:rPr lang="en-US" sz="4600"/>
              <a:t>Weather Phenomenon</a:t>
            </a:r>
            <a:br>
              <a:rPr lang="en-US" sz="4600"/>
            </a:br>
            <a:r>
              <a:rPr lang="en-US" sz="4600"/>
              <a:t> and Fire Outbreaks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B30E3-E0A7-4F72-86A4-AB009B4AB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3" y="5101298"/>
            <a:ext cx="3739277" cy="1116622"/>
          </a:xfrm>
        </p:spPr>
        <p:txBody>
          <a:bodyPr>
            <a:normAutofit/>
          </a:bodyPr>
          <a:lstStyle/>
          <a:p>
            <a:r>
              <a:rPr lang="en-US" dirty="0"/>
              <a:t>DSC 530 Data Exploration and Analysis</a:t>
            </a:r>
          </a:p>
          <a:p>
            <a:r>
              <a:rPr lang="en-US" dirty="0"/>
              <a:t>Gabriel Valenzuela</a:t>
            </a:r>
          </a:p>
        </p:txBody>
      </p:sp>
      <p:pic>
        <p:nvPicPr>
          <p:cNvPr id="25" name="Graphic 24" descr="Fire">
            <a:extLst>
              <a:ext uri="{FF2B5EF4-FFF2-40B4-BE49-F238E27FC236}">
                <a16:creationId xmlns:a16="http://schemas.microsoft.com/office/drawing/2014/main" id="{5AA99BA8-0AB4-4620-9DAF-E04E2E3CF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6167" y="640080"/>
            <a:ext cx="5577840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4600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0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8">
            <a:extLst>
              <a:ext uri="{FF2B5EF4-FFF2-40B4-BE49-F238E27FC236}">
                <a16:creationId xmlns:a16="http://schemas.microsoft.com/office/drawing/2014/main" id="{AF9C2BBD-AAF7-4C85-9BE4-E4C2F5235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6" name="Picture 20">
            <a:extLst>
              <a:ext uri="{FF2B5EF4-FFF2-40B4-BE49-F238E27FC236}">
                <a16:creationId xmlns:a16="http://schemas.microsoft.com/office/drawing/2014/main" id="{AEEF8B78-E487-4E1A-8945-35B4041B0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22">
            <a:extLst>
              <a:ext uri="{FF2B5EF4-FFF2-40B4-BE49-F238E27FC236}">
                <a16:creationId xmlns:a16="http://schemas.microsoft.com/office/drawing/2014/main" id="{B9B4F0B3-5A15-4AAD-B054-8BA920987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4">
            <a:extLst>
              <a:ext uri="{FF2B5EF4-FFF2-40B4-BE49-F238E27FC236}">
                <a16:creationId xmlns:a16="http://schemas.microsoft.com/office/drawing/2014/main" id="{CCA43FE3-BC3A-4163-B2D9-721AA0F6F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2" name="Rectangle 26">
            <a:extLst>
              <a:ext uri="{FF2B5EF4-FFF2-40B4-BE49-F238E27FC236}">
                <a16:creationId xmlns:a16="http://schemas.microsoft.com/office/drawing/2014/main" id="{488AAD42-9F71-4F14-AE1E-C05DCFC60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D7962-8946-442E-86AB-06EEF513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Correlation and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FD65-603F-463C-BEDE-962D63E51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3" y="5101298"/>
            <a:ext cx="3739277" cy="1116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>
                <a:solidFill>
                  <a:srgbClr val="FFFFFF"/>
                </a:solidFill>
              </a:rPr>
              <a:t>Scatter Plot of fire Spots the start year and the end year</a:t>
            </a:r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61B962C9-BE53-4915-9C0C-B53DCD378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65E2E88-5432-4081-9B0B-B404210C8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7862" y="1532135"/>
            <a:ext cx="5410199" cy="357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10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7962-8946-442E-86AB-06EEF513C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and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FD65-603F-463C-BEDE-962D63E5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C3F222-FD25-4674-983B-1BFCCB4CFCA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81318" y="2247153"/>
            <a:ext cx="10128716" cy="6937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0" dirty="0">
                <a:ea typeface="+mn-lt"/>
                <a:cs typeface="+mn-lt"/>
              </a:rPr>
              <a:t>Correlation and Covariance of fire spots</a:t>
            </a:r>
            <a:r>
              <a:rPr lang="en-US" dirty="0">
                <a:ea typeface="+mn-lt"/>
                <a:cs typeface="+mn-lt"/>
              </a:rPr>
              <a:t> for</a:t>
            </a:r>
            <a:r>
              <a:rPr lang="en-US" b="0" dirty="0">
                <a:ea typeface="+mn-lt"/>
                <a:cs typeface="+mn-lt"/>
              </a:rPr>
              <a:t> the start year of </a:t>
            </a:r>
            <a:r>
              <a:rPr lang="en-US" dirty="0">
                <a:ea typeface="+mn-lt"/>
                <a:cs typeface="+mn-lt"/>
              </a:rPr>
              <a:t>La Nina</a:t>
            </a:r>
            <a:endParaRPr lang="en-US" b="0" dirty="0">
              <a:ea typeface="+mn-lt"/>
              <a:cs typeface="+mn-lt"/>
            </a:endParaRPr>
          </a:p>
          <a:p>
            <a:pPr lvl="1"/>
            <a:r>
              <a:rPr lang="en-US" dirty="0"/>
              <a:t>Weak negative relationship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FE87A4-2723-4171-982A-4F9F3A03C619}"/>
              </a:ext>
            </a:extLst>
          </p:cNvPr>
          <p:cNvSpPr txBox="1"/>
          <p:nvPr/>
        </p:nvSpPr>
        <p:spPr>
          <a:xfrm>
            <a:off x="2214282" y="3585883"/>
            <a:ext cx="14881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/>
              <a:t>Correlation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9C8C92-0EFE-4721-8F1A-2F4C0141398D}"/>
              </a:ext>
            </a:extLst>
          </p:cNvPr>
          <p:cNvSpPr txBox="1"/>
          <p:nvPr/>
        </p:nvSpPr>
        <p:spPr>
          <a:xfrm>
            <a:off x="8310282" y="3585882"/>
            <a:ext cx="13536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/>
              <a:t>Covariance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CFF3A0-4F44-44DC-ABAD-6734507B42E5}"/>
              </a:ext>
            </a:extLst>
          </p:cNvPr>
          <p:cNvSpPr txBox="1"/>
          <p:nvPr/>
        </p:nvSpPr>
        <p:spPr>
          <a:xfrm>
            <a:off x="367553" y="4518211"/>
            <a:ext cx="95922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Start Year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15DEDF-9543-4F5D-98CC-B137024F7A3C}"/>
              </a:ext>
            </a:extLst>
          </p:cNvPr>
          <p:cNvSpPr txBox="1"/>
          <p:nvPr/>
        </p:nvSpPr>
        <p:spPr>
          <a:xfrm>
            <a:off x="430306" y="4876799"/>
            <a:ext cx="16315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Fire Spots</a:t>
            </a:r>
          </a:p>
          <a:p>
            <a:pPr algn="l"/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10393C-1D18-4EDA-8BD4-3514A953B5FD}"/>
              </a:ext>
            </a:extLst>
          </p:cNvPr>
          <p:cNvSpPr txBox="1"/>
          <p:nvPr/>
        </p:nvSpPr>
        <p:spPr>
          <a:xfrm>
            <a:off x="1371599" y="4159622"/>
            <a:ext cx="16315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Start Year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180B81-2536-4516-A24C-658946CDBA29}"/>
              </a:ext>
            </a:extLst>
          </p:cNvPr>
          <p:cNvSpPr txBox="1"/>
          <p:nvPr/>
        </p:nvSpPr>
        <p:spPr>
          <a:xfrm>
            <a:off x="3047999" y="4132728"/>
            <a:ext cx="16315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Fire Spots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3EBC91-8CA4-4772-98BA-BD1B4357469F}"/>
              </a:ext>
            </a:extLst>
          </p:cNvPr>
          <p:cNvSpPr txBox="1"/>
          <p:nvPr/>
        </p:nvSpPr>
        <p:spPr>
          <a:xfrm>
            <a:off x="7100046" y="4132729"/>
            <a:ext cx="16315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Start Year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751E0E-31B3-4DDD-AB97-A103E3E2040E}"/>
              </a:ext>
            </a:extLst>
          </p:cNvPr>
          <p:cNvSpPr txBox="1"/>
          <p:nvPr/>
        </p:nvSpPr>
        <p:spPr>
          <a:xfrm>
            <a:off x="9144000" y="4096870"/>
            <a:ext cx="16315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Fire Spots</a:t>
            </a:r>
          </a:p>
          <a:p>
            <a:pPr algn="l"/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37C82F-5D71-4F2F-9DAF-29860922FDB7}"/>
              </a:ext>
            </a:extLst>
          </p:cNvPr>
          <p:cNvSpPr txBox="1"/>
          <p:nvPr/>
        </p:nvSpPr>
        <p:spPr>
          <a:xfrm>
            <a:off x="6033247" y="4876799"/>
            <a:ext cx="9233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Fire Spots</a:t>
            </a:r>
          </a:p>
          <a:p>
            <a:pPr algn="l"/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2050F0-60F2-4D3C-AB9C-2C9AFC551DAB}"/>
              </a:ext>
            </a:extLst>
          </p:cNvPr>
          <p:cNvSpPr txBox="1"/>
          <p:nvPr/>
        </p:nvSpPr>
        <p:spPr>
          <a:xfrm>
            <a:off x="6033247" y="4518211"/>
            <a:ext cx="1013013" cy="2859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Start Year</a:t>
            </a:r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ACEA4B40-796C-4BFE-B99B-083D9B902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5" y="4580124"/>
            <a:ext cx="3406588" cy="530598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216FEAEF-9630-4AEA-B1BF-56DCC8E3C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172" y="4517371"/>
            <a:ext cx="4642597" cy="56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18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7962-8946-442E-86AB-06EEF513C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and Causation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FD65-603F-463C-BEDE-962D63E51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891766" cy="802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dirty="0"/>
              <a:t>Correlation and Covariance of fire spots for the end year of La Nina</a:t>
            </a:r>
          </a:p>
          <a:p>
            <a:pPr marL="800100" lvl="1" indent="-342900"/>
            <a:r>
              <a:rPr lang="en-US" dirty="0">
                <a:ea typeface="+mn-lt"/>
                <a:cs typeface="+mn-lt"/>
              </a:rPr>
              <a:t>Weak negative relationship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AA8D3A-9C31-49CB-9D5A-2CFDA65155E1}"/>
              </a:ext>
            </a:extLst>
          </p:cNvPr>
          <p:cNvSpPr txBox="1"/>
          <p:nvPr/>
        </p:nvSpPr>
        <p:spPr>
          <a:xfrm>
            <a:off x="2214282" y="3585883"/>
            <a:ext cx="14881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/>
              <a:t>Correlation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61232-7546-4275-AAB1-3EF76493A173}"/>
              </a:ext>
            </a:extLst>
          </p:cNvPr>
          <p:cNvSpPr txBox="1"/>
          <p:nvPr/>
        </p:nvSpPr>
        <p:spPr>
          <a:xfrm>
            <a:off x="8310282" y="3585882"/>
            <a:ext cx="13536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u="sng"/>
              <a:t>Covariance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8AD87-EBB5-4BF7-AF6B-7DF575BE89D7}"/>
              </a:ext>
            </a:extLst>
          </p:cNvPr>
          <p:cNvSpPr txBox="1"/>
          <p:nvPr/>
        </p:nvSpPr>
        <p:spPr>
          <a:xfrm>
            <a:off x="367553" y="4518211"/>
            <a:ext cx="9592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End Year</a:t>
            </a:r>
          </a:p>
          <a:p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4518C8-1BC5-4973-9862-0841DA182F19}"/>
              </a:ext>
            </a:extLst>
          </p:cNvPr>
          <p:cNvSpPr txBox="1"/>
          <p:nvPr/>
        </p:nvSpPr>
        <p:spPr>
          <a:xfrm>
            <a:off x="430306" y="4876799"/>
            <a:ext cx="9592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Fire Spots</a:t>
            </a:r>
          </a:p>
          <a:p>
            <a:pPr algn="l"/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710987-68A0-4689-B337-9F0DAFEBE31D}"/>
              </a:ext>
            </a:extLst>
          </p:cNvPr>
          <p:cNvSpPr txBox="1"/>
          <p:nvPr/>
        </p:nvSpPr>
        <p:spPr>
          <a:xfrm>
            <a:off x="1371599" y="4159622"/>
            <a:ext cx="16315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End Year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EC7822-EB33-4B46-9F7E-62BE11B361F8}"/>
              </a:ext>
            </a:extLst>
          </p:cNvPr>
          <p:cNvSpPr txBox="1"/>
          <p:nvPr/>
        </p:nvSpPr>
        <p:spPr>
          <a:xfrm>
            <a:off x="3047999" y="4132728"/>
            <a:ext cx="16315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Fire Spots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190899-9935-4018-B833-53AEE85A714D}"/>
              </a:ext>
            </a:extLst>
          </p:cNvPr>
          <p:cNvSpPr txBox="1"/>
          <p:nvPr/>
        </p:nvSpPr>
        <p:spPr>
          <a:xfrm>
            <a:off x="7100046" y="4132729"/>
            <a:ext cx="16315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End Year</a:t>
            </a:r>
          </a:p>
          <a:p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650F8B-AF42-47C7-899F-5A02B3826C33}"/>
              </a:ext>
            </a:extLst>
          </p:cNvPr>
          <p:cNvSpPr txBox="1"/>
          <p:nvPr/>
        </p:nvSpPr>
        <p:spPr>
          <a:xfrm>
            <a:off x="9475694" y="4078941"/>
            <a:ext cx="16315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Fire Spots</a:t>
            </a:r>
          </a:p>
          <a:p>
            <a:pPr algn="l"/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051F73-009D-41A7-AE50-5D9959D0C41E}"/>
              </a:ext>
            </a:extLst>
          </p:cNvPr>
          <p:cNvSpPr txBox="1"/>
          <p:nvPr/>
        </p:nvSpPr>
        <p:spPr>
          <a:xfrm>
            <a:off x="6033247" y="4876799"/>
            <a:ext cx="9233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Fire Spots</a:t>
            </a:r>
          </a:p>
          <a:p>
            <a:pPr algn="l"/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260E6A-A0EF-487B-9359-F36B0D00F267}"/>
              </a:ext>
            </a:extLst>
          </p:cNvPr>
          <p:cNvSpPr txBox="1"/>
          <p:nvPr/>
        </p:nvSpPr>
        <p:spPr>
          <a:xfrm>
            <a:off x="6033247" y="4518211"/>
            <a:ext cx="10130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End Year</a:t>
            </a:r>
          </a:p>
          <a:p>
            <a:endParaRPr lang="en-US" sz="1200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C6B9CB3-C600-41DF-8437-75F615ABE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77" y="4507848"/>
            <a:ext cx="3693457" cy="603435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AEEF16F0-1648-4CA5-9217-A8AB99E3C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112" y="4436688"/>
            <a:ext cx="4471707" cy="63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61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7962-8946-442E-86AB-06EEF513C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Hypothesis Test – Difference of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FD65-603F-463C-BEDE-962D63E5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T-Value: 0.333</a:t>
            </a:r>
          </a:p>
          <a:p>
            <a:pPr lvl="1"/>
            <a:r>
              <a:rPr lang="en-US" dirty="0"/>
              <a:t>Indicates that the two groups(fire spots in start year &amp; fire spots in end year) are similar</a:t>
            </a:r>
          </a:p>
          <a:p>
            <a:r>
              <a:rPr lang="en-US" dirty="0"/>
              <a:t>P-Value: 0.741</a:t>
            </a:r>
          </a:p>
          <a:p>
            <a:pPr lvl="1"/>
            <a:r>
              <a:rPr lang="en-US" dirty="0"/>
              <a:t>Indicates that these occurrences happened by chance and could not easily be reproduced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E182B71-CDC0-416A-8435-3C625DB57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182" y="5076825"/>
            <a:ext cx="3808319" cy="77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38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7962-8946-442E-86AB-06EEF513C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FD65-603F-463C-BEDE-962D63E5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Dependent variable: Years that La Nina started</a:t>
            </a:r>
          </a:p>
          <a:p>
            <a:r>
              <a:rPr lang="en-US" dirty="0"/>
              <a:t>Explanatory variable: Fire out breaks during the years that La Nina started</a:t>
            </a:r>
          </a:p>
          <a:p>
            <a:endParaRPr lang="en-US" dirty="0"/>
          </a:p>
          <a:p>
            <a:r>
              <a:rPr lang="en-US" dirty="0"/>
              <a:t>Prediction for years 2020 – 2025 of fire outbreaks based on model:</a:t>
            </a:r>
          </a:p>
          <a:p>
            <a:pPr lvl="1"/>
            <a:r>
              <a:rPr lang="en-US" dirty="0"/>
              <a:t>2020 - 1083</a:t>
            </a:r>
          </a:p>
          <a:p>
            <a:pPr lvl="1"/>
            <a:r>
              <a:rPr lang="en-US" dirty="0"/>
              <a:t>2021 - 1079</a:t>
            </a:r>
          </a:p>
          <a:p>
            <a:pPr lvl="1"/>
            <a:r>
              <a:rPr lang="en-US" dirty="0"/>
              <a:t>2022 - 1075</a:t>
            </a:r>
          </a:p>
          <a:p>
            <a:pPr lvl="1"/>
            <a:r>
              <a:rPr lang="en-US" dirty="0"/>
              <a:t>2023 - 1072</a:t>
            </a:r>
          </a:p>
          <a:p>
            <a:pPr lvl="1"/>
            <a:r>
              <a:rPr lang="en-US" dirty="0"/>
              <a:t>2024 - 1068</a:t>
            </a:r>
          </a:p>
          <a:p>
            <a:pPr lvl="1"/>
            <a:r>
              <a:rPr lang="en-US" dirty="0"/>
              <a:t>2025 - 1064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7C54275-6A76-40B0-81A5-4F711CE35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737" y="5842166"/>
            <a:ext cx="8534400" cy="50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29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6D855-05BF-4806-89C6-8454F5F1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D4272-AE44-424F-B360-5357B6E40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La Nina does have a strong correlation for fire outbreaks in the amazon</a:t>
            </a:r>
          </a:p>
          <a:p>
            <a:pPr lvl="1"/>
            <a:r>
              <a:rPr lang="en-US" dirty="0"/>
              <a:t>Even when the severity of the storm was the highest, the fire outbreaks were much on the higher side</a:t>
            </a:r>
          </a:p>
          <a:p>
            <a:r>
              <a:rPr lang="en-US" dirty="0"/>
              <a:t>Based on the model:</a:t>
            </a:r>
          </a:p>
          <a:p>
            <a:pPr lvl="1"/>
            <a:r>
              <a:rPr lang="en-US" dirty="0"/>
              <a:t>Fire outbreaks from the storms will continue with the possibility of increasing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7" name="Rectangle 12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981AC-5835-4BEC-8AF3-8A120A80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Statistical Question / Hypothesis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48854-3AB4-47AA-B1FA-254B733EA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/>
              <a:t>The weather phenomenon known as La Nina that occurs in the Pacific Ocean will cause more fire outbreaks in the Amazon due to the wind direction causing a dryer season in the area</a:t>
            </a:r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0973D597-475B-4F13-BBCE-85216764E0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39" r="339" b="43312"/>
          <a:stretch/>
        </p:blipFill>
        <p:spPr>
          <a:xfrm>
            <a:off x="5789245" y="640080"/>
            <a:ext cx="5243169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114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8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6" name="Rectangle 100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8" name="Picture 102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00" name="Rectangle 104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D7962-8946-442E-86AB-06EEF513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Variables within Analysis</a:t>
            </a:r>
          </a:p>
        </p:txBody>
      </p:sp>
      <p:sp>
        <p:nvSpPr>
          <p:cNvPr id="77" name="Content Placeholder 76">
            <a:extLst>
              <a:ext uri="{FF2B5EF4-FFF2-40B4-BE49-F238E27FC236}">
                <a16:creationId xmlns:a16="http://schemas.microsoft.com/office/drawing/2014/main" id="{3687108A-3655-4510-8256-6173A6AA2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def_area_2004_2019.csv</a:t>
            </a:r>
          </a:p>
          <a:p>
            <a:pPr lvl="1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PA</a:t>
            </a:r>
          </a:p>
          <a:p>
            <a:pPr lvl="1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AMZ LEGAL</a:t>
            </a: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el_nino_la_nina_1999_2019.csv</a:t>
            </a:r>
          </a:p>
          <a:p>
            <a:pPr lvl="1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Start year</a:t>
            </a:r>
          </a:p>
          <a:p>
            <a:pPr lvl="1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End year</a:t>
            </a:r>
          </a:p>
          <a:p>
            <a:pPr lvl="1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Severity</a:t>
            </a:r>
          </a:p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inpe_brazilian_amazon_fires_1999_2019.csv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Year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Fire spots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Latitude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Longitude</a:t>
            </a:r>
          </a:p>
        </p:txBody>
      </p:sp>
    </p:spTree>
    <p:extLst>
      <p:ext uri="{BB962C8B-B14F-4D97-AF65-F5344CB8AC3E}">
        <p14:creationId xmlns:p14="http://schemas.microsoft.com/office/powerpoint/2010/main" val="100767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D7962-8946-442E-86AB-06EEF513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/>
              <a:t>Description of Variables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FEA40421-C87A-4174-8196-2970F02CE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/>
              <a:t>def_area_2004_2019.csv</a:t>
            </a:r>
            <a:endParaRPr lang="en-US" sz="1600" dirty="0">
              <a:ea typeface="+mn-lt"/>
              <a:cs typeface="+mn-lt"/>
            </a:endParaRPr>
          </a:p>
          <a:p>
            <a:pPr lvl="1"/>
            <a:r>
              <a:rPr lang="en-US" sz="1600" dirty="0"/>
              <a:t>PA – deforested area in Para</a:t>
            </a:r>
            <a:endParaRPr lang="en-US" sz="1600" dirty="0">
              <a:ea typeface="+mn-lt"/>
              <a:cs typeface="+mn-lt"/>
            </a:endParaRPr>
          </a:p>
          <a:p>
            <a:pPr lvl="1"/>
            <a:r>
              <a:rPr lang="en-US" sz="1600" dirty="0"/>
              <a:t>AMZ LEGAL – sum of deforested area in Brazil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/>
              <a:t>el_nino_la_nina_1999_2019.csv</a:t>
            </a:r>
            <a:endParaRPr lang="en-US" sz="1600" dirty="0">
              <a:ea typeface="+mn-lt"/>
              <a:cs typeface="+mn-lt"/>
            </a:endParaRPr>
          </a:p>
          <a:p>
            <a:pPr lvl="1"/>
            <a:r>
              <a:rPr lang="en-US" sz="1600" dirty="0"/>
              <a:t>Start year – year of the start of the phenomenon</a:t>
            </a:r>
            <a:endParaRPr lang="en-US" sz="1600" dirty="0">
              <a:ea typeface="+mn-lt"/>
              <a:cs typeface="+mn-lt"/>
            </a:endParaRPr>
          </a:p>
          <a:p>
            <a:pPr lvl="1"/>
            <a:r>
              <a:rPr lang="en-US" sz="1600" dirty="0"/>
              <a:t>End year – year of the end of the phenomenon</a:t>
            </a:r>
            <a:endParaRPr lang="en-US" sz="1600" dirty="0">
              <a:ea typeface="+mn-lt"/>
              <a:cs typeface="+mn-lt"/>
            </a:endParaRPr>
          </a:p>
          <a:p>
            <a:pPr lvl="1"/>
            <a:r>
              <a:rPr lang="en-US" sz="1600" dirty="0"/>
              <a:t>Severity – weak / moderate / strong / very strong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/>
              <a:t>inpe_brazilian_amazon_fires_1999_2019.csv</a:t>
            </a:r>
            <a:endParaRPr lang="en-US" sz="1600" dirty="0">
              <a:ea typeface="+mn-lt"/>
              <a:cs typeface="+mn-lt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Year – year of occurrence</a:t>
            </a:r>
          </a:p>
          <a:p>
            <a:pPr lvl="1"/>
            <a:r>
              <a:rPr lang="en-US" sz="1600" dirty="0">
                <a:ea typeface="+mn-lt"/>
                <a:cs typeface="+mn-lt"/>
              </a:rPr>
              <a:t>Fire spots – number of forest fire outbreaks</a:t>
            </a:r>
          </a:p>
          <a:p>
            <a:pPr lvl="1"/>
            <a:r>
              <a:rPr lang="en-US" sz="1600" dirty="0">
                <a:ea typeface="+mn-lt"/>
                <a:cs typeface="+mn-lt"/>
              </a:rPr>
              <a:t>Latitude – average latitude of all occurrences</a:t>
            </a:r>
          </a:p>
          <a:p>
            <a:pPr lvl="1"/>
            <a:r>
              <a:rPr lang="en-US" sz="1600" dirty="0">
                <a:ea typeface="+mn-lt"/>
                <a:cs typeface="+mn-lt"/>
              </a:rPr>
              <a:t>Longitude – average longitude of all occurrences</a:t>
            </a:r>
            <a:endParaRPr lang="en-US" sz="1600" dirty="0"/>
          </a:p>
        </p:txBody>
      </p:sp>
      <p:pic>
        <p:nvPicPr>
          <p:cNvPr id="45" name="Graphic 44" descr="Earth Globe Americas">
            <a:extLst>
              <a:ext uri="{FF2B5EF4-FFF2-40B4-BE49-F238E27FC236}">
                <a16:creationId xmlns:a16="http://schemas.microsoft.com/office/drawing/2014/main" id="{7C2C9F6F-A3C6-4E94-BED1-1A0DEC314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7091" y="1749761"/>
            <a:ext cx="3358478" cy="335847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950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82CEC17-9A65-4B70-A6B4-62CEC863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7" name="Rectangle 16">
              <a:extLst>
                <a:ext uri="{FF2B5EF4-FFF2-40B4-BE49-F238E27FC236}">
                  <a16:creationId xmlns:a16="http://schemas.microsoft.com/office/drawing/2014/main" id="{2E3F1283-6552-4A17-97B5-2C621254B4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C61C099-A300-473B-B08E-BD5E241AE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30E8183-BA3E-46E9-9384-E466161E6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1"/>
            <a:ext cx="6096001" cy="6857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C130F4-E1D7-499A-979C-3309C0B93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59129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D7962-8946-442E-86AB-06EEF513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702894" cy="1080938"/>
          </a:xfrm>
        </p:spPr>
        <p:txBody>
          <a:bodyPr>
            <a:normAutofit/>
          </a:bodyPr>
          <a:lstStyle/>
          <a:p>
            <a:r>
              <a:rPr lang="en-US" dirty="0"/>
              <a:t>Histogram &amp; Outliers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DAF6018-736F-44DD-AE2F-3A88A8DA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59129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FD65-603F-463C-BEDE-962D63E51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20380" cy="359931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800" dirty="0"/>
              <a:t>Outliers</a:t>
            </a:r>
          </a:p>
          <a:p>
            <a:pPr lvl="1"/>
            <a:r>
              <a:rPr lang="en-US" sz="1600" dirty="0"/>
              <a:t>Fire Spots in Amazon Fire Outbreak Data Set</a:t>
            </a:r>
          </a:p>
          <a:p>
            <a:pPr lvl="2"/>
            <a:r>
              <a:rPr lang="en-US" sz="1400" dirty="0"/>
              <a:t>Values begin to taper off as the number of fire outbreaks increase</a:t>
            </a:r>
          </a:p>
          <a:p>
            <a:pPr lvl="2"/>
            <a:r>
              <a:rPr lang="en-US" sz="1400" dirty="0"/>
              <a:t>Removal: It is important to understand the years that had an enormous amounts of fire out breaks but should not be included within the general data since it does not occur often enough</a:t>
            </a:r>
          </a:p>
          <a:p>
            <a:pPr lvl="1"/>
            <a:r>
              <a:rPr lang="en-US" sz="1600"/>
              <a:t>Sum of Deforestation and State of PA in Deforestation Data Set</a:t>
            </a:r>
          </a:p>
          <a:p>
            <a:pPr lvl="2"/>
            <a:r>
              <a:rPr lang="en-US" sz="1400"/>
              <a:t>Values begin to taper off in the higher numbers for amount of desforestation in the state and overall</a:t>
            </a:r>
          </a:p>
          <a:p>
            <a:pPr lvl="2"/>
            <a:r>
              <a:rPr lang="en-US" sz="1400"/>
              <a:t>Removal: Like before, with keeping all the information together it should be exlcuded, but it is important to note that it does occur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089" y="398935"/>
            <a:ext cx="2099118" cy="1318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34" y="373433"/>
            <a:ext cx="2095942" cy="13081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456" y="2153609"/>
            <a:ext cx="2095942" cy="1390428"/>
          </a:xfrm>
          <a:prstGeom prst="rect">
            <a:avLst/>
          </a:prstGeom>
        </p:spPr>
      </p:pic>
      <p:pic>
        <p:nvPicPr>
          <p:cNvPr id="12" name="Picture 12" descr="A close up of a logo&#10;&#10;Description generated with high confidence">
            <a:extLst>
              <a:ext uri="{FF2B5EF4-FFF2-40B4-BE49-F238E27FC236}">
                <a16:creationId xmlns:a16="http://schemas.microsoft.com/office/drawing/2014/main" id="{9217A8BA-3347-4538-AE7E-59CA642943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4815" y="3914092"/>
            <a:ext cx="2074128" cy="1399451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FBFC3B66-85CD-4BB3-BECE-06084CEC67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7374" y="2174144"/>
            <a:ext cx="2064836" cy="136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3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4">
            <a:extLst>
              <a:ext uri="{FF2B5EF4-FFF2-40B4-BE49-F238E27FC236}">
                <a16:creationId xmlns:a16="http://schemas.microsoft.com/office/drawing/2014/main" id="{8C72066B-2158-4046-9FB0-6D9A3DA74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6" name="Rectangle 15">
              <a:extLst>
                <a:ext uri="{FF2B5EF4-FFF2-40B4-BE49-F238E27FC236}">
                  <a16:creationId xmlns:a16="http://schemas.microsoft.com/office/drawing/2014/main" id="{383AB0BE-0167-4472-9008-36851749DD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F384F40-4EB7-4475-B379-2C4F8E9B7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4" name="Rectangle 18">
            <a:extLst>
              <a:ext uri="{FF2B5EF4-FFF2-40B4-BE49-F238E27FC236}">
                <a16:creationId xmlns:a16="http://schemas.microsoft.com/office/drawing/2014/main" id="{D4CDA136-081E-4A36-A5DF-FF7F09603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D7962-8946-442E-86AB-06EEF513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4196478" cy="1080938"/>
          </a:xfrm>
        </p:spPr>
        <p:txBody>
          <a:bodyPr>
            <a:normAutofit/>
          </a:bodyPr>
          <a:lstStyle/>
          <a:p>
            <a:r>
              <a:rPr lang="en-US" sz="3200"/>
              <a:t>Descriptive Characteristics</a:t>
            </a:r>
          </a:p>
        </p:txBody>
      </p:sp>
      <p:pic>
        <p:nvPicPr>
          <p:cNvPr id="18" name="Picture 20">
            <a:extLst>
              <a:ext uri="{FF2B5EF4-FFF2-40B4-BE49-F238E27FC236}">
                <a16:creationId xmlns:a16="http://schemas.microsoft.com/office/drawing/2014/main" id="{7B379D76-5762-4310-9413-7F2BE11EE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FD65-603F-463C-BEDE-962D63E51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24289" cy="16808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Summary of descriptive characteristics including median, mode, and spread</a:t>
            </a:r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1A37F6BA-525E-4812-A9FA-90B7DCE68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7" y="488844"/>
            <a:ext cx="3378077" cy="35260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75F2A3E2-1C7F-4CCE-A2E4-B66E6F449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941" y="1544846"/>
            <a:ext cx="3056465" cy="140306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928961D-7794-43EC-911A-B470AA961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80" y="488844"/>
            <a:ext cx="2739690" cy="24808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70CCBA91-0991-4C0F-8F81-7FBC19154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2249" y="873214"/>
            <a:ext cx="2535476" cy="161398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1F7FC63-EBA1-49EA-9DBC-B0794C671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7" y="4169237"/>
            <a:ext cx="3378077" cy="221743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7CB82FC-437B-4A33-B8D6-CFCE15CD1E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0398" y="4468449"/>
            <a:ext cx="3323585" cy="164440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F4C0F37-86FC-4078-84D9-CD12ED6AF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80" y="3130583"/>
            <a:ext cx="2739690" cy="324803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AB6011-2A32-4182-8542-18CB734FB8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5073" y="3762444"/>
            <a:ext cx="2451617" cy="193290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1B46A60-FC1D-47FA-968A-CBA950F6E2EB}"/>
              </a:ext>
            </a:extLst>
          </p:cNvPr>
          <p:cNvSpPr/>
          <p:nvPr/>
        </p:nvSpPr>
        <p:spPr>
          <a:xfrm>
            <a:off x="1210236" y="4173070"/>
            <a:ext cx="3980329" cy="22232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5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A2B53D26-3ED0-46C7-AC3C-3847273822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2635" y="4499641"/>
            <a:ext cx="3621741" cy="156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0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7962-8946-442E-86AB-06EEF513C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Probability Mass Function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85620E5-CC22-47CF-BEA4-8C706067C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>
                <a:ea typeface="+mn-lt"/>
                <a:cs typeface="+mn-lt"/>
              </a:rPr>
              <a:t>Weather Phenomenon El Nino and La Nina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FD65-603F-463C-BEDE-962D63E51F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65AE4D0-9B24-40A4-9ED2-CC4C9E933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7048" y="2085861"/>
            <a:ext cx="4474028" cy="692076"/>
          </a:xfrm>
        </p:spPr>
        <p:txBody>
          <a:bodyPr>
            <a:normAutofit lnSpcReduction="10000"/>
          </a:bodyPr>
          <a:lstStyle/>
          <a:p>
            <a:r>
              <a:rPr lang="en-US" b="0" dirty="0">
                <a:ea typeface="+mn-lt"/>
                <a:cs typeface="+mn-lt"/>
              </a:rPr>
              <a:t>Weather Phenomenon Severity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15" name="Picture 1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07E89D3-5E35-4F03-BC0B-5A93B253517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03597" y="3137584"/>
            <a:ext cx="4320382" cy="3399237"/>
          </a:xfrm>
        </p:spPr>
      </p:pic>
      <p:pic>
        <p:nvPicPr>
          <p:cNvPr id="17" name="Picture 1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EFEE159-6F09-46F6-BA89-65A1B9105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047" y="3095619"/>
            <a:ext cx="4285129" cy="339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2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D7962-8946-442E-86AB-06EEF513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Cumulative Distribution Function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FD65-603F-463C-BEDE-962D63E51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427" y="2471344"/>
            <a:ext cx="3656289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sz="1400" dirty="0"/>
              <a:t>ECDF of Severity of the Weather Phenomenon Data Set</a:t>
            </a:r>
            <a:endParaRPr lang="en-US" dirty="0"/>
          </a:p>
          <a:p>
            <a:pPr marL="742950" lvl="1" indent="-285750"/>
            <a:r>
              <a:rPr lang="en-US" sz="1000" dirty="0"/>
              <a:t>50% of occurrences are a weak storm</a:t>
            </a:r>
          </a:p>
          <a:p>
            <a:pPr marL="742950" lvl="1" indent="-285750"/>
            <a:r>
              <a:rPr lang="en-US" sz="1000" dirty="0"/>
              <a:t>45% </a:t>
            </a:r>
            <a:r>
              <a:rPr lang="en-US" sz="1000" dirty="0">
                <a:ea typeface="+mn-lt"/>
                <a:cs typeface="+mn-lt"/>
              </a:rPr>
              <a:t>of occurrences are</a:t>
            </a:r>
            <a:r>
              <a:rPr lang="en-US" sz="1000" dirty="0"/>
              <a:t> a very strong storm</a:t>
            </a:r>
          </a:p>
          <a:p>
            <a:pPr marL="742950" lvl="1" indent="-285750"/>
            <a:r>
              <a:rPr lang="en-US" sz="1000" dirty="0"/>
              <a:t>35% of occurrences are a strong storm</a:t>
            </a:r>
          </a:p>
          <a:p>
            <a:pPr marL="742950" lvl="1" indent="-285750"/>
            <a:r>
              <a:rPr lang="en-US" sz="1000" dirty="0"/>
              <a:t>20% of occurrences are a moderate storm</a:t>
            </a:r>
          </a:p>
          <a:p>
            <a:pPr marL="285750" indent="-285750"/>
            <a:r>
              <a:rPr lang="en-US" sz="1400" dirty="0"/>
              <a:t>By determining the likelihood of the severity of the storms, I can then look back towards the years of the fire outbreaks and the storms to determine if there were more outbreaks and which phenomenon it was that year</a:t>
            </a:r>
          </a:p>
          <a:p>
            <a:pPr indent="0"/>
            <a:endParaRPr lang="en-US" sz="1800" dirty="0"/>
          </a:p>
          <a:p>
            <a:pPr marL="457200" lvl="1" indent="0">
              <a:buNone/>
            </a:pPr>
            <a:endParaRPr lang="en-US" sz="1400" dirty="0"/>
          </a:p>
          <a:p>
            <a:pPr lvl="1"/>
            <a:endParaRPr lang="en-US" sz="140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8E8E71A-09CC-4EB4-A996-167D9BCF9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477181"/>
            <a:ext cx="6269479" cy="390363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582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D7962-8946-442E-86AB-06EEF513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Exponential Distribution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1FD65-603F-463C-BEDE-962D63E51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1400" dirty="0">
                <a:solidFill>
                  <a:srgbClr val="FFFFFF"/>
                </a:solidFill>
              </a:rPr>
              <a:t>With fire outbreaks, we can see the time it takes for a fire spot to occur in any of the several states is not long and occur at a rate that is almost continuous</a:t>
            </a: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01C66D9-2865-4CE0-B0B6-06769035D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085" y="1757200"/>
            <a:ext cx="5629268" cy="333680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40199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405</Words>
  <Application>Microsoft Office PowerPoint</Application>
  <PresentationFormat>Widescreen</PresentationFormat>
  <Paragraphs>35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Berlin</vt:lpstr>
      <vt:lpstr>Weather Phenomenon  and Fire Outbreaks</vt:lpstr>
      <vt:lpstr>Statistical Question / Hypothesis</vt:lpstr>
      <vt:lpstr>Variables within Analysis</vt:lpstr>
      <vt:lpstr>Description of Variables</vt:lpstr>
      <vt:lpstr>Histogram &amp; Outliers</vt:lpstr>
      <vt:lpstr>Descriptive Characteristics</vt:lpstr>
      <vt:lpstr>Probability Mass Function</vt:lpstr>
      <vt:lpstr>Cumulative Distribution Function</vt:lpstr>
      <vt:lpstr>Exponential Distribution</vt:lpstr>
      <vt:lpstr>Correlation and Causation</vt:lpstr>
      <vt:lpstr>Correlation and Causation</vt:lpstr>
      <vt:lpstr>Correlation and Causation</vt:lpstr>
      <vt:lpstr>Hypothesis Test – Difference of Means</vt:lpstr>
      <vt:lpstr>Linear Regression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Phenomenon  and Fire Outbreaks</dc:title>
  <dc:creator>Gabriel I Valenzuela</dc:creator>
  <cp:lastModifiedBy>Gabriel Valenzuela</cp:lastModifiedBy>
  <cp:revision>1059</cp:revision>
  <dcterms:created xsi:type="dcterms:W3CDTF">2020-02-26T21:29:42Z</dcterms:created>
  <dcterms:modified xsi:type="dcterms:W3CDTF">2020-02-29T16:34:31Z</dcterms:modified>
</cp:coreProperties>
</file>