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5" r:id="rId4"/>
    <p:sldId id="266" r:id="rId5"/>
    <p:sldId id="260" r:id="rId6"/>
    <p:sldId id="267" r:id="rId7"/>
    <p:sldId id="268" r:id="rId8"/>
    <p:sldId id="269" r:id="rId9"/>
    <p:sldId id="270" r:id="rId10"/>
    <p:sldId id="271" r:id="rId11"/>
    <p:sldId id="258" r:id="rId12"/>
    <p:sldId id="272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D50AA-3514-05FD-7B0C-DBD6701466F7}" v="1810" dt="2020-07-19T08:52:43.832"/>
    <p1510:client id="{73DB41B1-E27D-AAB2-E05E-3344618AD277}" v="14" dt="2020-07-19T12:13:58.202"/>
    <p1510:client id="{FDDEF1EA-90C9-4582-BEA8-402A18DBC89A}" v="892" dt="2020-07-15T19:51:02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story.com/topics/inventions/history-of-video-games" TargetMode="External"/><Relationship Id="rId2" Type="http://schemas.openxmlformats.org/officeDocument/2006/relationships/hyperlink" Target="https://www.hongkiat.com/blog/evolution-of-home-video-game-consoles-1967-201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gregorut/videogamesal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cs typeface="Calibri Light"/>
              </a:rPr>
              <a:t>Video Game Sales Prediction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Gabriel </a:t>
            </a:r>
            <a:r>
              <a:rPr lang="en-US" dirty="0" smtClean="0">
                <a:cs typeface="Calibri"/>
              </a:rPr>
              <a:t>Valenzuela</a:t>
            </a:r>
          </a:p>
          <a:p>
            <a:pPr algn="l"/>
            <a:r>
              <a:rPr lang="en-US" dirty="0" smtClean="0">
                <a:cs typeface="Calibri"/>
              </a:rPr>
              <a:t>DSC630 – Predictive Analysis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xmlns="" id="{04AE88D1-39AC-4C76-B9CA-73F346D76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games are not region or country specific</a:t>
            </a:r>
          </a:p>
          <a:p>
            <a:r>
              <a:rPr lang="en-US" dirty="0" smtClean="0"/>
              <a:t>Optimize on sales across the world</a:t>
            </a:r>
          </a:p>
          <a:p>
            <a:pPr lvl="1"/>
            <a:r>
              <a:rPr lang="en-US" dirty="0" smtClean="0"/>
              <a:t>Regions that are purchasing more for certain consoles</a:t>
            </a:r>
          </a:p>
          <a:p>
            <a:r>
              <a:rPr lang="en-US" dirty="0" smtClean="0"/>
              <a:t>Deep Learning Predictive Model</a:t>
            </a:r>
          </a:p>
          <a:p>
            <a:pPr lvl="1"/>
            <a:r>
              <a:rPr lang="en-US" dirty="0" smtClean="0"/>
              <a:t>Fairly accurately predict sales trends based on historical sales data</a:t>
            </a:r>
          </a:p>
          <a:p>
            <a:r>
              <a:rPr lang="en-US" dirty="0" smtClean="0"/>
              <a:t>Future Analysis</a:t>
            </a:r>
          </a:p>
          <a:p>
            <a:pPr lvl="1"/>
            <a:r>
              <a:rPr lang="en-US" dirty="0" smtClean="0"/>
              <a:t>Change feature set</a:t>
            </a:r>
          </a:p>
          <a:p>
            <a:pPr lvl="2"/>
            <a:r>
              <a:rPr lang="en-US" dirty="0" smtClean="0"/>
              <a:t>Selection of years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E921DFF-3001-46B5-95D2-66CA060F44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726"/>
            <a:ext cx="5614875" cy="680290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EA93698-222B-47A7-8E9B-667FAC990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12089-EB8B-4E1A-9253-60469F30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Challenges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816054-7A7A-4A7E-90BE-04754C08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4977578" cy="29575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Determining the Adjusted R-Sqaure from the Regression Formula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Developing and fitting the data unto LTSM Model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Testing the model 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Past years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Future years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Reshaping data set for predicted sales</a:t>
            </a:r>
          </a:p>
        </p:txBody>
      </p:sp>
    </p:spTree>
    <p:extLst>
      <p:ext uri="{BB962C8B-B14F-4D97-AF65-F5344CB8AC3E}">
        <p14:creationId xmlns:p14="http://schemas.microsoft.com/office/powerpoint/2010/main" val="29956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</a:p>
          <a:p>
            <a:pPr lvl="1"/>
            <a:r>
              <a:rPr lang="en-US" dirty="0" smtClean="0"/>
              <a:t>Support and growth of video game community</a:t>
            </a:r>
          </a:p>
          <a:p>
            <a:pPr lvl="1"/>
            <a:r>
              <a:rPr lang="en-US" dirty="0" smtClean="0"/>
              <a:t>Video game companies and their determination</a:t>
            </a:r>
          </a:p>
          <a:p>
            <a:pPr lvl="1"/>
            <a:r>
              <a:rPr lang="en-US" dirty="0" smtClean="0"/>
              <a:t>Class mates and those that peer reviewed</a:t>
            </a:r>
          </a:p>
          <a:p>
            <a:pPr lvl="1"/>
            <a:r>
              <a:rPr lang="en-US" dirty="0" smtClean="0"/>
              <a:t>Professor </a:t>
            </a:r>
            <a:r>
              <a:rPr lang="en-US" dirty="0" err="1" smtClean="0"/>
              <a:t>Iranitalab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Poh</a:t>
            </a:r>
            <a:r>
              <a:rPr lang="en-US" dirty="0"/>
              <a:t>, M. (2020, June 23). Evolution of Home Video Game Consoles: 1967 - 2011. Retrieved June 28, 2020, from </a:t>
            </a:r>
            <a:r>
              <a:rPr lang="en-US" u="sng" dirty="0">
                <a:hlinkClick r:id="rId2"/>
              </a:rPr>
              <a:t>https://www.hongkiat.com/blog/evolution-of-home-video-game-consoles-1967-2011/</a:t>
            </a:r>
            <a:endParaRPr lang="en-US" dirty="0"/>
          </a:p>
          <a:p>
            <a:r>
              <a:rPr lang="en-US" dirty="0"/>
              <a:t>History Channel. (2017, September 01). Video Game History. Retrieved June 28, 2020, from </a:t>
            </a:r>
            <a:r>
              <a:rPr lang="en-US" u="sng" dirty="0">
                <a:hlinkClick r:id="rId3"/>
              </a:rPr>
              <a:t>https://www.history.com/topics/inventions/history-of-video-games</a:t>
            </a:r>
            <a:endParaRPr lang="en-US" dirty="0"/>
          </a:p>
          <a:p>
            <a:r>
              <a:rPr lang="en-US" dirty="0"/>
              <a:t>Data Source:</a:t>
            </a:r>
          </a:p>
          <a:p>
            <a:pPr lvl="1"/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www.kaggle.com/gregorut/videogamesales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2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9C3EFD13-3CD8-4457-B029-DD736C9E9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A9B61C3-6D3C-4B90-B343-810EC252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763045" y="2216693"/>
            <a:ext cx="7447880" cy="353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D8F1AD-3AF1-4FAF-936F-8C7EFE5A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099" y="2571909"/>
            <a:ext cx="5875165" cy="2826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C1257FDB-F578-4AA9-844B-CF6CFA2FA3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763045" y="1515074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xmlns="" id="{9999F923-F60C-4033-A0C7-BA36D1A441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897783" y="1172042"/>
            <a:ext cx="687754" cy="38202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xmlns="" id="{F8C27FAF-AD0A-489C-A7B5-16CBFBB067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897783" y="987643"/>
            <a:ext cx="347200" cy="3699706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xmlns="" id="{583B1E3E-6E8E-4E48-9EA6-56F1E306AA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940829" y="965200"/>
            <a:ext cx="330415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Video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certain establishments</a:t>
            </a:r>
          </a:p>
          <a:p>
            <a:pPr lvl="1"/>
            <a:r>
              <a:rPr lang="en-US" dirty="0" smtClean="0"/>
              <a:t>Available to all ages</a:t>
            </a:r>
          </a:p>
          <a:p>
            <a:r>
              <a:rPr lang="en-US" dirty="0" smtClean="0"/>
              <a:t>Platforms/Consoles developed</a:t>
            </a:r>
          </a:p>
          <a:p>
            <a:pPr lvl="1"/>
            <a:r>
              <a:rPr lang="en-US" dirty="0" smtClean="0"/>
              <a:t>Allow for convenience of home</a:t>
            </a:r>
          </a:p>
          <a:p>
            <a:r>
              <a:rPr lang="en-US" dirty="0" smtClean="0"/>
              <a:t>Major Video Game Companies Dominate</a:t>
            </a:r>
          </a:p>
          <a:p>
            <a:pPr lvl="1"/>
            <a:r>
              <a:rPr lang="en-US" dirty="0" smtClean="0"/>
              <a:t>Nintendo, Sony, Microsoft</a:t>
            </a:r>
          </a:p>
        </p:txBody>
      </p:sp>
    </p:spTree>
    <p:extLst>
      <p:ext uri="{BB962C8B-B14F-4D97-AF65-F5344CB8AC3E}">
        <p14:creationId xmlns:p14="http://schemas.microsoft.com/office/powerpoint/2010/main" val="15833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World of Video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games multi-million dollar market</a:t>
            </a:r>
          </a:p>
          <a:p>
            <a:pPr lvl="1"/>
            <a:r>
              <a:rPr lang="en-US" dirty="0" smtClean="0"/>
              <a:t>Entertainment, technology, and art</a:t>
            </a:r>
          </a:p>
          <a:p>
            <a:r>
              <a:rPr lang="en-US" dirty="0" smtClean="0"/>
              <a:t>Technological Evolution</a:t>
            </a:r>
          </a:p>
          <a:p>
            <a:pPr lvl="1"/>
            <a:r>
              <a:rPr lang="en-US" dirty="0" smtClean="0"/>
              <a:t>Providing new ways to immerse customers</a:t>
            </a:r>
          </a:p>
          <a:p>
            <a:r>
              <a:rPr lang="en-US" dirty="0" smtClean="0"/>
              <a:t>New consoles being released</a:t>
            </a:r>
          </a:p>
          <a:p>
            <a:pPr lvl="1"/>
            <a:r>
              <a:rPr lang="en-US" dirty="0" smtClean="0"/>
              <a:t>Acting Faster</a:t>
            </a:r>
          </a:p>
          <a:p>
            <a:pPr lvl="1"/>
            <a:r>
              <a:rPr lang="en-US" dirty="0" smtClean="0"/>
              <a:t>Realistic Graphics</a:t>
            </a:r>
          </a:p>
          <a:p>
            <a:pPr lvl="1"/>
            <a:r>
              <a:rPr lang="en-US" dirty="0" smtClean="0"/>
              <a:t>Creation of New Worlds</a:t>
            </a:r>
          </a:p>
        </p:txBody>
      </p:sp>
    </p:spTree>
    <p:extLst>
      <p:ext uri="{BB962C8B-B14F-4D97-AF65-F5344CB8AC3E}">
        <p14:creationId xmlns:p14="http://schemas.microsoft.com/office/powerpoint/2010/main" val="10617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of New Consoles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include arcade or mobile games</a:t>
            </a:r>
          </a:p>
          <a:p>
            <a:r>
              <a:rPr lang="en-US" dirty="0" smtClean="0"/>
              <a:t>Release every seven to nine years</a:t>
            </a:r>
          </a:p>
          <a:p>
            <a:r>
              <a:rPr lang="en-US" dirty="0" smtClean="0"/>
              <a:t>Allow for a gaming community to reach around the world</a:t>
            </a:r>
          </a:p>
          <a:p>
            <a:r>
              <a:rPr lang="en-US" dirty="0" smtClean="0"/>
              <a:t>A wave of games accompany the release of consoles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76EFD3D9-44F0-4267-BCC1-1613E79D82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xmlns="" id="{A779A851-95D6-41AF-937A-B0E4B7F6FA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xmlns="" id="{953FB2E7-B6CB-429C-81EB-D9516D6D5C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EC40DB1-B719-4A13-9A4D-0966B4B27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1313CF-6076-466F-AEB7-282B4D5D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Background of Analysis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xmlns="" id="{82211336-CFF3-412D-868A-6679C1004C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8BA4BE-A2D8-41BC-BF3F-55DCD53D6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 smtClean="0">
                <a:solidFill>
                  <a:srgbClr val="FEFFFF"/>
                </a:solidFill>
                <a:cs typeface="Calibri"/>
              </a:rPr>
              <a:t>Determine which geographical location and globally is </a:t>
            </a:r>
            <a:r>
              <a:rPr lang="en-US" sz="2200" dirty="0">
                <a:solidFill>
                  <a:srgbClr val="FEFFFF"/>
                </a:solidFill>
                <a:cs typeface="Calibri"/>
              </a:rPr>
              <a:t>producing the most revenue</a:t>
            </a:r>
          </a:p>
          <a:p>
            <a:pPr lvl="1"/>
            <a:r>
              <a:rPr lang="en-US" sz="2200" dirty="0" smtClean="0">
                <a:solidFill>
                  <a:srgbClr val="FEFFFF"/>
                </a:solidFill>
                <a:cs typeface="Calibri"/>
              </a:rPr>
              <a:t>For </a:t>
            </a:r>
            <a:r>
              <a:rPr lang="en-US" sz="2200" dirty="0">
                <a:solidFill>
                  <a:srgbClr val="FEFFFF"/>
                </a:solidFill>
                <a:cs typeface="Calibri"/>
              </a:rPr>
              <a:t>upcoming </a:t>
            </a:r>
            <a:r>
              <a:rPr lang="en-US" sz="2200" dirty="0" smtClean="0">
                <a:solidFill>
                  <a:srgbClr val="FEFFFF"/>
                </a:solidFill>
                <a:cs typeface="Calibri"/>
              </a:rPr>
              <a:t>console releases</a:t>
            </a:r>
            <a:endParaRPr lang="en-US" sz="2200" dirty="0">
              <a:solidFill>
                <a:srgbClr val="FEFFFF"/>
              </a:solidFill>
              <a:cs typeface="Calibri"/>
            </a:endParaRPr>
          </a:p>
          <a:p>
            <a:r>
              <a:rPr lang="en-US" sz="2200" dirty="0">
                <a:solidFill>
                  <a:srgbClr val="FEFFFF"/>
                </a:solidFill>
                <a:cs typeface="Calibri"/>
              </a:rPr>
              <a:t>Historical video game sales to predict future sales</a:t>
            </a:r>
          </a:p>
          <a:p>
            <a:pPr lvl="1"/>
            <a:r>
              <a:rPr lang="en-US" sz="2200" dirty="0" smtClean="0">
                <a:solidFill>
                  <a:srgbClr val="FEFFFF"/>
                </a:solidFill>
                <a:ea typeface="+mn-lt"/>
                <a:cs typeface="+mn-lt"/>
              </a:rPr>
              <a:t>Past 40 years of sales</a:t>
            </a:r>
          </a:p>
          <a:p>
            <a:pPr lvl="2"/>
            <a:r>
              <a:rPr lang="en-US" sz="1800" dirty="0" smtClean="0">
                <a:solidFill>
                  <a:srgbClr val="FEFFFF"/>
                </a:solidFill>
                <a:ea typeface="+mn-lt"/>
                <a:cs typeface="+mn-lt"/>
              </a:rPr>
              <a:t>Video games released for consoles</a:t>
            </a:r>
            <a:endParaRPr lang="en-US" sz="1800" dirty="0">
              <a:solidFill>
                <a:srgbClr val="FEFFFF"/>
              </a:solidFill>
              <a:cs typeface="Calibri"/>
            </a:endParaRPr>
          </a:p>
          <a:p>
            <a:endParaRPr lang="en-US" sz="2200" dirty="0">
              <a:solidFill>
                <a:srgbClr val="FE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9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Data Preparation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Sales per Geographical Location</a:t>
            </a:r>
          </a:p>
          <a:p>
            <a:pPr lvl="1"/>
            <a:r>
              <a:rPr lang="en-US" dirty="0" smtClean="0"/>
              <a:t>As well as overall global sales</a:t>
            </a:r>
          </a:p>
          <a:p>
            <a:r>
              <a:rPr lang="en-US" dirty="0" smtClean="0"/>
              <a:t>Count of Games Released by Sony &amp; Microsoft</a:t>
            </a:r>
          </a:p>
          <a:p>
            <a:pPr lvl="1"/>
            <a:r>
              <a:rPr lang="en-US" dirty="0" smtClean="0"/>
              <a:t>Companies releasing new consoles</a:t>
            </a:r>
          </a:p>
          <a:p>
            <a:r>
              <a:rPr lang="en-US" dirty="0" smtClean="0"/>
              <a:t>Conversion of some variables to perform calculations</a:t>
            </a:r>
          </a:p>
          <a:p>
            <a:r>
              <a:rPr lang="en-US" dirty="0" smtClean="0"/>
              <a:t>Converted Time-Series for 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previous sales years</a:t>
            </a:r>
          </a:p>
          <a:p>
            <a:pPr lvl="1"/>
            <a:r>
              <a:rPr lang="en-US" dirty="0" smtClean="0"/>
              <a:t>To forecast upcoming years</a:t>
            </a:r>
          </a:p>
          <a:p>
            <a:r>
              <a:rPr lang="en-US" dirty="0" smtClean="0"/>
              <a:t>Past twenty years</a:t>
            </a:r>
          </a:p>
          <a:p>
            <a:pPr lvl="1"/>
            <a:r>
              <a:rPr lang="en-US" dirty="0" smtClean="0"/>
              <a:t>Half-way back into data</a:t>
            </a:r>
          </a:p>
          <a:p>
            <a:pPr lvl="1"/>
            <a:r>
              <a:rPr lang="en-US" dirty="0" smtClean="0"/>
              <a:t>Subject to change depending on model chosen</a:t>
            </a:r>
          </a:p>
          <a:p>
            <a:r>
              <a:rPr lang="en-US" dirty="0" smtClean="0"/>
              <a:t>LSTM, Long Short-term Memory Model</a:t>
            </a:r>
          </a:p>
          <a:p>
            <a:pPr lvl="1"/>
            <a:r>
              <a:rPr lang="en-US" dirty="0" smtClean="0"/>
              <a:t>Fit Linear Regression Model</a:t>
            </a:r>
          </a:p>
          <a:p>
            <a:pPr lvl="2"/>
            <a:r>
              <a:rPr lang="en-US" dirty="0" smtClean="0"/>
              <a:t>Calculate R-Squared</a:t>
            </a:r>
          </a:p>
          <a:p>
            <a:pPr lvl="1"/>
            <a:r>
              <a:rPr lang="en-US" dirty="0" smtClean="0"/>
              <a:t>Training/Testing will consist of past seven years</a:t>
            </a:r>
          </a:p>
          <a:p>
            <a:pPr lvl="1"/>
            <a:r>
              <a:rPr lang="en-US" dirty="0" smtClean="0"/>
              <a:t>Continually improve for set amount of laps to minimize error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a prediction on test data</a:t>
            </a:r>
          </a:p>
          <a:p>
            <a:r>
              <a:rPr lang="en-US" dirty="0" smtClean="0"/>
              <a:t>Reshape prediction results</a:t>
            </a:r>
          </a:p>
          <a:p>
            <a:pPr lvl="1"/>
            <a:r>
              <a:rPr lang="en-US" dirty="0" smtClean="0"/>
              <a:t>To be compared with actual total sales from the data</a:t>
            </a:r>
          </a:p>
        </p:txBody>
      </p:sp>
    </p:spTree>
    <p:extLst>
      <p:ext uri="{BB962C8B-B14F-4D97-AF65-F5344CB8AC3E}">
        <p14:creationId xmlns:p14="http://schemas.microsoft.com/office/powerpoint/2010/main" val="3765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North American Predictions</a:t>
            </a:r>
          </a:p>
          <a:p>
            <a:r>
              <a:rPr lang="en-US" dirty="0" smtClean="0"/>
              <a:t>European Predictions</a:t>
            </a:r>
          </a:p>
          <a:p>
            <a:r>
              <a:rPr lang="en-US" dirty="0" smtClean="0"/>
              <a:t>Japan Predictions</a:t>
            </a:r>
          </a:p>
          <a:p>
            <a:r>
              <a:rPr lang="en-US" dirty="0" smtClean="0"/>
              <a:t>Global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1639</TotalTime>
  <Words>431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Video Game Sales Prediction Analysis</vt:lpstr>
      <vt:lpstr>History of Video Games</vt:lpstr>
      <vt:lpstr>Current World of Video Games</vt:lpstr>
      <vt:lpstr>Release of New Consoles</vt:lpstr>
      <vt:lpstr>Background of Analysis</vt:lpstr>
      <vt:lpstr>Exploration and Data Preparation of Data</vt:lpstr>
      <vt:lpstr>Model Evaluation and Selection</vt:lpstr>
      <vt:lpstr>Predictions</vt:lpstr>
      <vt:lpstr>Results</vt:lpstr>
      <vt:lpstr>Discussion &amp; Conclusion</vt:lpstr>
      <vt:lpstr>Challenges</vt:lpstr>
      <vt:lpstr>Acknowledgement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Gabe Valenzuela</dc:creator>
  <cp:lastModifiedBy>Gabe Valenzuela</cp:lastModifiedBy>
  <cp:revision>323</cp:revision>
  <dcterms:created xsi:type="dcterms:W3CDTF">2020-07-15T19:31:26Z</dcterms:created>
  <dcterms:modified xsi:type="dcterms:W3CDTF">2020-08-07T22:54:34Z</dcterms:modified>
</cp:coreProperties>
</file>