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EB2F-AC8E-4C77-8973-370BD6BBF951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45137-07EE-4F83-A042-092EC71B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70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EB2F-AC8E-4C77-8973-370BD6BBF951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45137-07EE-4F83-A042-092EC71B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91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EB2F-AC8E-4C77-8973-370BD6BBF951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45137-07EE-4F83-A042-092EC71B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4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EB2F-AC8E-4C77-8973-370BD6BBF951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45137-07EE-4F83-A042-092EC71B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47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EB2F-AC8E-4C77-8973-370BD6BBF951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45137-07EE-4F83-A042-092EC71B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7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EB2F-AC8E-4C77-8973-370BD6BBF951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45137-07EE-4F83-A042-092EC71B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72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EB2F-AC8E-4C77-8973-370BD6BBF951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45137-07EE-4F83-A042-092EC71B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04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EB2F-AC8E-4C77-8973-370BD6BBF951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45137-07EE-4F83-A042-092EC71B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6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EB2F-AC8E-4C77-8973-370BD6BBF951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45137-07EE-4F83-A042-092EC71B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4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EB2F-AC8E-4C77-8973-370BD6BBF951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45137-07EE-4F83-A042-092EC71B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55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EB2F-AC8E-4C77-8973-370BD6BBF951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45137-07EE-4F83-A042-092EC71B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74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0EB2F-AC8E-4C77-8973-370BD6BBF951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45137-07EE-4F83-A042-092EC71B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85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irlines.org/dataset/safety-record-of-u-s-air-carriers/" TargetMode="External"/><Relationship Id="rId2" Type="http://schemas.openxmlformats.org/officeDocument/2006/relationships/hyperlink" Target="https://aviation-safety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irlines.org/dataset/government-imposed-taxes-on-air-transportation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14">
            <a:extLst>
              <a:ext uri="{FF2B5EF4-FFF2-40B4-BE49-F238E27FC236}">
                <a16:creationId xmlns:a16="http://schemas.microsoft.com/office/drawing/2014/main" id="{6FC11E2E-9797-4FEA-90FD-894E32A2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6738450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7" name="Freeform 33">
            <a:extLst>
              <a:ext uri="{FF2B5EF4-FFF2-40B4-BE49-F238E27FC236}">
                <a16:creationId xmlns:a16="http://schemas.microsoft.com/office/drawing/2014/main" id="{F8828EFD-56F8-4B00-9A0D-B623CC07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02096" y="3608996"/>
            <a:ext cx="4522796" cy="3249004"/>
          </a:xfrm>
          <a:custGeom>
            <a:avLst/>
            <a:gdLst>
              <a:gd name="connsiteX0" fmla="*/ 3018081 w 4522796"/>
              <a:gd name="connsiteY0" fmla="*/ 0 h 3249004"/>
              <a:gd name="connsiteX1" fmla="*/ 0 w 4522796"/>
              <a:gd name="connsiteY1" fmla="*/ 0 h 3249004"/>
              <a:gd name="connsiteX2" fmla="*/ 0 w 4522796"/>
              <a:gd name="connsiteY2" fmla="*/ 3249004 h 3249004"/>
              <a:gd name="connsiteX3" fmla="*/ 4522796 w 4522796"/>
              <a:gd name="connsiteY3" fmla="*/ 3249004 h 324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3249004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C6D8A8-6497-4893-8282-B0434DE89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11117"/>
            <a:ext cx="6618051" cy="1355750"/>
          </a:xfrm>
        </p:spPr>
        <p:txBody>
          <a:bodyPr>
            <a:normAutofit/>
          </a:bodyPr>
          <a:lstStyle/>
          <a:p>
            <a:pPr algn="l"/>
            <a:r>
              <a:rPr lang="en-US" sz="5400"/>
              <a:t>Current Airline Safety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5FD8EC-1E19-49D4-8BCD-5E58D627B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3823"/>
            <a:ext cx="6618051" cy="911117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Gabriel Valenzuela</a:t>
            </a:r>
          </a:p>
        </p:txBody>
      </p:sp>
      <p:sp>
        <p:nvSpPr>
          <p:cNvPr id="28" name="Freeform 24">
            <a:extLst>
              <a:ext uri="{FF2B5EF4-FFF2-40B4-BE49-F238E27FC236}">
                <a16:creationId xmlns:a16="http://schemas.microsoft.com/office/drawing/2014/main" id="{3D4697C8-4A0D-4493-B526-7CC15E0EE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618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Take Off">
            <a:extLst>
              <a:ext uri="{FF2B5EF4-FFF2-40B4-BE49-F238E27FC236}">
                <a16:creationId xmlns:a16="http://schemas.microsoft.com/office/drawing/2014/main" id="{7769327B-9994-4436-9665-A6D678713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72791" y="1184748"/>
            <a:ext cx="3079129" cy="3079129"/>
          </a:xfrm>
          <a:prstGeom prst="rect">
            <a:avLst/>
          </a:prstGeom>
        </p:spPr>
      </p:pic>
      <p:sp>
        <p:nvSpPr>
          <p:cNvPr id="25" name="Freeform 15">
            <a:extLst>
              <a:ext uri="{FF2B5EF4-FFF2-40B4-BE49-F238E27FC236}">
                <a16:creationId xmlns:a16="http://schemas.microsoft.com/office/drawing/2014/main" id="{A085B63A-2D2F-4B09-9BFB-E2080686C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31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77C59BEC-C4CC-4741-B975-08C543178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72DEF309-605D-4117-9340-6D589B6C3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6173" flipV="1">
            <a:off x="3930947" y="651615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06CF69-3824-41F3-8293-7716041C1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>
            <a:normAutofit/>
          </a:bodyPr>
          <a:lstStyle/>
          <a:p>
            <a:r>
              <a:rPr lang="en-US"/>
              <a:t>Re-Constructing the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34BA2-31D9-4066-A62A-0B3E2DA29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US" sz="2200"/>
              <a:t>Airline travel has seen an improvement in air safety within the last 20 years</a:t>
            </a:r>
          </a:p>
          <a:p>
            <a:r>
              <a:rPr lang="en-US" sz="2200"/>
              <a:t>It is not only safer in the U.S. but globally</a:t>
            </a:r>
          </a:p>
          <a:p>
            <a:r>
              <a:rPr lang="en-US" sz="2200"/>
              <a:t>For every 100,000 departures, there is a 0.1% to 1.5% chance of an accident occurring</a:t>
            </a:r>
          </a:p>
          <a:p>
            <a:r>
              <a:rPr lang="en-US" sz="2200"/>
              <a:t>In the U.S. alone, there has been less than 20 reported accidents in last 10 years compared to the high amounts of reported car accidents within the last ten years.  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77008" y="5228027"/>
            <a:ext cx="1107241" cy="10772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Landing">
            <a:extLst>
              <a:ext uri="{FF2B5EF4-FFF2-40B4-BE49-F238E27FC236}">
                <a16:creationId xmlns:a16="http://schemas.microsoft.com/office/drawing/2014/main" id="{46444E7A-47D2-4D03-9D30-AEE2AB08A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9962" y="1929820"/>
            <a:ext cx="4221597" cy="4221597"/>
          </a:xfrm>
          <a:custGeom>
            <a:avLst/>
            <a:gdLst/>
            <a:ahLst/>
            <a:cxnLst/>
            <a:rect l="l" t="t" r="r" b="b"/>
            <a:pathLst>
              <a:path w="4221597" h="4303912">
                <a:moveTo>
                  <a:pt x="126986" y="0"/>
                </a:moveTo>
                <a:lnTo>
                  <a:pt x="4094611" y="0"/>
                </a:lnTo>
                <a:cubicBezTo>
                  <a:pt x="4164743" y="0"/>
                  <a:pt x="4221597" y="56854"/>
                  <a:pt x="4221597" y="126986"/>
                </a:cubicBezTo>
                <a:lnTo>
                  <a:pt x="4221597" y="4176926"/>
                </a:lnTo>
                <a:cubicBezTo>
                  <a:pt x="4221597" y="4247058"/>
                  <a:pt x="4164743" y="4303912"/>
                  <a:pt x="4094611" y="4303912"/>
                </a:cubicBezTo>
                <a:lnTo>
                  <a:pt x="126986" y="4303912"/>
                </a:lnTo>
                <a:cubicBezTo>
                  <a:pt x="56854" y="4303912"/>
                  <a:pt x="0" y="4247058"/>
                  <a:pt x="0" y="4176926"/>
                </a:cubicBezTo>
                <a:lnTo>
                  <a:pt x="0" y="126986"/>
                </a:lnTo>
                <a:cubicBezTo>
                  <a:pt x="0" y="56854"/>
                  <a:pt x="56854" y="0"/>
                  <a:pt x="12698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3647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97F23E-F26F-43A5-BA1A-18010ED71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Data References</a:t>
            </a:r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AA8D3-20AE-47BA-A4B8-B1B94AB19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Aviation Safety Network</a:t>
            </a:r>
          </a:p>
          <a:p>
            <a:pPr lvl="1"/>
            <a:r>
              <a:rPr lang="en-US" dirty="0">
                <a:hlinkClick r:id="rId2"/>
              </a:rPr>
              <a:t>https://aviation-safety.net/</a:t>
            </a:r>
            <a:endParaRPr lang="en-US" dirty="0"/>
          </a:p>
          <a:p>
            <a:r>
              <a:rPr lang="en-US" dirty="0"/>
              <a:t>Airlines for America – Safety Record</a:t>
            </a:r>
          </a:p>
          <a:p>
            <a:pPr lvl="1"/>
            <a:r>
              <a:rPr lang="en-US" dirty="0">
                <a:hlinkClick r:id="rId3"/>
              </a:rPr>
              <a:t>https://www.airlines.org/dataset/safety-record-of-u-s-air-carriers/#</a:t>
            </a:r>
            <a:r>
              <a:rPr lang="en-US" dirty="0"/>
              <a:t> </a:t>
            </a:r>
          </a:p>
          <a:p>
            <a:r>
              <a:rPr lang="en-US" dirty="0"/>
              <a:t>Airlines for America – Taxes</a:t>
            </a:r>
          </a:p>
          <a:p>
            <a:pPr lvl="1"/>
            <a:r>
              <a:rPr lang="en-US" dirty="0">
                <a:hlinkClick r:id="rId4"/>
              </a:rPr>
              <a:t>https://www.airlines.org/dataset/government-imposed-taxes-on-air-transportation/#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464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A99BDE-B830-4FE0-9A12-DEE67BE27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780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CB8EA4-9A36-42CE-BF81-7F22B99AE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01F6E-1656-4651-BC2E-DEEF29835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/>
              <a:t>Present Atmosphere around Air Travel</a:t>
            </a:r>
          </a:p>
          <a:p>
            <a:r>
              <a:rPr lang="en-US" sz="2400"/>
              <a:t>Current and Past Statistics</a:t>
            </a:r>
          </a:p>
          <a:p>
            <a:r>
              <a:rPr lang="en-US" sz="2400"/>
              <a:t>Economic Obstacles</a:t>
            </a:r>
          </a:p>
          <a:p>
            <a:r>
              <a:rPr lang="en-US" sz="2400"/>
              <a:t>Re-construct the image</a:t>
            </a:r>
          </a:p>
          <a:p>
            <a:r>
              <a:rPr lang="en-US" sz="2400"/>
              <a:t>Questions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328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DE854C-572B-44C3-982F-E17501324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en-US" sz="5200"/>
              <a:t>Current Atmosphere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05A7F-85A0-4773-B70C-293FC858C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anchor="ctr">
            <a:normAutofit/>
          </a:bodyPr>
          <a:lstStyle/>
          <a:p>
            <a:r>
              <a:rPr lang="en-US" sz="2000"/>
              <a:t>Due to the recent unfortunate airline crashes:</a:t>
            </a:r>
          </a:p>
          <a:p>
            <a:r>
              <a:rPr lang="en-US" sz="2000"/>
              <a:t>The media is reporting:</a:t>
            </a:r>
          </a:p>
          <a:p>
            <a:pPr lvl="1"/>
            <a:r>
              <a:rPr lang="en-US" sz="2000"/>
              <a:t>Air travel is no longer safe</a:t>
            </a:r>
          </a:p>
          <a:p>
            <a:pPr lvl="1"/>
            <a:r>
              <a:rPr lang="en-US" sz="2000"/>
              <a:t>Most dangerous way to travel</a:t>
            </a:r>
          </a:p>
          <a:p>
            <a:pPr lvl="1"/>
            <a:r>
              <a:rPr lang="en-US" sz="2000"/>
              <a:t>Driving fear into customers all over</a:t>
            </a:r>
          </a:p>
          <a:p>
            <a:endParaRPr lang="en-US" sz="2000"/>
          </a:p>
          <a:p>
            <a:pPr lvl="1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812065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998169-6188-430B-BF2D-B745FC265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are the actual statistics around air travel?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81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3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15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30" name="Rectangle 16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17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19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02133-304C-47BE-AECB-94D2C6F82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anchor="b">
            <a:normAutofit/>
          </a:bodyPr>
          <a:lstStyle/>
          <a:p>
            <a:r>
              <a:rPr lang="en-US" sz="2800"/>
              <a:t>Global Statistics of Fatal Accidents </a:t>
            </a:r>
            <a:br>
              <a:rPr lang="en-US" sz="2800"/>
            </a:br>
            <a:r>
              <a:rPr lang="en-US" sz="2800"/>
              <a:t>(1985 – 2014)</a:t>
            </a:r>
          </a:p>
        </p:txBody>
      </p:sp>
      <p:sp>
        <p:nvSpPr>
          <p:cNvPr id="33" name="Rectangle 21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99EC6-2EE3-4135-9FDC-9B423BA2F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715" y="2508105"/>
            <a:ext cx="5040285" cy="363249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Decrease in global fatal accidents</a:t>
            </a:r>
          </a:p>
          <a:p>
            <a:r>
              <a:rPr lang="en-US" sz="2000" dirty="0"/>
              <a:t>Across 56 different airlines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Data Reference: Aviation Safety Network – Safety Record</a:t>
            </a:r>
          </a:p>
        </p:txBody>
      </p:sp>
      <p:pic>
        <p:nvPicPr>
          <p:cNvPr id="9" name="Picture 8" descr="A picture containing bird, flower, tree&#10;&#10;Description automatically generated">
            <a:extLst>
              <a:ext uri="{FF2B5EF4-FFF2-40B4-BE49-F238E27FC236}">
                <a16:creationId xmlns:a16="http://schemas.microsoft.com/office/drawing/2014/main" id="{8E9E0A95-1EED-4015-886A-626B60BAC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730" y="774285"/>
            <a:ext cx="3626993" cy="2581173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E52D0E-3D2D-4CDB-B6BA-7AE2EDAD8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479" y="2792250"/>
            <a:ext cx="5155166" cy="306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780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13">
            <a:extLst>
              <a:ext uri="{FF2B5EF4-FFF2-40B4-BE49-F238E27FC236}">
                <a16:creationId xmlns:a16="http://schemas.microsoft.com/office/drawing/2014/main" id="{3D5CAF16-1F3A-4148-87A8-78A710D1E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4136" y="0"/>
            <a:ext cx="4377864" cy="1511303"/>
          </a:xfrm>
          <a:custGeom>
            <a:avLst/>
            <a:gdLst>
              <a:gd name="connsiteX0" fmla="*/ 2088891 w 4377864"/>
              <a:gd name="connsiteY0" fmla="*/ 0 h 1511303"/>
              <a:gd name="connsiteX1" fmla="*/ 2487984 w 4377864"/>
              <a:gd name="connsiteY1" fmla="*/ 0 h 1511303"/>
              <a:gd name="connsiteX2" fmla="*/ 2582604 w 4377864"/>
              <a:gd name="connsiteY2" fmla="*/ 0 h 1511303"/>
              <a:gd name="connsiteX3" fmla="*/ 4377864 w 4377864"/>
              <a:gd name="connsiteY3" fmla="*/ 0 h 1511303"/>
              <a:gd name="connsiteX4" fmla="*/ 4377864 w 4377864"/>
              <a:gd name="connsiteY4" fmla="*/ 1511301 h 1511303"/>
              <a:gd name="connsiteX5" fmla="*/ 2986590 w 4377864"/>
              <a:gd name="connsiteY5" fmla="*/ 1511301 h 1511303"/>
              <a:gd name="connsiteX6" fmla="*/ 2986590 w 4377864"/>
              <a:gd name="connsiteY6" fmla="*/ 1511303 h 1511303"/>
              <a:gd name="connsiteX7" fmla="*/ 1191330 w 4377864"/>
              <a:gd name="connsiteY7" fmla="*/ 1511303 h 1511303"/>
              <a:gd name="connsiteX8" fmla="*/ 399093 w 4377864"/>
              <a:gd name="connsiteY8" fmla="*/ 1511303 h 1511303"/>
              <a:gd name="connsiteX9" fmla="*/ 0 w 4377864"/>
              <a:gd name="connsiteY9" fmla="*/ 1511303 h 1511303"/>
              <a:gd name="connsiteX10" fmla="*/ 697617 w 4377864"/>
              <a:gd name="connsiteY10" fmla="*/ 2 h 1511303"/>
              <a:gd name="connsiteX11" fmla="*/ 1096710 w 4377864"/>
              <a:gd name="connsiteY11" fmla="*/ 2 h 1511303"/>
              <a:gd name="connsiteX12" fmla="*/ 1191330 w 4377864"/>
              <a:gd name="connsiteY12" fmla="*/ 2 h 1511303"/>
              <a:gd name="connsiteX13" fmla="*/ 2088890 w 4377864"/>
              <a:gd name="connsiteY13" fmla="*/ 2 h 151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77864" h="1511303">
                <a:moveTo>
                  <a:pt x="2088891" y="0"/>
                </a:moveTo>
                <a:lnTo>
                  <a:pt x="2487984" y="0"/>
                </a:lnTo>
                <a:lnTo>
                  <a:pt x="2582604" y="0"/>
                </a:lnTo>
                <a:lnTo>
                  <a:pt x="4377864" y="0"/>
                </a:lnTo>
                <a:lnTo>
                  <a:pt x="4377864" y="1511301"/>
                </a:lnTo>
                <a:lnTo>
                  <a:pt x="2986590" y="1511301"/>
                </a:lnTo>
                <a:lnTo>
                  <a:pt x="2986590" y="1511303"/>
                </a:lnTo>
                <a:lnTo>
                  <a:pt x="1191330" y="1511303"/>
                </a:lnTo>
                <a:lnTo>
                  <a:pt x="399093" y="1511303"/>
                </a:lnTo>
                <a:lnTo>
                  <a:pt x="0" y="1511303"/>
                </a:lnTo>
                <a:lnTo>
                  <a:pt x="697617" y="2"/>
                </a:lnTo>
                <a:lnTo>
                  <a:pt x="1096710" y="2"/>
                </a:lnTo>
                <a:lnTo>
                  <a:pt x="1191330" y="2"/>
                </a:lnTo>
                <a:lnTo>
                  <a:pt x="2088890" y="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 11">
            <a:extLst>
              <a:ext uri="{FF2B5EF4-FFF2-40B4-BE49-F238E27FC236}">
                <a16:creationId xmlns:a16="http://schemas.microsoft.com/office/drawing/2014/main" id="{A0BF428C-DA8B-4D99-9930-18F7F91D8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1" y="1690688"/>
            <a:ext cx="7316944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 37">
            <a:extLst>
              <a:ext uri="{FF2B5EF4-FFF2-40B4-BE49-F238E27FC236}">
                <a16:creationId xmlns:a16="http://schemas.microsoft.com/office/drawing/2014/main" id="{A03E2379-8871-408A-95CE-7AAE8FA53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746" y="1691164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FDD04-1DD2-440B-8B10-7282B6423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9037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/>
              <a:t>U.S. Statistics of Accidents and Fatalities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32F27D-1C61-4333-9D79-B9D0B1E5B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015406"/>
            <a:ext cx="4900749" cy="402834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For the last 20 years: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Accidents have not gone over 10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Fatalities have not gone over 100</a:t>
            </a:r>
          </a:p>
          <a:p>
            <a:pPr marL="1200150" lvl="2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Aside from the events that occurred on 9/11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The amount of fatalities and accidents have decreased to zero in various years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Safety priority has held these values so low</a:t>
            </a:r>
          </a:p>
          <a:p>
            <a:pPr marL="57150"/>
            <a:endParaRPr lang="en-US" sz="2000" dirty="0">
              <a:solidFill>
                <a:srgbClr val="FFFFFF"/>
              </a:solidFill>
            </a:endParaRPr>
          </a:p>
          <a:p>
            <a:pPr marL="57150"/>
            <a:r>
              <a:rPr lang="en-US" sz="2000" dirty="0">
                <a:solidFill>
                  <a:srgbClr val="FFFFFF"/>
                </a:solidFill>
              </a:rPr>
              <a:t>Data Source: Airlines for America </a:t>
            </a:r>
            <a:r>
              <a:rPr lang="en-US" sz="2000" dirty="0">
                <a:solidFill>
                  <a:schemeClr val="bg1"/>
                </a:solidFill>
              </a:rPr>
              <a:t>– Safety Record</a:t>
            </a:r>
          </a:p>
        </p:txBody>
      </p:sp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C8DCCA7-FDB8-43A3-B3ED-D4FECC2E4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897" y="2199368"/>
            <a:ext cx="4166313" cy="1406130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E4E3F3C9-E30B-42C8-A5BC-ED2B39068A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1" y="4322628"/>
            <a:ext cx="5116410" cy="1688414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49232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D0A94E-3FE2-4C16-B906-7F39175D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Accidents per 100,000 Departures</a:t>
            </a:r>
          </a:p>
        </p:txBody>
      </p:sp>
      <p:grpSp>
        <p:nvGrpSpPr>
          <p:cNvPr id="19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DCEA92-81DB-45FE-B371-9B2F16BB7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dirty="0"/>
              <a:t>For every 100,000 flights: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700" dirty="0"/>
              <a:t>Last twenty years</a:t>
            </a:r>
          </a:p>
          <a:p>
            <a:pPr marL="1200150" lvl="2" indent="-228600">
              <a:buFont typeface="Arial" panose="020B0604020202020204" pitchFamily="34" charset="0"/>
              <a:buChar char="•"/>
            </a:pPr>
            <a:r>
              <a:rPr lang="en-US" sz="1700" dirty="0"/>
              <a:t>Less than 3%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dirty="0"/>
              <a:t>Certain years reporting less than a 1% chance for every 100,000 flights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dirty="0"/>
              <a:t>The likelihood of an air travel accident are very low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Data Source: Airlines for America </a:t>
            </a:r>
            <a:r>
              <a:rPr lang="en-US" sz="1800" dirty="0"/>
              <a:t>– Safety Record</a:t>
            </a:r>
            <a:endParaRPr lang="en-US" sz="1700" dirty="0"/>
          </a:p>
          <a:p>
            <a:pPr marL="742950" lvl="1" indent="-228600"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52D428-01B4-4C24-BD9D-CF3470F13C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810" y="830858"/>
            <a:ext cx="6009366" cy="5195648"/>
          </a:xfrm>
        </p:spPr>
      </p:pic>
    </p:spTree>
    <p:extLst>
      <p:ext uri="{BB962C8B-B14F-4D97-AF65-F5344CB8AC3E}">
        <p14:creationId xmlns:p14="http://schemas.microsoft.com/office/powerpoint/2010/main" val="155287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8DAD4-706B-4415-93F4-78A7B938A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Outside of safety, what are other issues facing air travel such as economic?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957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17A39D-E78F-4DA8-B0EA-724AA4730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Economic Obstacles &amp; Predictions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44E0C1-1709-4864-AC83-F03CE1B90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3661" y="2612571"/>
            <a:ext cx="4530898" cy="3626388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Since 1972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 dirty="0"/>
              <a:t>Taxes have continued to rise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Every 20-25 years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 dirty="0"/>
              <a:t>Six taxes have been added to the total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Possibly by 2045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 dirty="0"/>
              <a:t>23 different taxes on air travel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 dirty="0"/>
              <a:t>Increasing the cost of flights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Data Source: Airlines for America - Taxes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6" name="Content Placeholder 5" descr="A picture containing device&#10;&#10;Description automatically generated">
            <a:extLst>
              <a:ext uri="{FF2B5EF4-FFF2-40B4-BE49-F238E27FC236}">
                <a16:creationId xmlns:a16="http://schemas.microsoft.com/office/drawing/2014/main" id="{090BAC8F-A86A-4893-A01A-C63BEF70AC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8" r="19686" b="3"/>
          <a:stretch/>
        </p:blipFill>
        <p:spPr>
          <a:xfrm>
            <a:off x="5911532" y="2484255"/>
            <a:ext cx="5150277" cy="371424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9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394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Current Airline Safety</vt:lpstr>
      <vt:lpstr>Agenda</vt:lpstr>
      <vt:lpstr>Current Atmosphere</vt:lpstr>
      <vt:lpstr>What are the actual statistics around air travel?</vt:lpstr>
      <vt:lpstr>Global Statistics of Fatal Accidents  (1985 – 2014)</vt:lpstr>
      <vt:lpstr>U.S. Statistics of Accidents and Fatalities</vt:lpstr>
      <vt:lpstr>Accidents per 100,000 Departures</vt:lpstr>
      <vt:lpstr>Outside of safety, what are other issues facing air travel such as economic?</vt:lpstr>
      <vt:lpstr>Economic Obstacles &amp; Predictions</vt:lpstr>
      <vt:lpstr>Re-Constructing the Image</vt:lpstr>
      <vt:lpstr>Data References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Current Airline Safety</dc:title>
  <dc:creator>Gabriel</dc:creator>
  <cp:lastModifiedBy>Gabriel</cp:lastModifiedBy>
  <cp:revision>1</cp:revision>
  <dcterms:created xsi:type="dcterms:W3CDTF">2020-06-26T01:03:36Z</dcterms:created>
  <dcterms:modified xsi:type="dcterms:W3CDTF">2020-06-26T01:41:37Z</dcterms:modified>
</cp:coreProperties>
</file>