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81" r:id="rId4"/>
    <p:sldId id="282" r:id="rId5"/>
    <p:sldId id="283" r:id="rId6"/>
    <p:sldId id="284" r:id="rId7"/>
    <p:sldId id="257" r:id="rId8"/>
    <p:sldId id="258" r:id="rId9"/>
    <p:sldId id="268" r:id="rId10"/>
    <p:sldId id="271" r:id="rId11"/>
    <p:sldId id="277" r:id="rId12"/>
    <p:sldId id="269" r:id="rId13"/>
    <p:sldId id="270" r:id="rId14"/>
    <p:sldId id="272" r:id="rId15"/>
    <p:sldId id="273" r:id="rId16"/>
    <p:sldId id="274" r:id="rId17"/>
    <p:sldId id="259" r:id="rId18"/>
    <p:sldId id="275" r:id="rId19"/>
    <p:sldId id="262" r:id="rId20"/>
    <p:sldId id="260" r:id="rId21"/>
    <p:sldId id="278" r:id="rId22"/>
    <p:sldId id="276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2" autoAdjust="0"/>
    <p:restoredTop sz="86382" autoAdjust="0"/>
  </p:normalViewPr>
  <p:slideViewPr>
    <p:cSldViewPr>
      <p:cViewPr varScale="1">
        <p:scale>
          <a:sx n="64" d="100"/>
          <a:sy n="64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1AF7C-F214-48A5-9DDD-0862B971ACBB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70BC5E-6A3C-4D70-A416-752DA766A8D0}">
      <dgm:prSet phldrT="[Text]" custT="1"/>
      <dgm:spPr>
        <a:solidFill>
          <a:schemeClr val="bg2">
            <a:lumMod val="50000"/>
            <a:alpha val="50000"/>
          </a:schemeClr>
        </a:solidFill>
      </dgm:spPr>
      <dgm:t>
        <a:bodyPr/>
        <a:lstStyle/>
        <a:p>
          <a:r>
            <a:rPr lang="en-US" sz="2800" dirty="0" smtClean="0">
              <a:latin typeface="Arial" pitchFamily="34" charset="0"/>
              <a:cs typeface="Arial" pitchFamily="34" charset="0"/>
            </a:rPr>
            <a:t>Scientific Data Server</a:t>
          </a:r>
          <a:endParaRPr lang="en-US" sz="2800" dirty="0">
            <a:latin typeface="Arial" pitchFamily="34" charset="0"/>
            <a:cs typeface="Arial" pitchFamily="34" charset="0"/>
          </a:endParaRPr>
        </a:p>
      </dgm:t>
    </dgm:pt>
    <dgm:pt modelId="{5B8B5B95-B608-4419-A89C-69CF85DA82C1}" type="parTrans" cxnId="{FF66349D-123E-4403-B9D9-08E299C0BDB5}">
      <dgm:prSet/>
      <dgm:spPr/>
      <dgm:t>
        <a:bodyPr/>
        <a:lstStyle/>
        <a:p>
          <a:endParaRPr lang="en-US" sz="2800"/>
        </a:p>
      </dgm:t>
    </dgm:pt>
    <dgm:pt modelId="{F4246A5F-233C-443A-ACB5-01AA69BE224D}" type="sibTrans" cxnId="{FF66349D-123E-4403-B9D9-08E299C0BDB5}">
      <dgm:prSet/>
      <dgm:spPr/>
      <dgm:t>
        <a:bodyPr/>
        <a:lstStyle/>
        <a:p>
          <a:endParaRPr lang="en-US" sz="2800"/>
        </a:p>
      </dgm:t>
    </dgm:pt>
    <dgm:pt modelId="{38B2F7B6-6EBD-494F-81E1-3BEB5F1347C4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Validate &amp; Quality Check data</a:t>
          </a:r>
          <a:endParaRPr lang="en-US" sz="2800" dirty="0"/>
        </a:p>
      </dgm:t>
    </dgm:pt>
    <dgm:pt modelId="{840BA817-6B7A-4407-9AB3-58C89AC12EE4}" type="parTrans" cxnId="{6829460C-A7F7-485A-B9AC-F727C8EFD7F8}">
      <dgm:prSet/>
      <dgm:spPr/>
      <dgm:t>
        <a:bodyPr/>
        <a:lstStyle/>
        <a:p>
          <a:endParaRPr lang="en-US" sz="2800"/>
        </a:p>
      </dgm:t>
    </dgm:pt>
    <dgm:pt modelId="{0090696F-B6BB-40AE-9C52-3CB9B80DF7D3}" type="sibTrans" cxnId="{6829460C-A7F7-485A-B9AC-F727C8EFD7F8}">
      <dgm:prSet/>
      <dgm:spPr/>
      <dgm:t>
        <a:bodyPr/>
        <a:lstStyle/>
        <a:p>
          <a:endParaRPr lang="en-US" sz="2800"/>
        </a:p>
      </dgm:t>
    </dgm:pt>
    <dgm:pt modelId="{BA5B6F06-7249-4518-BD84-35367085D841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Perform Analysis</a:t>
          </a:r>
          <a:endParaRPr lang="en-US" sz="28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AC830F5F-6A50-4AF4-93A0-4FBFDDDA327E}" type="parTrans" cxnId="{76A7754B-9405-49FC-B29F-125A5DE4AF35}">
      <dgm:prSet/>
      <dgm:spPr/>
      <dgm:t>
        <a:bodyPr/>
        <a:lstStyle/>
        <a:p>
          <a:endParaRPr lang="en-US" sz="2800"/>
        </a:p>
      </dgm:t>
    </dgm:pt>
    <dgm:pt modelId="{BB9C91AE-2EF4-41CB-81F6-E971995E7764}" type="sibTrans" cxnId="{76A7754B-9405-49FC-B29F-125A5DE4AF35}">
      <dgm:prSet/>
      <dgm:spPr/>
      <dgm:t>
        <a:bodyPr/>
        <a:lstStyle/>
        <a:p>
          <a:endParaRPr lang="en-US" sz="2800"/>
        </a:p>
      </dgm:t>
    </dgm:pt>
    <dgm:pt modelId="{121F74D3-D5B4-4654-82C8-406A172EC8AF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Identify Data Issues &amp; Obtain Missing Data</a:t>
          </a:r>
          <a:endParaRPr lang="en-US" sz="28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109F20ED-92C8-46DA-A0CE-5386FCF1A798}" type="parTrans" cxnId="{056471D1-AB69-4E02-A194-B292F0532D59}">
      <dgm:prSet/>
      <dgm:spPr/>
      <dgm:t>
        <a:bodyPr/>
        <a:lstStyle/>
        <a:p>
          <a:endParaRPr lang="en-US" sz="2800"/>
        </a:p>
      </dgm:t>
    </dgm:pt>
    <dgm:pt modelId="{F2F18814-35ED-4B04-A123-1CF41DCD7B66}" type="sibTrans" cxnId="{056471D1-AB69-4E02-A194-B292F0532D59}">
      <dgm:prSet/>
      <dgm:spPr/>
      <dgm:t>
        <a:bodyPr/>
        <a:lstStyle/>
        <a:p>
          <a:endParaRPr lang="en-US" sz="2800"/>
        </a:p>
      </dgm:t>
    </dgm:pt>
    <dgm:pt modelId="{17EBED6F-01CE-4440-8085-A40039B77954}">
      <dgm:prSet phldrT="[Text]" custT="1"/>
      <dgm:spPr/>
      <dgm:t>
        <a:bodyPr/>
        <a:lstStyle/>
        <a:p>
          <a:r>
            <a:rPr lang="en-US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rPr>
            <a:t>Obtain Data from Source</a:t>
          </a:r>
          <a:endParaRPr lang="en-US" sz="2800" dirty="0">
            <a:solidFill>
              <a:schemeClr val="tx1">
                <a:lumMod val="95000"/>
                <a:lumOff val="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2BE317AC-3FFB-4D26-BCF6-580E0C6DBD30}" type="parTrans" cxnId="{D9415C2D-52EF-460B-BA7D-7A5F9FB5ACA5}">
      <dgm:prSet/>
      <dgm:spPr/>
      <dgm:t>
        <a:bodyPr/>
        <a:lstStyle/>
        <a:p>
          <a:endParaRPr lang="en-US" sz="2800"/>
        </a:p>
      </dgm:t>
    </dgm:pt>
    <dgm:pt modelId="{DD26F8F0-7D00-403A-86EA-5ED958D86C0A}" type="sibTrans" cxnId="{D9415C2D-52EF-460B-BA7D-7A5F9FB5ACA5}">
      <dgm:prSet/>
      <dgm:spPr/>
      <dgm:t>
        <a:bodyPr/>
        <a:lstStyle/>
        <a:p>
          <a:endParaRPr lang="en-US" sz="2800"/>
        </a:p>
      </dgm:t>
    </dgm:pt>
    <dgm:pt modelId="{720766F6-3474-4284-9637-E1312DBFD434}" type="pres">
      <dgm:prSet presAssocID="{8981AF7C-F214-48A5-9DDD-0862B971ACBB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F3D277-8EE9-4BFD-BCD6-37AA782902DA}" type="pres">
      <dgm:prSet presAssocID="{8981AF7C-F214-48A5-9DDD-0862B971ACBB}" presName="radial" presStyleCnt="0">
        <dgm:presLayoutVars>
          <dgm:animLvl val="ctr"/>
        </dgm:presLayoutVars>
      </dgm:prSet>
      <dgm:spPr/>
    </dgm:pt>
    <dgm:pt modelId="{3310B4A6-D602-4D7E-895D-6DFB85D2A079}" type="pres">
      <dgm:prSet presAssocID="{DA70BC5E-6A3C-4D70-A416-752DA766A8D0}" presName="centerShape" presStyleLbl="vennNode1" presStyleIdx="0" presStyleCnt="5" custLinFactNeighborX="946" custLinFactNeighborY="-547"/>
      <dgm:spPr/>
      <dgm:t>
        <a:bodyPr/>
        <a:lstStyle/>
        <a:p>
          <a:endParaRPr lang="en-US"/>
        </a:p>
      </dgm:t>
    </dgm:pt>
    <dgm:pt modelId="{B76049FD-F4EE-4BA5-9608-A5492AD312CE}" type="pres">
      <dgm:prSet presAssocID="{38B2F7B6-6EBD-494F-81E1-3BEB5F1347C4}" presName="node" presStyleLbl="vennNode1" presStyleIdx="1" presStyleCnt="5" custScaleX="235982" custScaleY="88929" custRadScaleRad="104091" custRadScaleInc="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3D86D-09BC-4BCF-A52F-A9038F1A4A93}" type="pres">
      <dgm:prSet presAssocID="{BA5B6F06-7249-4518-BD84-35367085D841}" presName="node" presStyleLbl="vennNode1" presStyleIdx="2" presStyleCnt="5" custScaleX="149482" custScaleY="131421" custRadScaleRad="128733" custRadScaleInc="-4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C5EB78-9E4C-46F6-A494-636968EDF209}" type="pres">
      <dgm:prSet presAssocID="{121F74D3-D5B4-4654-82C8-406A172EC8AF}" presName="node" presStyleLbl="vennNode1" presStyleIdx="3" presStyleCnt="5" custScaleX="332149" custScaleY="99889" custRadScaleRad="115829" custRadScaleInc="38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F5DB07-B930-4E13-B60E-4F20F7050AF1}" type="pres">
      <dgm:prSet presAssocID="{17EBED6F-01CE-4440-8085-A40039B77954}" presName="node" presStyleLbl="vennNode1" presStyleIdx="4" presStyleCnt="5" custScaleX="136570" custScaleY="144133" custRadScaleRad="118551" custRadScaleInc="2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415C2D-52EF-460B-BA7D-7A5F9FB5ACA5}" srcId="{DA70BC5E-6A3C-4D70-A416-752DA766A8D0}" destId="{17EBED6F-01CE-4440-8085-A40039B77954}" srcOrd="3" destOrd="0" parTransId="{2BE317AC-3FFB-4D26-BCF6-580E0C6DBD30}" sibTransId="{DD26F8F0-7D00-403A-86EA-5ED958D86C0A}"/>
    <dgm:cxn modelId="{807FD705-6360-470A-A16A-46C8FACC9CAD}" type="presOf" srcId="{8981AF7C-F214-48A5-9DDD-0862B971ACBB}" destId="{720766F6-3474-4284-9637-E1312DBFD434}" srcOrd="0" destOrd="0" presId="urn:microsoft.com/office/officeart/2005/8/layout/radial3"/>
    <dgm:cxn modelId="{13A6B633-D3E9-4402-8EB2-81D303768A3A}" type="presOf" srcId="{38B2F7B6-6EBD-494F-81E1-3BEB5F1347C4}" destId="{B76049FD-F4EE-4BA5-9608-A5492AD312CE}" srcOrd="0" destOrd="0" presId="urn:microsoft.com/office/officeart/2005/8/layout/radial3"/>
    <dgm:cxn modelId="{C51FC8E3-FEEE-4A93-9DCC-7F31D0D6615F}" type="presOf" srcId="{121F74D3-D5B4-4654-82C8-406A172EC8AF}" destId="{D9C5EB78-9E4C-46F6-A494-636968EDF209}" srcOrd="0" destOrd="0" presId="urn:microsoft.com/office/officeart/2005/8/layout/radial3"/>
    <dgm:cxn modelId="{76A7754B-9405-49FC-B29F-125A5DE4AF35}" srcId="{DA70BC5E-6A3C-4D70-A416-752DA766A8D0}" destId="{BA5B6F06-7249-4518-BD84-35367085D841}" srcOrd="1" destOrd="0" parTransId="{AC830F5F-6A50-4AF4-93A0-4FBFDDDA327E}" sibTransId="{BB9C91AE-2EF4-41CB-81F6-E971995E7764}"/>
    <dgm:cxn modelId="{3AED12C4-325A-43D3-B4DE-AB0DAD416543}" type="presOf" srcId="{BA5B6F06-7249-4518-BD84-35367085D841}" destId="{FDB3D86D-09BC-4BCF-A52F-A9038F1A4A93}" srcOrd="0" destOrd="0" presId="urn:microsoft.com/office/officeart/2005/8/layout/radial3"/>
    <dgm:cxn modelId="{0A176654-6E8E-4020-8A70-ECFD1367AF95}" type="presOf" srcId="{17EBED6F-01CE-4440-8085-A40039B77954}" destId="{AAF5DB07-B930-4E13-B60E-4F20F7050AF1}" srcOrd="0" destOrd="0" presId="urn:microsoft.com/office/officeart/2005/8/layout/radial3"/>
    <dgm:cxn modelId="{6829460C-A7F7-485A-B9AC-F727C8EFD7F8}" srcId="{DA70BC5E-6A3C-4D70-A416-752DA766A8D0}" destId="{38B2F7B6-6EBD-494F-81E1-3BEB5F1347C4}" srcOrd="0" destOrd="0" parTransId="{840BA817-6B7A-4407-9AB3-58C89AC12EE4}" sibTransId="{0090696F-B6BB-40AE-9C52-3CB9B80DF7D3}"/>
    <dgm:cxn modelId="{056471D1-AB69-4E02-A194-B292F0532D59}" srcId="{DA70BC5E-6A3C-4D70-A416-752DA766A8D0}" destId="{121F74D3-D5B4-4654-82C8-406A172EC8AF}" srcOrd="2" destOrd="0" parTransId="{109F20ED-92C8-46DA-A0CE-5386FCF1A798}" sibTransId="{F2F18814-35ED-4B04-A123-1CF41DCD7B66}"/>
    <dgm:cxn modelId="{945267F4-1622-4315-BF2F-F589178B2AEE}" type="presOf" srcId="{DA70BC5E-6A3C-4D70-A416-752DA766A8D0}" destId="{3310B4A6-D602-4D7E-895D-6DFB85D2A079}" srcOrd="0" destOrd="0" presId="urn:microsoft.com/office/officeart/2005/8/layout/radial3"/>
    <dgm:cxn modelId="{FF66349D-123E-4403-B9D9-08E299C0BDB5}" srcId="{8981AF7C-F214-48A5-9DDD-0862B971ACBB}" destId="{DA70BC5E-6A3C-4D70-A416-752DA766A8D0}" srcOrd="0" destOrd="0" parTransId="{5B8B5B95-B608-4419-A89C-69CF85DA82C1}" sibTransId="{F4246A5F-233C-443A-ACB5-01AA69BE224D}"/>
    <dgm:cxn modelId="{9BD7FADC-544F-4A53-9398-EBEFECB326FF}" type="presParOf" srcId="{720766F6-3474-4284-9637-E1312DBFD434}" destId="{FBF3D277-8EE9-4BFD-BCD6-37AA782902DA}" srcOrd="0" destOrd="0" presId="urn:microsoft.com/office/officeart/2005/8/layout/radial3"/>
    <dgm:cxn modelId="{F08C2F10-59CE-4281-BCB6-822C3C82D707}" type="presParOf" srcId="{FBF3D277-8EE9-4BFD-BCD6-37AA782902DA}" destId="{3310B4A6-D602-4D7E-895D-6DFB85D2A079}" srcOrd="0" destOrd="0" presId="urn:microsoft.com/office/officeart/2005/8/layout/radial3"/>
    <dgm:cxn modelId="{48864D65-7A75-4B3D-9A52-E38D4D2DB87E}" type="presParOf" srcId="{FBF3D277-8EE9-4BFD-BCD6-37AA782902DA}" destId="{B76049FD-F4EE-4BA5-9608-A5492AD312CE}" srcOrd="1" destOrd="0" presId="urn:microsoft.com/office/officeart/2005/8/layout/radial3"/>
    <dgm:cxn modelId="{09B286BE-6D70-4715-8B2E-E79B6585CC1A}" type="presParOf" srcId="{FBF3D277-8EE9-4BFD-BCD6-37AA782902DA}" destId="{FDB3D86D-09BC-4BCF-A52F-A9038F1A4A93}" srcOrd="2" destOrd="0" presId="urn:microsoft.com/office/officeart/2005/8/layout/radial3"/>
    <dgm:cxn modelId="{DA7F0D6B-0975-42C8-BC38-58BAB6777DD9}" type="presParOf" srcId="{FBF3D277-8EE9-4BFD-BCD6-37AA782902DA}" destId="{D9C5EB78-9E4C-46F6-A494-636968EDF209}" srcOrd="3" destOrd="0" presId="urn:microsoft.com/office/officeart/2005/8/layout/radial3"/>
    <dgm:cxn modelId="{073DC568-B082-4C97-981C-EBF752A5545D}" type="presParOf" srcId="{FBF3D277-8EE9-4BFD-BCD6-37AA782902DA}" destId="{AAF5DB07-B930-4E13-B60E-4F20F7050AF1}" srcOrd="4" destOrd="0" presId="urn:microsoft.com/office/officeart/2005/8/layout/radial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23760-76D6-4B1B-9A91-C2EF0C0F4292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F6E9-316C-4109-B4B0-8A7EC6E3E5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E54919-577D-4409-A4FA-52F030A823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467600" cy="63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193800"/>
            <a:ext cx="3803650" cy="513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89450" y="1193800"/>
            <a:ext cx="3803650" cy="248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89450" y="3835400"/>
            <a:ext cx="3803650" cy="248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D01C-CD22-4546-AF06-3460A852E598}" type="datetimeFigureOut">
              <a:rPr lang="en-US" smtClean="0"/>
              <a:pPr/>
              <a:t>10/17/2007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F5B59-537C-4D80-8654-986F5109D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1.wmf"/><Relationship Id="rId4" Type="http://schemas.openxmlformats.org/officeDocument/2006/relationships/image" Target="../media/image20.jpeg"/><Relationship Id="rId9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Flux Data Server User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Deb </a:t>
            </a:r>
            <a:r>
              <a:rPr lang="en-US" dirty="0" err="1" smtClean="0"/>
              <a:t>Agarwal</a:t>
            </a:r>
            <a:r>
              <a:rPr lang="en-US" dirty="0" smtClean="0"/>
              <a:t>, Catharine van </a:t>
            </a:r>
            <a:r>
              <a:rPr lang="en-US" dirty="0" err="1" smtClean="0"/>
              <a:t>Ingen</a:t>
            </a:r>
            <a:r>
              <a:rPr lang="en-US" dirty="0" smtClean="0"/>
              <a:t>, </a:t>
            </a:r>
            <a:r>
              <a:rPr lang="en-US" dirty="0" smtClean="0"/>
              <a:t>Susan Holladay, and </a:t>
            </a:r>
            <a:r>
              <a:rPr lang="en-US" dirty="0" err="1" smtClean="0"/>
              <a:t>Misha</a:t>
            </a:r>
            <a:r>
              <a:rPr lang="en-US" dirty="0" smtClean="0"/>
              <a:t> </a:t>
            </a:r>
            <a:r>
              <a:rPr lang="en-US" dirty="0" err="1" smtClean="0"/>
              <a:t>Krassovski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Berkeley Water </a:t>
            </a:r>
            <a:r>
              <a:rPr lang="en-US" dirty="0" smtClean="0"/>
              <a:t>Center (UCB, </a:t>
            </a:r>
            <a:r>
              <a:rPr lang="en-US" dirty="0" smtClean="0"/>
              <a:t>LBL),</a:t>
            </a:r>
            <a:endParaRPr lang="en-US" dirty="0" smtClean="0"/>
          </a:p>
          <a:p>
            <a:r>
              <a:rPr lang="en-US" smtClean="0"/>
              <a:t>ORNL</a:t>
            </a:r>
            <a:r>
              <a:rPr lang="en-US" dirty="0" smtClean="0"/>
              <a:t>, and Microsoft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Regions 2003</a:t>
            </a:r>
            <a:endParaRPr lang="en-US" dirty="0"/>
          </a:p>
        </p:txBody>
      </p:sp>
      <p:pic>
        <p:nvPicPr>
          <p:cNvPr id="5" name="Picture 2" descr="C:\deba\FTP-FWP\BWC\Microsoft\subversion\Ameriflux\WebSites\wwwrootbwc\UserManual\excel2003\excel-blank-pivo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6791" y="1600200"/>
            <a:ext cx="6910417" cy="4525963"/>
          </a:xfrm>
          <a:prstGeom prst="rect">
            <a:avLst/>
          </a:prstGeom>
          <a:noFill/>
        </p:spPr>
      </p:pic>
      <p:sp>
        <p:nvSpPr>
          <p:cNvPr id="4" name="Down Arrow Callout 3"/>
          <p:cNvSpPr/>
          <p:nvPr/>
        </p:nvSpPr>
        <p:spPr>
          <a:xfrm>
            <a:off x="1524000" y="1447800"/>
            <a:ext cx="1066800" cy="1676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Filters</a:t>
            </a:r>
            <a:endParaRPr lang="en-US" dirty="0"/>
          </a:p>
        </p:txBody>
      </p:sp>
      <p:sp>
        <p:nvSpPr>
          <p:cNvPr id="6" name="Down Arrow Callout 5"/>
          <p:cNvSpPr/>
          <p:nvPr/>
        </p:nvSpPr>
        <p:spPr>
          <a:xfrm>
            <a:off x="3733800" y="2286000"/>
            <a:ext cx="1371600" cy="1143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Column Fields</a:t>
            </a:r>
            <a:endParaRPr lang="en-US" dirty="0"/>
          </a:p>
        </p:txBody>
      </p:sp>
      <p:sp>
        <p:nvSpPr>
          <p:cNvPr id="7" name="Left Arrow Callout 6"/>
          <p:cNvSpPr/>
          <p:nvPr/>
        </p:nvSpPr>
        <p:spPr>
          <a:xfrm>
            <a:off x="152400" y="3581400"/>
            <a:ext cx="1600200" cy="1752600"/>
          </a:xfrm>
          <a:prstGeom prst="leftArrowCallout">
            <a:avLst/>
          </a:prstGeom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rIns="822960" rtlCol="0" anchor="ctr">
            <a:flatTx/>
          </a:bodyPr>
          <a:lstStyle/>
          <a:p>
            <a:pPr algn="ctr"/>
            <a:r>
              <a:rPr lang="en-US" dirty="0" smtClean="0"/>
              <a:t>Row Fields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6553200" y="1752600"/>
            <a:ext cx="1219200" cy="15240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List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Pivotview-200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81200"/>
            <a:ext cx="6284693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Regions 2007</a:t>
            </a:r>
            <a:endParaRPr lang="en-US" dirty="0"/>
          </a:p>
        </p:txBody>
      </p:sp>
      <p:sp>
        <p:nvSpPr>
          <p:cNvPr id="5" name="Down Arrow Callout 4"/>
          <p:cNvSpPr/>
          <p:nvPr/>
        </p:nvSpPr>
        <p:spPr>
          <a:xfrm>
            <a:off x="3810000" y="1143000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Pivot Tools</a:t>
            </a:r>
            <a:endParaRPr lang="en-US" dirty="0"/>
          </a:p>
        </p:txBody>
      </p:sp>
      <p:sp>
        <p:nvSpPr>
          <p:cNvPr id="6" name="Left Arrow Callout 5"/>
          <p:cNvSpPr/>
          <p:nvPr/>
        </p:nvSpPr>
        <p:spPr>
          <a:xfrm>
            <a:off x="6705600" y="3733800"/>
            <a:ext cx="2133600" cy="9906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Pivot Field List and Filtering</a:t>
            </a:r>
            <a:endParaRPr lang="en-US" dirty="0"/>
          </a:p>
        </p:txBody>
      </p:sp>
      <p:sp>
        <p:nvSpPr>
          <p:cNvPr id="7" name="Left Arrow Callout 6"/>
          <p:cNvSpPr/>
          <p:nvPr/>
        </p:nvSpPr>
        <p:spPr>
          <a:xfrm>
            <a:off x="6781800" y="5105400"/>
            <a:ext cx="2057400" cy="1295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Pivot Layout and Field </a:t>
            </a:r>
            <a:r>
              <a:rPr lang="en-US" dirty="0" err="1" smtClean="0"/>
              <a:t>Optioons</a:t>
            </a:r>
            <a:endParaRPr lang="en-US" dirty="0"/>
          </a:p>
        </p:txBody>
      </p:sp>
      <p:sp>
        <p:nvSpPr>
          <p:cNvPr id="8" name="Down Arrow Callout 7"/>
          <p:cNvSpPr/>
          <p:nvPr/>
        </p:nvSpPr>
        <p:spPr>
          <a:xfrm>
            <a:off x="2286000" y="1219200"/>
            <a:ext cx="13716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Connections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Filters</a:t>
            </a:r>
          </a:p>
          <a:p>
            <a:pPr lvl="1"/>
            <a:r>
              <a:rPr lang="en-US" dirty="0" smtClean="0"/>
              <a:t>Applied to all data before it goes into the pivot table</a:t>
            </a:r>
          </a:p>
          <a:p>
            <a:r>
              <a:rPr lang="en-US" dirty="0" smtClean="0"/>
              <a:t>Columns and rows</a:t>
            </a:r>
          </a:p>
          <a:p>
            <a:pPr lvl="1"/>
            <a:r>
              <a:rPr lang="en-US" dirty="0" smtClean="0"/>
              <a:t>Layout the table</a:t>
            </a:r>
          </a:p>
          <a:p>
            <a:pPr lvl="1"/>
            <a:r>
              <a:rPr lang="en-US" dirty="0" smtClean="0"/>
              <a:t>Select all or individual items</a:t>
            </a:r>
          </a:p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Calculated values – average, sum, etc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 Field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smtClean="0"/>
              <a:t>Organizing Dimensions of the Pivot Table</a:t>
            </a:r>
            <a:endParaRPr lang="en-US" dirty="0"/>
          </a:p>
        </p:txBody>
      </p:sp>
      <p:pic>
        <p:nvPicPr>
          <p:cNvPr id="1026" name="Picture 2" descr="C:\deba\FTP-FWP\BWC\Microsoft\subversion\Ameriflux\WebSites\wwwrootbwc\UserManual\excel2003\pivot-field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1371600"/>
            <a:ext cx="1943100" cy="4876800"/>
          </a:xfrm>
          <a:prstGeom prst="rect">
            <a:avLst/>
          </a:prstGeom>
          <a:noFill/>
        </p:spPr>
      </p:pic>
      <p:pic>
        <p:nvPicPr>
          <p:cNvPr id="5" name="Picture 4" descr="pivotfieldlist200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47800"/>
            <a:ext cx="23431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Year to Day</a:t>
            </a:r>
          </a:p>
          <a:p>
            <a:pPr lvl="1"/>
            <a:r>
              <a:rPr lang="en-US" dirty="0" smtClean="0"/>
              <a:t>Initially displays years</a:t>
            </a:r>
          </a:p>
          <a:p>
            <a:pPr lvl="1"/>
            <a:r>
              <a:rPr lang="en-US" dirty="0" smtClean="0"/>
              <a:t>Opening a year gives days</a:t>
            </a:r>
          </a:p>
          <a:p>
            <a:pPr lvl="1"/>
            <a:r>
              <a:rPr lang="en-US" dirty="0" smtClean="0"/>
              <a:t>In contrast – Day of Year is a flat dimension giving days</a:t>
            </a:r>
          </a:p>
          <a:p>
            <a:r>
              <a:rPr lang="en-US" dirty="0" smtClean="0"/>
              <a:t>Year to Month</a:t>
            </a:r>
          </a:p>
          <a:p>
            <a:pPr lvl="1"/>
            <a:r>
              <a:rPr lang="en-US" dirty="0" smtClean="0"/>
              <a:t>Initially displays years</a:t>
            </a:r>
          </a:p>
          <a:p>
            <a:pPr lvl="1"/>
            <a:r>
              <a:rPr lang="en-US" dirty="0" smtClean="0"/>
              <a:t>Opening a year gives months</a:t>
            </a:r>
          </a:p>
          <a:p>
            <a:pPr lvl="1"/>
            <a:r>
              <a:rPr lang="en-US" dirty="0" smtClean="0"/>
              <a:t>Opening a month gives days</a:t>
            </a:r>
          </a:p>
          <a:p>
            <a:r>
              <a:rPr lang="en-US" dirty="0" err="1" smtClean="0"/>
              <a:t>VegType</a:t>
            </a:r>
            <a:r>
              <a:rPr lang="en-US" dirty="0" smtClean="0"/>
              <a:t> to Site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Exdatumtype</a:t>
            </a:r>
            <a:r>
              <a:rPr lang="en-US" dirty="0"/>
              <a:t> </a:t>
            </a:r>
            <a:r>
              <a:rPr lang="en-US" dirty="0" smtClean="0"/>
              <a:t>and Offset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 heading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Datumtype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Offset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Exdatumtype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TA_7_6 (deg 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FC_WPL_H_25 (umol/m2/s)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_WPL_H_25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TA5_F1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_F1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RH_FRAC_5_8 (FRACTION)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_FRAC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PAR_ALB (umol/m2/s)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_ALB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NEEC_396 (umol/m2/s)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NEEC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Calculated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variables</a:t>
            </a:r>
          </a:p>
          <a:p>
            <a:r>
              <a:rPr lang="en-US" dirty="0" smtClean="0"/>
              <a:t>Statistics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Reports</a:t>
            </a:r>
            <a:endParaRPr lang="en-US" dirty="0"/>
          </a:p>
        </p:txBody>
      </p:sp>
      <p:pic>
        <p:nvPicPr>
          <p:cNvPr id="5" name="Content Placeholder 4" descr="Report-Fluxn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189" y="1600200"/>
            <a:ext cx="6521622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 of data reports</a:t>
            </a:r>
            <a:endParaRPr lang="en-US" dirty="0"/>
          </a:p>
        </p:txBody>
      </p:sp>
      <p:pic>
        <p:nvPicPr>
          <p:cNvPr id="4" name="Content Placeholder 3" descr="data-count-datatype-repor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678" y="1600200"/>
            <a:ext cx="6170644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Ancillary Data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 descr="AncDa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0"/>
            <a:ext cx="6065954" cy="37671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</a:t>
            </a:r>
            <a:r>
              <a:rPr lang="en-US" dirty="0" smtClean="0"/>
              <a:t>Storage </a:t>
            </a:r>
            <a:r>
              <a:rPr lang="en-US" dirty="0"/>
              <a:t>Today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Data retrieved by each investigator individually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Data corrections and updates applied individually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Data </a:t>
            </a:r>
            <a:r>
              <a:rPr lang="en-US" sz="2000" dirty="0"/>
              <a:t>are often </a:t>
            </a:r>
            <a:r>
              <a:rPr lang="en-US" sz="2000" dirty="0" smtClean="0"/>
              <a:t>scattered</a:t>
            </a:r>
            <a:r>
              <a:rPr lang="en-US" sz="2000" dirty="0"/>
              <a:t>, </a:t>
            </a:r>
            <a:r>
              <a:rPr lang="en-US" sz="2000" dirty="0" smtClean="0"/>
              <a:t>across a wide array of locations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Provenance is </a:t>
            </a:r>
            <a:r>
              <a:rPr lang="en-US" sz="1800" dirty="0" smtClean="0"/>
              <a:t>often not tracked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“Everybody knows” yet no one is sure</a:t>
            </a:r>
          </a:p>
        </p:txBody>
      </p:sp>
      <p:sp>
        <p:nvSpPr>
          <p:cNvPr id="57349" name="Freeform 5"/>
          <p:cNvSpPr>
            <a:spLocks noChangeAspect="1"/>
          </p:cNvSpPr>
          <p:nvPr/>
        </p:nvSpPr>
        <p:spPr bwMode="auto">
          <a:xfrm>
            <a:off x="7629525" y="2114550"/>
            <a:ext cx="830263" cy="2873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3" y="181"/>
              </a:cxn>
            </a:cxnLst>
            <a:rect l="0" t="0" r="r" b="b"/>
            <a:pathLst>
              <a:path w="523" h="181">
                <a:moveTo>
                  <a:pt x="0" y="0"/>
                </a:moveTo>
                <a:lnTo>
                  <a:pt x="523" y="181"/>
                </a:ln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spect="1" noChangeArrowheads="1"/>
          </p:cNvSpPr>
          <p:nvPr/>
        </p:nvSpPr>
        <p:spPr bwMode="auto">
          <a:xfrm>
            <a:off x="4724400" y="2057400"/>
            <a:ext cx="1181100" cy="2590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 eaLnBrk="1" hangingPunct="1"/>
            <a:r>
              <a:rPr lang="en-US" sz="1400" b="1">
                <a:latin typeface="Arial" pitchFamily="34" charset="0"/>
              </a:rPr>
              <a:t>Internet Data </a:t>
            </a:r>
          </a:p>
          <a:p>
            <a:pPr algn="ctr" eaLnBrk="1" hangingPunct="1"/>
            <a:r>
              <a:rPr lang="en-US" sz="1400" b="1">
                <a:latin typeface="Arial" pitchFamily="34" charset="0"/>
              </a:rPr>
              <a:t>Archives</a:t>
            </a:r>
          </a:p>
        </p:txBody>
      </p:sp>
      <p:grpSp>
        <p:nvGrpSpPr>
          <p:cNvPr id="2" name="Group 7"/>
          <p:cNvGrpSpPr>
            <a:grpSpLocks noChangeAspect="1"/>
          </p:cNvGrpSpPr>
          <p:nvPr/>
        </p:nvGrpSpPr>
        <p:grpSpPr bwMode="auto">
          <a:xfrm>
            <a:off x="4800600" y="2590800"/>
            <a:ext cx="962025" cy="1897063"/>
            <a:chOff x="2304" y="1056"/>
            <a:chExt cx="1212" cy="2390"/>
          </a:xfrm>
        </p:grpSpPr>
        <p:pic>
          <p:nvPicPr>
            <p:cNvPr id="57352" name="Picture 8" descr="climate-web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04" y="2352"/>
              <a:ext cx="1152" cy="679"/>
            </a:xfrm>
            <a:prstGeom prst="rect">
              <a:avLst/>
            </a:prstGeom>
            <a:noFill/>
          </p:spPr>
        </p:pic>
        <p:grpSp>
          <p:nvGrpSpPr>
            <p:cNvPr id="3" name="Group 9"/>
            <p:cNvGrpSpPr>
              <a:grpSpLocks noChangeAspect="1"/>
            </p:cNvGrpSpPr>
            <p:nvPr/>
          </p:nvGrpSpPr>
          <p:grpSpPr bwMode="auto">
            <a:xfrm>
              <a:off x="2400" y="1056"/>
              <a:ext cx="1116" cy="2390"/>
              <a:chOff x="144" y="720"/>
              <a:chExt cx="1116" cy="2390"/>
            </a:xfrm>
          </p:grpSpPr>
          <p:pic>
            <p:nvPicPr>
              <p:cNvPr id="57354" name="Picture 10" descr="Ameriflux-web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92" y="720"/>
                <a:ext cx="1068" cy="673"/>
              </a:xfrm>
              <a:prstGeom prst="rect">
                <a:avLst/>
              </a:prstGeom>
              <a:noFill/>
            </p:spPr>
          </p:pic>
          <p:pic>
            <p:nvPicPr>
              <p:cNvPr id="57355" name="Picture 11" descr="lter-web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2" y="1152"/>
                <a:ext cx="960" cy="597"/>
              </a:xfrm>
              <a:prstGeom prst="rect">
                <a:avLst/>
              </a:prstGeom>
              <a:noFill/>
            </p:spPr>
          </p:pic>
          <p:pic>
            <p:nvPicPr>
              <p:cNvPr id="57356" name="Picture 12" descr="NOAA-hydro-info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4" y="2544"/>
                <a:ext cx="960" cy="566"/>
              </a:xfrm>
              <a:prstGeom prst="rect">
                <a:avLst/>
              </a:prstGeom>
              <a:noFill/>
            </p:spPr>
          </p:pic>
          <p:pic>
            <p:nvPicPr>
              <p:cNvPr id="57357" name="Picture 13" descr="cuahsi-his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92" y="1536"/>
                <a:ext cx="912" cy="549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096000" y="4648200"/>
            <a:ext cx="1562100" cy="838200"/>
            <a:chOff x="3840" y="3120"/>
            <a:chExt cx="984" cy="528"/>
          </a:xfrm>
        </p:grpSpPr>
        <p:pic>
          <p:nvPicPr>
            <p:cNvPr id="57359" name="Picture 15" descr="Ameriflux-tower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60" y="3168"/>
              <a:ext cx="248" cy="441"/>
            </a:xfrm>
            <a:prstGeom prst="rect">
              <a:avLst/>
            </a:prstGeom>
            <a:noFill/>
            <a:ln w="9525">
              <a:solidFill>
                <a:srgbClr val="CCCC00"/>
              </a:solidFill>
              <a:miter lim="800000"/>
              <a:headEnd/>
              <a:tailEnd/>
            </a:ln>
          </p:spPr>
        </p:pic>
        <p:pic>
          <p:nvPicPr>
            <p:cNvPr id="57360" name="Picture 16" descr="Ameriflux-instrument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080" y="3408"/>
              <a:ext cx="317" cy="208"/>
            </a:xfrm>
            <a:prstGeom prst="rect">
              <a:avLst/>
            </a:prstGeom>
            <a:noFill/>
            <a:ln w="9525">
              <a:solidFill>
                <a:srgbClr val="CCCC00"/>
              </a:solidFill>
              <a:miter lim="800000"/>
              <a:headEnd/>
              <a:tailEnd/>
            </a:ln>
          </p:spPr>
        </p:pic>
        <p:sp>
          <p:nvSpPr>
            <p:cNvPr id="57361" name="Rectangle 17"/>
            <p:cNvSpPr>
              <a:spLocks noChangeAspect="1" noChangeArrowheads="1"/>
            </p:cNvSpPr>
            <p:nvPr/>
          </p:nvSpPr>
          <p:spPr bwMode="auto">
            <a:xfrm>
              <a:off x="3840" y="3120"/>
              <a:ext cx="984" cy="528"/>
            </a:xfrm>
            <a:prstGeom prst="rect">
              <a:avLst/>
            </a:prstGeom>
            <a:noFill/>
            <a:ln w="38100">
              <a:solidFill>
                <a:srgbClr val="CCCC00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eaLnBrk="1" hangingPunct="1"/>
              <a:r>
                <a:rPr lang="en-US" sz="1200" b="1">
                  <a:latin typeface="Arial" pitchFamily="34" charset="0"/>
                </a:rPr>
                <a:t>Local                        </a:t>
              </a:r>
            </a:p>
            <a:p>
              <a:pPr eaLnBrk="1" hangingPunct="1"/>
              <a:r>
                <a:rPr lang="en-US" sz="1200" b="1">
                  <a:latin typeface="Arial" pitchFamily="34" charset="0"/>
                </a:rPr>
                <a:t>Measurements</a:t>
              </a:r>
            </a:p>
          </p:txBody>
        </p:sp>
      </p:grpSp>
      <p:pic>
        <p:nvPicPr>
          <p:cNvPr id="57362" name="Picture 18" descr="MPj04019530000[1]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5600" y="1828800"/>
            <a:ext cx="954088" cy="635000"/>
          </a:xfrm>
          <a:prstGeom prst="rect">
            <a:avLst/>
          </a:prstGeom>
          <a:noFill/>
        </p:spPr>
      </p:pic>
      <p:pic>
        <p:nvPicPr>
          <p:cNvPr id="57363" name="Picture 19" descr="MPj04095960000[1]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8788" y="3429000"/>
            <a:ext cx="685800" cy="458788"/>
          </a:xfrm>
          <a:prstGeom prst="rect">
            <a:avLst/>
          </a:prstGeom>
          <a:noFill/>
        </p:spPr>
      </p:pic>
      <p:pic>
        <p:nvPicPr>
          <p:cNvPr id="57364" name="Picture 2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31088" y="2628900"/>
            <a:ext cx="8001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65" name="Freeform 21"/>
          <p:cNvSpPr>
            <a:spLocks noChangeAspect="1"/>
          </p:cNvSpPr>
          <p:nvPr/>
        </p:nvSpPr>
        <p:spPr bwMode="auto">
          <a:xfrm>
            <a:off x="5905500" y="2133600"/>
            <a:ext cx="801688" cy="1104900"/>
          </a:xfrm>
          <a:custGeom>
            <a:avLst/>
            <a:gdLst/>
            <a:ahLst/>
            <a:cxnLst>
              <a:cxn ang="0">
                <a:pos x="0" y="678"/>
              </a:cxn>
              <a:cxn ang="0">
                <a:pos x="492" y="0"/>
              </a:cxn>
            </a:cxnLst>
            <a:rect l="0" t="0" r="r" b="b"/>
            <a:pathLst>
              <a:path w="492" h="678">
                <a:moveTo>
                  <a:pt x="0" y="678"/>
                </a:moveTo>
                <a:lnTo>
                  <a:pt x="492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6" name="Line 22"/>
          <p:cNvSpPr>
            <a:spLocks noChangeAspect="1" noChangeShapeType="1"/>
          </p:cNvSpPr>
          <p:nvPr/>
        </p:nvSpPr>
        <p:spPr bwMode="auto">
          <a:xfrm flipV="1">
            <a:off x="5905500" y="3048000"/>
            <a:ext cx="1639888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7" name="Line 23"/>
          <p:cNvSpPr>
            <a:spLocks noChangeAspect="1" noChangeShapeType="1"/>
          </p:cNvSpPr>
          <p:nvPr/>
        </p:nvSpPr>
        <p:spPr bwMode="auto">
          <a:xfrm>
            <a:off x="5905500" y="3314700"/>
            <a:ext cx="2173288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8" name="Freeform 24"/>
          <p:cNvSpPr>
            <a:spLocks noChangeAspect="1"/>
          </p:cNvSpPr>
          <p:nvPr/>
        </p:nvSpPr>
        <p:spPr bwMode="auto">
          <a:xfrm>
            <a:off x="6543675" y="2438400"/>
            <a:ext cx="587375" cy="2190750"/>
          </a:xfrm>
          <a:custGeom>
            <a:avLst/>
            <a:gdLst/>
            <a:ahLst/>
            <a:cxnLst>
              <a:cxn ang="0">
                <a:pos x="0" y="1380"/>
              </a:cxn>
              <a:cxn ang="0">
                <a:pos x="370" y="0"/>
              </a:cxn>
            </a:cxnLst>
            <a:rect l="0" t="0" r="r" b="b"/>
            <a:pathLst>
              <a:path w="370" h="1380">
                <a:moveTo>
                  <a:pt x="0" y="1380"/>
                </a:moveTo>
                <a:lnTo>
                  <a:pt x="370" y="0"/>
                </a:lnTo>
              </a:path>
            </a:pathLst>
          </a:custGeom>
          <a:noFill/>
          <a:ln w="38100">
            <a:solidFill>
              <a:srgbClr val="CCCC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69" name="Freeform 25"/>
          <p:cNvSpPr>
            <a:spLocks noChangeAspect="1"/>
          </p:cNvSpPr>
          <p:nvPr/>
        </p:nvSpPr>
        <p:spPr bwMode="auto">
          <a:xfrm>
            <a:off x="6553200" y="3200400"/>
            <a:ext cx="992188" cy="1428750"/>
          </a:xfrm>
          <a:custGeom>
            <a:avLst/>
            <a:gdLst/>
            <a:ahLst/>
            <a:cxnLst>
              <a:cxn ang="0">
                <a:pos x="0" y="900"/>
              </a:cxn>
              <a:cxn ang="0">
                <a:pos x="625" y="0"/>
              </a:cxn>
            </a:cxnLst>
            <a:rect l="0" t="0" r="r" b="b"/>
            <a:pathLst>
              <a:path w="625" h="900">
                <a:moveTo>
                  <a:pt x="0" y="900"/>
                </a:moveTo>
                <a:lnTo>
                  <a:pt x="625" y="0"/>
                </a:lnTo>
              </a:path>
            </a:pathLst>
          </a:custGeom>
          <a:noFill/>
          <a:ln w="38100">
            <a:solidFill>
              <a:srgbClr val="CCCC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0" name="Freeform 26"/>
          <p:cNvSpPr>
            <a:spLocks noChangeAspect="1"/>
          </p:cNvSpPr>
          <p:nvPr/>
        </p:nvSpPr>
        <p:spPr bwMode="auto">
          <a:xfrm>
            <a:off x="6543675" y="3771900"/>
            <a:ext cx="1535113" cy="876300"/>
          </a:xfrm>
          <a:custGeom>
            <a:avLst/>
            <a:gdLst/>
            <a:ahLst/>
            <a:cxnLst>
              <a:cxn ang="0">
                <a:pos x="0" y="552"/>
              </a:cxn>
              <a:cxn ang="0">
                <a:pos x="967" y="0"/>
              </a:cxn>
            </a:cxnLst>
            <a:rect l="0" t="0" r="r" b="b"/>
            <a:pathLst>
              <a:path w="967" h="552">
                <a:moveTo>
                  <a:pt x="0" y="552"/>
                </a:moveTo>
                <a:lnTo>
                  <a:pt x="967" y="0"/>
                </a:lnTo>
              </a:path>
            </a:pathLst>
          </a:custGeom>
          <a:noFill/>
          <a:ln w="38100">
            <a:solidFill>
              <a:srgbClr val="CCCC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7371" name="Picture 27" descr="MPj04094900000[1]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459788" y="2057400"/>
            <a:ext cx="428625" cy="646113"/>
          </a:xfrm>
          <a:prstGeom prst="rect">
            <a:avLst/>
          </a:prstGeom>
          <a:noFill/>
        </p:spPr>
      </p:pic>
      <p:sp>
        <p:nvSpPr>
          <p:cNvPr id="57372" name="Line 28"/>
          <p:cNvSpPr>
            <a:spLocks noChangeAspect="1" noChangeShapeType="1"/>
          </p:cNvSpPr>
          <p:nvPr/>
        </p:nvSpPr>
        <p:spPr bwMode="auto">
          <a:xfrm flipV="1">
            <a:off x="8459788" y="2705100"/>
            <a:ext cx="114300" cy="7239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3" name="Line 29"/>
          <p:cNvSpPr>
            <a:spLocks noChangeAspect="1" noChangeShapeType="1"/>
          </p:cNvSpPr>
          <p:nvPr/>
        </p:nvSpPr>
        <p:spPr bwMode="auto">
          <a:xfrm flipH="1">
            <a:off x="8154988" y="2628900"/>
            <a:ext cx="304800" cy="26670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8001000" y="4343400"/>
            <a:ext cx="952500" cy="685800"/>
            <a:chOff x="5040" y="2928"/>
            <a:chExt cx="600" cy="432"/>
          </a:xfrm>
        </p:grpSpPr>
        <p:pic>
          <p:nvPicPr>
            <p:cNvPr id="57375" name="Picture 31" descr="XBD200602-00019-07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5376" y="2976"/>
              <a:ext cx="223" cy="336"/>
            </a:xfrm>
            <a:prstGeom prst="rect">
              <a:avLst/>
            </a:prstGeom>
            <a:noFill/>
          </p:spPr>
        </p:pic>
        <p:sp>
          <p:nvSpPr>
            <p:cNvPr id="57376" name="Rectangle 32"/>
            <p:cNvSpPr>
              <a:spLocks noChangeAspect="1" noChangeArrowheads="1"/>
            </p:cNvSpPr>
            <p:nvPr/>
          </p:nvSpPr>
          <p:spPr bwMode="auto">
            <a:xfrm>
              <a:off x="5040" y="2928"/>
              <a:ext cx="600" cy="432"/>
            </a:xfrm>
            <a:prstGeom prst="rect">
              <a:avLst/>
            </a:prstGeom>
            <a:noFill/>
            <a:ln w="38100">
              <a:solidFill>
                <a:srgbClr val="CC3399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 eaLnBrk="1" hangingPunct="1"/>
              <a:r>
                <a:rPr lang="en-US" sz="1200" b="1">
                  <a:latin typeface="Arial" pitchFamily="34" charset="0"/>
                </a:rPr>
                <a:t>Large           </a:t>
              </a:r>
            </a:p>
            <a:p>
              <a:pPr algn="ctr" eaLnBrk="1" hangingPunct="1"/>
              <a:r>
                <a:rPr lang="en-US" sz="1200" b="1">
                  <a:latin typeface="Arial" pitchFamily="34" charset="0"/>
                </a:rPr>
                <a:t>Models</a:t>
              </a:r>
              <a:r>
                <a:rPr lang="en-US" sz="1200">
                  <a:latin typeface="Arial" pitchFamily="34" charset="0"/>
                </a:rPr>
                <a:t>         </a:t>
              </a:r>
            </a:p>
          </p:txBody>
        </p:sp>
      </p:grpSp>
      <p:sp>
        <p:nvSpPr>
          <p:cNvPr id="57377" name="Line 33"/>
          <p:cNvSpPr>
            <a:spLocks noChangeAspect="1" noChangeShapeType="1"/>
          </p:cNvSpPr>
          <p:nvPr/>
        </p:nvSpPr>
        <p:spPr bwMode="auto">
          <a:xfrm flipV="1">
            <a:off x="8307388" y="3886200"/>
            <a:ext cx="0" cy="457200"/>
          </a:xfrm>
          <a:prstGeom prst="line">
            <a:avLst/>
          </a:prstGeom>
          <a:noFill/>
          <a:ln w="38100">
            <a:solidFill>
              <a:srgbClr val="CC3399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378" name="Freeform 34"/>
          <p:cNvSpPr>
            <a:spLocks noChangeAspect="1"/>
          </p:cNvSpPr>
          <p:nvPr/>
        </p:nvSpPr>
        <p:spPr bwMode="auto">
          <a:xfrm>
            <a:off x="8712200" y="2705100"/>
            <a:ext cx="280988" cy="16383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288" y="1008"/>
              </a:cxn>
              <a:cxn ang="0">
                <a:pos x="0" y="0"/>
              </a:cxn>
            </a:cxnLst>
            <a:rect l="0" t="0" r="r" b="b"/>
            <a:pathLst>
              <a:path w="288" h="1680">
                <a:moveTo>
                  <a:pt x="0" y="1680"/>
                </a:moveTo>
                <a:cubicBezTo>
                  <a:pt x="144" y="1484"/>
                  <a:pt x="288" y="1288"/>
                  <a:pt x="288" y="1008"/>
                </a:cubicBezTo>
                <a:cubicBezTo>
                  <a:pt x="288" y="728"/>
                  <a:pt x="48" y="168"/>
                  <a:pt x="0" y="0"/>
                </a:cubicBezTo>
              </a:path>
            </a:pathLst>
          </a:custGeom>
          <a:noFill/>
          <a:ln w="38100" cmpd="sng">
            <a:solidFill>
              <a:srgbClr val="CC3399"/>
            </a:solidFill>
            <a:round/>
            <a:headEnd type="none" w="med" len="med"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411" name="Documents"/>
          <p:cNvSpPr>
            <a:spLocks noEditPoints="1" noChangeArrowheads="1"/>
          </p:cNvSpPr>
          <p:nvPr/>
        </p:nvSpPr>
        <p:spPr bwMode="auto">
          <a:xfrm rot="-5400000">
            <a:off x="8001000" y="5791200"/>
            <a:ext cx="304800" cy="4572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7422" name="Rectangle 78"/>
          <p:cNvSpPr>
            <a:spLocks noChangeAspect="1" noChangeArrowheads="1"/>
          </p:cNvSpPr>
          <p:nvPr/>
        </p:nvSpPr>
        <p:spPr bwMode="auto">
          <a:xfrm>
            <a:off x="7848600" y="5410200"/>
            <a:ext cx="1143000" cy="838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eaLnBrk="1" hangingPunct="1"/>
            <a:r>
              <a:rPr lang="en-US" sz="1200" b="1">
                <a:latin typeface="Arial" pitchFamily="34" charset="0"/>
              </a:rPr>
              <a:t>Legacy </a:t>
            </a:r>
          </a:p>
          <a:p>
            <a:pPr eaLnBrk="1" hangingPunct="1"/>
            <a:r>
              <a:rPr lang="en-US" sz="1200" b="1">
                <a:latin typeface="Arial" pitchFamily="34" charset="0"/>
              </a:rPr>
              <a:t>Sources  </a:t>
            </a:r>
            <a:r>
              <a:rPr lang="en-US" sz="1200">
                <a:latin typeface="Arial" pitchFamily="34" charset="0"/>
              </a:rPr>
              <a:t>   </a:t>
            </a:r>
          </a:p>
        </p:txBody>
      </p:sp>
      <p:pic>
        <p:nvPicPr>
          <p:cNvPr id="57424" name="Picture 80" descr="IMG_030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0" y="5715000"/>
            <a:ext cx="342900" cy="457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 descr="UserManu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86000"/>
            <a:ext cx="6629400" cy="41361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Saving connection information</a:t>
            </a:r>
          </a:p>
          <a:p>
            <a:r>
              <a:rPr lang="en-US" dirty="0" smtClean="0"/>
              <a:t>Grand totals</a:t>
            </a:r>
          </a:p>
          <a:p>
            <a:r>
              <a:rPr lang="en-US" dirty="0" smtClean="0"/>
              <a:t>Field totals</a:t>
            </a:r>
          </a:p>
          <a:p>
            <a:r>
              <a:rPr lang="en-US" smtClean="0"/>
              <a:t>Embedded </a:t>
            </a:r>
            <a:r>
              <a:rPr lang="en-US" dirty="0" smtClean="0"/>
              <a:t>connection in table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</a:t>
            </a:r>
            <a:r>
              <a:rPr lang="en-US" baseline="0" dirty="0" smtClean="0"/>
              <a:t> Data</a:t>
            </a:r>
            <a:endParaRPr lang="en-US" dirty="0"/>
          </a:p>
        </p:txBody>
      </p:sp>
      <p:pic>
        <p:nvPicPr>
          <p:cNvPr id="4" name="Content Placeholder 3" descr="Data-downlo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440" y="1600200"/>
            <a:ext cx="6825120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305800" cy="1143000"/>
          </a:xfrm>
        </p:spPr>
        <p:txBody>
          <a:bodyPr/>
          <a:lstStyle/>
          <a:p>
            <a:r>
              <a:rPr lang="en-US" dirty="0" smtClean="0"/>
              <a:t>Target Data Analysis Flow </a:t>
            </a:r>
            <a:endParaRPr lang="en-US" dirty="0"/>
          </a:p>
        </p:txBody>
      </p:sp>
      <p:graphicFrame>
        <p:nvGraphicFramePr>
          <p:cNvPr id="39" name="Diagram 38"/>
          <p:cNvGraphicFramePr/>
          <p:nvPr/>
        </p:nvGraphicFramePr>
        <p:xfrm>
          <a:off x="609600" y="1371600"/>
          <a:ext cx="7467600" cy="523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Left-Right Arrow 39"/>
          <p:cNvSpPr/>
          <p:nvPr/>
        </p:nvSpPr>
        <p:spPr>
          <a:xfrm>
            <a:off x="2667000" y="36576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-Right Arrow 40"/>
          <p:cNvSpPr/>
          <p:nvPr/>
        </p:nvSpPr>
        <p:spPr>
          <a:xfrm>
            <a:off x="5334000" y="3581400"/>
            <a:ext cx="6096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-Down Arrow 41"/>
          <p:cNvSpPr/>
          <p:nvPr/>
        </p:nvSpPr>
        <p:spPr>
          <a:xfrm>
            <a:off x="4114800" y="2514600"/>
            <a:ext cx="3810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/>
          <p:cNvSpPr/>
          <p:nvPr/>
        </p:nvSpPr>
        <p:spPr>
          <a:xfrm>
            <a:off x="4114800" y="4648200"/>
            <a:ext cx="3810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81800" y="4876800"/>
            <a:ext cx="213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Track versions,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results, and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provenance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Scientific Data Server - Overview</a:t>
            </a:r>
            <a:endParaRPr lang="en-US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2590800" y="2362200"/>
            <a:ext cx="2667000" cy="1600200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Databases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ube 3"/>
          <p:cNvSpPr/>
          <p:nvPr/>
        </p:nvSpPr>
        <p:spPr>
          <a:xfrm>
            <a:off x="6248400" y="2057400"/>
            <a:ext cx="2133600" cy="1981200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Cubes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257800" y="2895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/>
          <p:cNvSpPr/>
          <p:nvPr/>
        </p:nvSpPr>
        <p:spPr>
          <a:xfrm>
            <a:off x="4648200" y="4953000"/>
            <a:ext cx="2209800" cy="1490472"/>
          </a:xfrm>
          <a:prstGeom prst="flowChartPunchedTap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Interfaces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rot="2589840">
            <a:off x="4002983" y="4329733"/>
            <a:ext cx="14884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2746928">
            <a:off x="6525681" y="3988028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ultidocument 9"/>
          <p:cNvSpPr/>
          <p:nvPr/>
        </p:nvSpPr>
        <p:spPr>
          <a:xfrm>
            <a:off x="304800" y="2590800"/>
            <a:ext cx="1670304" cy="1905000"/>
          </a:xfrm>
          <a:prstGeom prst="flowChartMultidocumen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Ingest</a:t>
            </a:r>
            <a:endParaRPr lang="en-US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200" y="30480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7467600" cy="63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Role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76400"/>
            <a:ext cx="5029200" cy="4902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descriptive metadata and data held in relational databases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Metadata is important too!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 versioning enables tracking of changes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 reorganization easy</a:t>
            </a:r>
          </a:p>
          <a:p>
            <a:pPr>
              <a:lnSpc>
                <a:spcPct val="8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Allows complex questions to be posed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may be exported to flat file, copied to a private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MyDb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database, directly accessed programmatically, or ? 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629400" y="457200"/>
          <a:ext cx="1031875" cy="3946293"/>
        </p:xfrm>
        <a:graphic>
          <a:graphicData uri="http://schemas.openxmlformats.org/presentationml/2006/ole">
            <p:oleObj spid="_x0000_s1026" name="Visio" r:id="rId3" imgW="1398270" imgH="5350383" progId="Visio.Drawing.11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7772399" y="3962400"/>
          <a:ext cx="1243995" cy="1295400"/>
        </p:xfrm>
        <a:graphic>
          <a:graphicData uri="http://schemas.openxmlformats.org/presentationml/2006/ole">
            <p:oleObj spid="_x0000_s1027" name="Visio" r:id="rId4" imgW="961263" imgH="1001268" progId="Visio.Drawing.11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5410200" y="4114800"/>
          <a:ext cx="1097643" cy="1143000"/>
        </p:xfrm>
        <a:graphic>
          <a:graphicData uri="http://schemas.openxmlformats.org/presentationml/2006/ole">
            <p:oleObj spid="_x0000_s1028" name="Visio" r:id="rId5" imgW="961263" imgH="100126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Cubes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50292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data cube is a database specifically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designed for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mining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Simple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aggregations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(sum, min, or max) can be pre-computed for speed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Additional calculations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can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be computed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dynamically or pre-computed (e.g. daily calc, par day)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Both operate along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dimensions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such as time, site, or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datumtype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Constructed from a relational database</a:t>
            </a:r>
          </a:p>
          <a:p>
            <a:pPr>
              <a:lnSpc>
                <a:spcPct val="8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Client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tool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integration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evolving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Excel PivotTables allow simple data viewing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More powerful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analysis and plotting using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Matlab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statistics software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58962" y="1905000"/>
            <a:ext cx="338503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 of Data </a:t>
            </a:r>
            <a:r>
              <a:rPr lang="en-US" smtClean="0"/>
              <a:t>Server Flow</a:t>
            </a:r>
            <a:endParaRPr lang="en-US" dirty="0"/>
          </a:p>
        </p:txBody>
      </p:sp>
      <p:grpSp>
        <p:nvGrpSpPr>
          <p:cNvPr id="4" name="Content Placeholder 3"/>
          <p:cNvGrpSpPr>
            <a:grpSpLocks noGrp="1" noChangeAspect="1"/>
          </p:cNvGrpSpPr>
          <p:nvPr>
            <p:ph idx="1"/>
          </p:nvPr>
        </p:nvGrpSpPr>
        <p:grpSpPr>
          <a:xfrm>
            <a:off x="457200" y="1600200"/>
            <a:ext cx="8229600" cy="4525963"/>
            <a:chOff x="212725" y="1447800"/>
            <a:chExt cx="8707438" cy="5186363"/>
          </a:xfrm>
        </p:grpSpPr>
        <p:pic>
          <p:nvPicPr>
            <p:cNvPr id="5" name="Picture 3" descr="MCj0404159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447800"/>
              <a:ext cx="1422400" cy="1427163"/>
            </a:xfrm>
            <a:prstGeom prst="rect">
              <a:avLst/>
            </a:prstGeom>
            <a:noFill/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12725" y="3084513"/>
              <a:ext cx="18351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ORNL Ameriflux</a:t>
              </a:r>
            </a:p>
            <a:p>
              <a:pPr algn="l"/>
              <a:r>
                <a:rPr lang="en-US"/>
                <a:t>Web Site</a:t>
              </a:r>
            </a:p>
          </p:txBody>
        </p:sp>
        <p:pic>
          <p:nvPicPr>
            <p:cNvPr id="7" name="Picture 5" descr="ornl-csv-fil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09800" y="2209800"/>
              <a:ext cx="1800225" cy="989013"/>
            </a:xfrm>
            <a:prstGeom prst="rect">
              <a:avLst/>
            </a:prstGeom>
            <a:noFill/>
          </p:spPr>
        </p:pic>
        <p:pic>
          <p:nvPicPr>
            <p:cNvPr id="8" name="Picture 6" descr="csv-as-exce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0800" y="2514600"/>
              <a:ext cx="1800225" cy="915988"/>
            </a:xfrm>
            <a:prstGeom prst="rect">
              <a:avLst/>
            </a:prstGeom>
            <a:noFill/>
          </p:spPr>
        </p:pic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447800" y="2438400"/>
              <a:ext cx="762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574925" y="1789113"/>
              <a:ext cx="1200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CSV Files</a:t>
              </a:r>
            </a:p>
          </p:txBody>
        </p:sp>
        <p:pic>
          <p:nvPicPr>
            <p:cNvPr id="11" name="Picture 9" descr="j019538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34200" y="4800600"/>
              <a:ext cx="1795463" cy="1833563"/>
            </a:xfrm>
            <a:prstGeom prst="rect">
              <a:avLst/>
            </a:prstGeom>
            <a:noFill/>
          </p:spPr>
        </p:pic>
        <p:pic>
          <p:nvPicPr>
            <p:cNvPr id="12" name="Picture 10" descr="MCj04041590000[1]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4114800"/>
              <a:ext cx="1422400" cy="1427163"/>
            </a:xfrm>
            <a:prstGeom prst="rect">
              <a:avLst/>
            </a:prstGeom>
            <a:noFill/>
          </p:spPr>
        </p:pic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2057400" y="3200400"/>
              <a:ext cx="533400" cy="1143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143000" y="5638800"/>
              <a:ext cx="20383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BWC SQL Server </a:t>
              </a:r>
            </a:p>
            <a:p>
              <a:pPr algn="l"/>
              <a:r>
                <a:rPr lang="en-US"/>
                <a:t>Database</a:t>
              </a:r>
            </a:p>
          </p:txBody>
        </p:sp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505200" y="3810000"/>
              <a:ext cx="1984375" cy="1563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590800" y="47244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pic>
          <p:nvPicPr>
            <p:cNvPr id="17" name="Picture 15" descr="pivot-table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15000" y="2590800"/>
              <a:ext cx="2395538" cy="1169988"/>
            </a:xfrm>
            <a:prstGeom prst="rect">
              <a:avLst/>
            </a:prstGeom>
            <a:noFill/>
          </p:spPr>
        </p:pic>
        <p:pic>
          <p:nvPicPr>
            <p:cNvPr id="18" name="Picture 16" descr="pivot-chart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096000" y="3352800"/>
              <a:ext cx="2395538" cy="1169988"/>
            </a:xfrm>
            <a:prstGeom prst="rect">
              <a:avLst/>
            </a:prstGeom>
            <a:noFill/>
          </p:spPr>
        </p:pic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181600" y="3810000"/>
              <a:ext cx="838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6477000" y="4572000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022725" y="5522913"/>
              <a:ext cx="1276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Data Cube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5638800" y="1752600"/>
              <a:ext cx="2562979" cy="740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Reports and Excel Pivot </a:t>
              </a:r>
            </a:p>
            <a:p>
              <a:pPr algn="l"/>
              <a:r>
                <a:rPr lang="en-US" dirty="0" smtClean="0"/>
                <a:t>Tables </a:t>
              </a:r>
              <a:r>
                <a:rPr lang="en-US" dirty="0"/>
                <a:t>and </a:t>
              </a:r>
              <a:r>
                <a:rPr lang="en-US" dirty="0" smtClean="0"/>
                <a:t>Charts</a:t>
              </a:r>
              <a:endParaRPr lang="en-US" dirty="0"/>
            </a:p>
          </p:txBody>
        </p:sp>
        <p:pic>
          <p:nvPicPr>
            <p:cNvPr id="23" name="Picture 21" descr="data-avail-report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010400" y="2362200"/>
              <a:ext cx="1909763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r>
              <a:rPr lang="en-US" baseline="0" dirty="0" smtClean="0"/>
              <a:t> Tables</a:t>
            </a:r>
            <a:endParaRPr lang="en-US" dirty="0"/>
          </a:p>
        </p:txBody>
      </p:sp>
      <p:pic>
        <p:nvPicPr>
          <p:cNvPr id="5" name="Picture 2" descr="C:\deba\FTP-FWP\BWC\Microsoft\Images\pivot-tabl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3323"/>
            <a:ext cx="8229600" cy="4019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Live demo of Pivot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up a cube and view data in 2003 and 2007</a:t>
            </a:r>
          </a:p>
          <a:p>
            <a:r>
              <a:rPr lang="en-US" dirty="0" smtClean="0"/>
              <a:t>Display pivot chart and links</a:t>
            </a:r>
            <a:r>
              <a:rPr lang="en-US" baseline="0" dirty="0" smtClean="0"/>
              <a:t> to table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528</Words>
  <Application>Microsoft Office PowerPoint</Application>
  <PresentationFormat>On-screen Show (4:3)</PresentationFormat>
  <Paragraphs>148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Visio</vt:lpstr>
      <vt:lpstr>Flux Data Server User Tutorial</vt:lpstr>
      <vt:lpstr>Typical Data Storage Today</vt:lpstr>
      <vt:lpstr>Target Data Analysis Flow </vt:lpstr>
      <vt:lpstr>Scientific Data Server - Overview</vt:lpstr>
      <vt:lpstr>Database Role</vt:lpstr>
      <vt:lpstr>Data Cubes</vt:lpstr>
      <vt:lpstr>Overview of Data Server Flow</vt:lpstr>
      <vt:lpstr>Pivot Tables</vt:lpstr>
      <vt:lpstr>Switch to Live demo of Pivot Tables</vt:lpstr>
      <vt:lpstr>Pivot Table Regions 2003</vt:lpstr>
      <vt:lpstr>Pivot Table Regions 2007</vt:lpstr>
      <vt:lpstr>Pivot Table Regions</vt:lpstr>
      <vt:lpstr>Pivot Table Field List</vt:lpstr>
      <vt:lpstr>Dimension Hierarchies</vt:lpstr>
      <vt:lpstr>Exdatumtype and Offset</vt:lpstr>
      <vt:lpstr>Calculated Measures</vt:lpstr>
      <vt:lpstr>Data Reports</vt:lpstr>
      <vt:lpstr>Live demo of data reports</vt:lpstr>
      <vt:lpstr>Ancillary Data Reports</vt:lpstr>
      <vt:lpstr>User Manual</vt:lpstr>
      <vt:lpstr>Tips and Tricks</vt:lpstr>
      <vt:lpstr>The End</vt:lpstr>
      <vt:lpstr>Downloading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Data Server User Tutorial</dc:title>
  <dc:creator>Deb</dc:creator>
  <cp:lastModifiedBy>Deb</cp:lastModifiedBy>
  <cp:revision>45</cp:revision>
  <dcterms:created xsi:type="dcterms:W3CDTF">2007-08-23T20:30:29Z</dcterms:created>
  <dcterms:modified xsi:type="dcterms:W3CDTF">2007-10-17T21:02:04Z</dcterms:modified>
</cp:coreProperties>
</file>