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399275" cx="21599525"/>
  <p:notesSz cx="6858000" cy="9144000"/>
  <p:embeddedFontLst>
    <p:embeddedFont>
      <p:font typeface="Secular One"/>
      <p:regular r:id="rId7"/>
    </p:embeddedFont>
    <p:embeddedFont>
      <p:font typeface="Asap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205">
          <p15:clr>
            <a:srgbClr val="A4A3A4"/>
          </p15:clr>
        </p15:guide>
        <p15:guide id="2" pos="6973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jMKj5PlEfDwVVIvXcrjDRcf0/t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205" orient="horz"/>
        <p:guide pos="697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Asap-boldItalic.fntdata"/><Relationship Id="rId10" Type="http://schemas.openxmlformats.org/officeDocument/2006/relationships/font" Target="fonts/Asap-italic.fntdata"/><Relationship Id="rId12" Type="http://customschemas.google.com/relationships/presentationmetadata" Target="metadata"/><Relationship Id="rId9" Type="http://schemas.openxmlformats.org/officeDocument/2006/relationships/font" Target="fonts/Asap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ecularOne-regular.fntdata"/><Relationship Id="rId8" Type="http://schemas.openxmlformats.org/officeDocument/2006/relationships/font" Target="fonts/Asap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/>
          <p:nvPr>
            <p:ph idx="2" type="sldImg"/>
          </p:nvPr>
        </p:nvSpPr>
        <p:spPr>
          <a:xfrm>
            <a:off x="2286000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ctrTitle"/>
          </p:nvPr>
        </p:nvSpPr>
        <p:spPr>
          <a:xfrm>
            <a:off x="736325" y="804700"/>
            <a:ext cx="201273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35950" lIns="335950" spcFirstLastPara="1" rIns="335950" wrap="square" tIns="3359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20013680" y="29374594"/>
            <a:ext cx="1296000" cy="24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397675" y="6120000"/>
            <a:ext cx="9148200" cy="24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5950" lIns="335950" spcFirstLastPara="1" rIns="335950" wrap="square" tIns="335950">
            <a:normAutofit/>
          </a:bodyPr>
          <a:lstStyle>
            <a:lvl1pPr indent="-647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1pPr>
            <a:lvl2pPr indent="-552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2pPr>
            <a:lvl3pPr indent="-552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3pPr>
            <a:lvl4pPr indent="-552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4pPr>
            <a:lvl5pPr indent="-552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5pPr>
            <a:lvl6pPr indent="-552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6pPr>
            <a:lvl7pPr indent="-552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7pPr>
            <a:lvl8pPr indent="-552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8pPr>
            <a:lvl9pPr indent="-552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2" type="body"/>
          </p:nvPr>
        </p:nvSpPr>
        <p:spPr>
          <a:xfrm>
            <a:off x="11543125" y="6120000"/>
            <a:ext cx="9148200" cy="21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35950" lIns="335950" spcFirstLastPara="1" rIns="335950" wrap="square" tIns="335950">
            <a:normAutofit/>
          </a:bodyPr>
          <a:lstStyle>
            <a:lvl1pPr indent="-647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1pPr>
            <a:lvl2pPr indent="-552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2pPr>
            <a:lvl3pPr indent="-552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3pPr>
            <a:lvl4pPr indent="-552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4pPr>
            <a:lvl5pPr indent="-552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5pPr>
            <a:lvl6pPr indent="-552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6pPr>
            <a:lvl7pPr indent="-552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7pPr>
            <a:lvl8pPr indent="-552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8pPr>
            <a:lvl9pPr indent="-552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85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778699" y="939782"/>
            <a:ext cx="201273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5950" lIns="335950" spcFirstLastPara="1" rIns="335950" wrap="square" tIns="3359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736299" y="7259685"/>
            <a:ext cx="20127300" cy="21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5950" lIns="335950" spcFirstLastPara="1" rIns="335950" wrap="square" tIns="335950">
            <a:normAutofit/>
          </a:bodyPr>
          <a:lstStyle>
            <a:lvl1pPr indent="-647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1pPr>
            <a:lvl2pPr indent="-552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2pPr>
            <a:lvl3pPr indent="-552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3pPr>
            <a:lvl4pPr indent="-552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4pPr>
            <a:lvl5pPr indent="-552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5pPr>
            <a:lvl6pPr indent="-552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6pPr>
            <a:lvl7pPr indent="-552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7pPr>
            <a:lvl8pPr indent="-552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8pPr>
            <a:lvl9pPr indent="-552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20013680" y="29374594"/>
            <a:ext cx="1296000" cy="24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778699" y="939782"/>
            <a:ext cx="201273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5950" lIns="335950" spcFirstLastPara="1" rIns="335950" wrap="square" tIns="3359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736299" y="7259685"/>
            <a:ext cx="9448500" cy="21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5950" lIns="335950" spcFirstLastPara="1" rIns="335950" wrap="square" tIns="335950">
            <a:normAutofit/>
          </a:bodyPr>
          <a:lstStyle>
            <a:lvl1pPr indent="-552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1pPr>
            <a:lvl2pPr indent="-508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2pPr>
            <a:lvl3pPr indent="-508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3pPr>
            <a:lvl4pPr indent="-508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4pPr>
            <a:lvl5pPr indent="-508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5pPr>
            <a:lvl6pPr indent="-508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6pPr>
            <a:lvl7pPr indent="-508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7pPr>
            <a:lvl8pPr indent="-508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8pPr>
            <a:lvl9pPr indent="-508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11415118" y="7259685"/>
            <a:ext cx="9448500" cy="21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5950" lIns="335950" spcFirstLastPara="1" rIns="335950" wrap="square" tIns="335950">
            <a:normAutofit/>
          </a:bodyPr>
          <a:lstStyle>
            <a:lvl1pPr indent="-552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1pPr>
            <a:lvl2pPr indent="-508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2pPr>
            <a:lvl3pPr indent="-508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3pPr>
            <a:lvl4pPr indent="-508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4pPr>
            <a:lvl5pPr indent="-508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5pPr>
            <a:lvl6pPr indent="-508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6pPr>
            <a:lvl7pPr indent="-508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7pPr>
            <a:lvl8pPr indent="-508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8pPr>
            <a:lvl9pPr indent="-508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20013680" y="29374594"/>
            <a:ext cx="1296000" cy="24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778699" y="939782"/>
            <a:ext cx="201273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5950" lIns="335950" spcFirstLastPara="1" rIns="335950" wrap="square" tIns="3359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b="0" i="0" sz="10300" u="none" cap="none" strike="noStrike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b="0" i="0" sz="10300" u="none" cap="none" strike="noStrike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b="0" i="0" sz="10300" u="none" cap="none" strike="noStrike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b="0" i="0" sz="10300" u="none" cap="none" strike="noStrike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b="0" i="0" sz="10300" u="none" cap="none" strike="noStrike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b="0" i="0" sz="10300" u="none" cap="none" strike="noStrike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b="0" i="0" sz="10300" u="none" cap="none" strike="noStrike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b="0" i="0" sz="10300" u="none" cap="none" strike="noStrike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b="0" i="0" sz="10300" u="none" cap="none" strike="noStrike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736299" y="7259685"/>
            <a:ext cx="20127300" cy="21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5950" lIns="335950" spcFirstLastPara="1" rIns="335950" wrap="square" tIns="335950">
            <a:normAutofit/>
          </a:bodyPr>
          <a:lstStyle>
            <a:lvl1pPr indent="-647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b="0" i="0" sz="6600" u="none" cap="none" strike="noStrik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indent="-552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b="0" i="0" sz="5100" u="none" cap="none" strike="noStrik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indent="-552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b="0" i="0" sz="5100" u="none" cap="none" strike="noStrik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indent="-552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b="0" i="0" sz="5100" u="none" cap="none" strike="noStrik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indent="-552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b="0" i="0" sz="5100" u="none" cap="none" strike="noStrik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indent="-552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b="0" i="0" sz="5100" u="none" cap="none" strike="noStrik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indent="-552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b="0" i="0" sz="5100" u="none" cap="none" strike="noStrik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indent="-552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b="0" i="0" sz="5100" u="none" cap="none" strike="noStrik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indent="-552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b="0" i="0" sz="5100" u="none" cap="none" strike="noStrik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mailto:gmoreira.silva2005@gmail.com" TargetMode="External"/><Relationship Id="rId10" Type="http://schemas.openxmlformats.org/officeDocument/2006/relationships/image" Target="../media/image5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3.jpg"/><Relationship Id="rId7" Type="http://schemas.openxmlformats.org/officeDocument/2006/relationships/image" Target="../media/image6.jp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 txBox="1"/>
          <p:nvPr>
            <p:ph type="ctrTitle"/>
          </p:nvPr>
        </p:nvSpPr>
        <p:spPr>
          <a:xfrm>
            <a:off x="1478525" y="804700"/>
            <a:ext cx="19212900" cy="3938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35950" lIns="335950" spcFirstLastPara="1" rIns="335950" wrap="square" tIns="33595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96296"/>
              <a:buNone/>
            </a:pPr>
            <a:r>
              <a:rPr lang="pt-BR" sz="3600">
                <a:solidFill>
                  <a:srgbClr val="122147"/>
                </a:solidFill>
                <a:latin typeface="Arial"/>
                <a:ea typeface="Arial"/>
                <a:cs typeface="Arial"/>
                <a:sym typeface="Arial"/>
              </a:rPr>
              <a:t>A CONSTRUÇÃO DE UM PACOTE DO SOFTWARE R PARA O AJUSTE DE MODELOS MISTOS PARA RESULTADOS DE PARTIDAS DE CAMPEONATOS DE FUTEBOL</a:t>
            </a:r>
            <a:br>
              <a:rPr lang="pt-BR" sz="4000">
                <a:solidFill>
                  <a:srgbClr val="12214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600">
                <a:solidFill>
                  <a:srgbClr val="122147"/>
                </a:solidFill>
                <a:latin typeface="Arial"/>
                <a:ea typeface="Arial"/>
                <a:cs typeface="Arial"/>
                <a:sym typeface="Arial"/>
              </a:rPr>
              <a:t>Trabalho de Iniciação Científica PROBIC</a:t>
            </a:r>
            <a:br>
              <a:rPr lang="pt-BR" sz="4000">
                <a:solidFill>
                  <a:srgbClr val="12214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100">
                <a:solidFill>
                  <a:srgbClr val="122147"/>
                </a:solidFill>
                <a:latin typeface="Arial"/>
                <a:ea typeface="Arial"/>
                <a:cs typeface="Arial"/>
                <a:sym typeface="Arial"/>
              </a:rPr>
              <a:t>Gabriel Moreira da Silva, Cristiano de Carvalho Santos (Orientador)</a:t>
            </a:r>
            <a:br>
              <a:rPr lang="pt-BR" sz="3100">
                <a:solidFill>
                  <a:srgbClr val="12214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3100">
                <a:solidFill>
                  <a:srgbClr val="122147"/>
                </a:solidFill>
                <a:latin typeface="Arial"/>
                <a:ea typeface="Arial"/>
                <a:cs typeface="Arial"/>
                <a:sym typeface="Arial"/>
              </a:rPr>
              <a:t>Email autor: </a:t>
            </a:r>
            <a:r>
              <a:rPr lang="pt-BR" sz="3100" u="sng">
                <a:solidFill>
                  <a:srgbClr val="122147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gmoreira.silva2005@gmail.com</a:t>
            </a:r>
            <a:br>
              <a:rPr lang="pt-BR" sz="3100">
                <a:solidFill>
                  <a:srgbClr val="12214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3100">
                <a:solidFill>
                  <a:srgbClr val="122147"/>
                </a:solidFill>
                <a:latin typeface="Arial"/>
                <a:ea typeface="Arial"/>
                <a:cs typeface="Arial"/>
                <a:sym typeface="Arial"/>
              </a:rPr>
              <a:t>Email orientador: ccsgaus@ufmg.br, Departamento de Estatística, UFMG</a:t>
            </a:r>
            <a:br>
              <a:rPr lang="pt-BR" sz="2800">
                <a:solidFill>
                  <a:srgbClr val="12214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>
              <a:solidFill>
                <a:srgbClr val="1221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 txBox="1"/>
          <p:nvPr>
            <p:ph idx="1" type="body"/>
          </p:nvPr>
        </p:nvSpPr>
        <p:spPr>
          <a:xfrm>
            <a:off x="1397675" y="4722535"/>
            <a:ext cx="9148200" cy="2447549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35950" lIns="335950" spcFirstLastPara="1" rIns="335950" wrap="square" tIns="33595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 </a:t>
            </a:r>
            <a:endParaRPr/>
          </a:p>
        </p:txBody>
      </p:sp>
      <p:sp>
        <p:nvSpPr>
          <p:cNvPr id="28" name="Google Shape;28;p1"/>
          <p:cNvSpPr txBox="1"/>
          <p:nvPr>
            <p:ph idx="2" type="body"/>
          </p:nvPr>
        </p:nvSpPr>
        <p:spPr>
          <a:xfrm>
            <a:off x="11532055" y="4742888"/>
            <a:ext cx="9148200" cy="23864770"/>
          </a:xfrm>
          <a:prstGeom prst="rect">
            <a:avLst/>
          </a:prstGeom>
          <a:noFill/>
          <a:ln>
            <a:noFill/>
          </a:ln>
        </p:spPr>
        <p:txBody>
          <a:bodyPr anchorCtr="0" anchor="t" bIns="335950" lIns="335950" spcFirstLastPara="1" rIns="335950" wrap="square" tIns="335950">
            <a:normAutofit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400"/>
              </a:spcBef>
              <a:spcAft>
                <a:spcPts val="0"/>
              </a:spcAft>
              <a:buSzPts val="66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400"/>
              </a:spcBef>
              <a:spcAft>
                <a:spcPts val="0"/>
              </a:spcAft>
              <a:buSzPts val="66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400"/>
              </a:spcBef>
              <a:spcAft>
                <a:spcPts val="0"/>
              </a:spcAft>
              <a:buSzPts val="66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400"/>
              </a:spcBef>
              <a:spcAft>
                <a:spcPts val="0"/>
              </a:spcAft>
              <a:buSzPts val="66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400"/>
              </a:spcBef>
              <a:spcAft>
                <a:spcPts val="0"/>
              </a:spcAft>
              <a:buSzPts val="66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400"/>
              </a:spcBef>
              <a:spcAft>
                <a:spcPts val="0"/>
              </a:spcAft>
              <a:buSzPts val="66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400"/>
              </a:spcBef>
              <a:spcAft>
                <a:spcPts val="0"/>
              </a:spcAft>
              <a:buSzPts val="66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400"/>
              </a:spcBef>
              <a:spcAft>
                <a:spcPts val="0"/>
              </a:spcAft>
              <a:buSzPts val="6600"/>
              <a:buNone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Para a validação em um cenário mais autêntico, testamos o modelo com dados reais do Brasileirão 2021. Os resultados mostram que o modelo atua bem nas predições dos resultados, percebemos a tendencia de melhora com o aumento de rodadas utilizadas no treinamento do modelo.</a:t>
            </a:r>
            <a:endParaRPr/>
          </a:p>
          <a:p>
            <a:pPr indent="540000" lvl="0" marL="0" rtl="0" algn="just">
              <a:lnSpc>
                <a:spcPct val="115000"/>
              </a:lnSpc>
              <a:spcBef>
                <a:spcPts val="4400"/>
              </a:spcBef>
              <a:spcAft>
                <a:spcPts val="0"/>
              </a:spcAft>
              <a:buSzPts val="66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540000" lvl="0" marL="0" rtl="0" algn="just">
              <a:lnSpc>
                <a:spcPct val="115000"/>
              </a:lnSpc>
              <a:spcBef>
                <a:spcPts val="4400"/>
              </a:spcBef>
              <a:spcAft>
                <a:spcPts val="0"/>
              </a:spcAft>
              <a:buSzPts val="66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540000" lvl="0" marL="0" rtl="0" algn="just">
              <a:lnSpc>
                <a:spcPct val="115000"/>
              </a:lnSpc>
              <a:spcBef>
                <a:spcPts val="4400"/>
              </a:spcBef>
              <a:spcAft>
                <a:spcPts val="0"/>
              </a:spcAft>
              <a:buSzPts val="66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540000" lvl="0" marL="0" rtl="0" algn="just">
              <a:lnSpc>
                <a:spcPct val="115000"/>
              </a:lnSpc>
              <a:spcBef>
                <a:spcPts val="4400"/>
              </a:spcBef>
              <a:spcAft>
                <a:spcPts val="0"/>
              </a:spcAft>
              <a:buSzPts val="66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540000" lvl="0" marL="0" rtl="0" algn="just">
              <a:lnSpc>
                <a:spcPct val="115000"/>
              </a:lnSpc>
              <a:spcBef>
                <a:spcPts val="4400"/>
              </a:spcBef>
              <a:spcAft>
                <a:spcPts val="0"/>
              </a:spcAft>
              <a:buSzPts val="66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540000" lvl="0" marL="0" rtl="0" algn="just">
              <a:lnSpc>
                <a:spcPct val="115000"/>
              </a:lnSpc>
              <a:spcBef>
                <a:spcPts val="4400"/>
              </a:spcBef>
              <a:spcAft>
                <a:spcPts val="0"/>
              </a:spcAft>
              <a:buSzPts val="6600"/>
              <a:buNone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O pacote proposto possui uma versão em que modelos apresentados na literatura foram implementados, entre eles os modelos Poisson, Binomial negativa e Poisson inflacionados de zeros. No momento, o projeto está em fase de desenvolvimento do modelo logístico acumulativo, introdução de covariáveis em todos os modelos implementados e na construção de novas funções para geração de dados sintéticos e previsão de novos resultados.</a:t>
            </a:r>
            <a:endParaRPr/>
          </a:p>
          <a:p>
            <a:pPr indent="540000" lvl="0" marL="0" rtl="0" algn="just">
              <a:lnSpc>
                <a:spcPct val="115000"/>
              </a:lnSpc>
              <a:spcBef>
                <a:spcPts val="4400"/>
              </a:spcBef>
              <a:spcAft>
                <a:spcPts val="0"/>
              </a:spcAft>
              <a:buSzPts val="66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540000" lvl="0" marL="0" rtl="0" algn="just">
              <a:lnSpc>
                <a:spcPct val="115000"/>
              </a:lnSpc>
              <a:spcBef>
                <a:spcPts val="4400"/>
              </a:spcBef>
              <a:spcAft>
                <a:spcPts val="4400"/>
              </a:spcAft>
              <a:buSzPts val="66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29" name="Google Shape;2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7615" y="2094727"/>
            <a:ext cx="2496033" cy="1337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30" name="Google Shape;3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850163" y="2094727"/>
            <a:ext cx="2263494" cy="18359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, Gráfico de caixa estreita&#10;&#10;Descrição gerada automaticamente" id="31" name="Google Shape;31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828162" y="8096281"/>
            <a:ext cx="8861286" cy="4935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, Gráfico de barras, Histograma&#10;&#10;Descrição gerada automaticamente" id="32" name="Google Shape;32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07914" y="16561846"/>
            <a:ext cx="8810897" cy="50956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Tabela&#10;&#10;Descrição gerada automaticamente" id="33" name="Google Shape;33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118290" y="6032915"/>
            <a:ext cx="7953998" cy="15669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Google Shape;34;p1"/>
          <p:cNvCxnSpPr/>
          <p:nvPr/>
        </p:nvCxnSpPr>
        <p:spPr>
          <a:xfrm>
            <a:off x="12115800" y="6038850"/>
            <a:ext cx="799785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"/>
          <p:cNvCxnSpPr/>
          <p:nvPr/>
        </p:nvCxnSpPr>
        <p:spPr>
          <a:xfrm>
            <a:off x="12115800" y="6400800"/>
            <a:ext cx="7997857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1"/>
          <p:cNvCxnSpPr/>
          <p:nvPr/>
        </p:nvCxnSpPr>
        <p:spPr>
          <a:xfrm>
            <a:off x="12115800" y="7599873"/>
            <a:ext cx="799785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