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4" r:id="rId3"/>
    <p:sldId id="265" r:id="rId4"/>
    <p:sldId id="266" r:id="rId5"/>
    <p:sldId id="257" r:id="rId6"/>
    <p:sldId id="267" r:id="rId7"/>
    <p:sldId id="268" r:id="rId8"/>
    <p:sldId id="269" r:id="rId9"/>
    <p:sldId id="270" r:id="rId10"/>
    <p:sldId id="271" r:id="rId11"/>
    <p:sldId id="273" r:id="rId1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2229"/>
    <a:srgbClr val="66D1FF"/>
    <a:srgbClr val="FFB70F"/>
    <a:srgbClr val="4258FF"/>
    <a:srgbClr val="181B20"/>
    <a:srgbClr val="ABB1BF"/>
    <a:srgbClr val="EBECF0"/>
    <a:srgbClr val="FF6685"/>
    <a:srgbClr val="48C78E"/>
    <a:srgbClr val="00D1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04" autoAdjust="0"/>
  </p:normalViewPr>
  <p:slideViewPr>
    <p:cSldViewPr snapToGrid="0" snapToObjects="1">
      <p:cViewPr varScale="1">
        <p:scale>
          <a:sx n="113" d="100"/>
          <a:sy n="113" d="100"/>
        </p:scale>
        <p:origin x="14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1974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jgthms/bulma" TargetMode="External"/><Relationship Id="rId4" Type="http://schemas.openxmlformats.org/officeDocument/2006/relationships/hyperlink" Target="https://bulma.io/documentati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rends.builtwith.com/framework/Bulma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181B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0AA7C9C6-D2EE-E2D9-16EC-455FC6AEE8FD}"/>
              </a:ext>
            </a:extLst>
          </p:cNvPr>
          <p:cNvSpPr/>
          <p:nvPr/>
        </p:nvSpPr>
        <p:spPr>
          <a:xfrm>
            <a:off x="-2695184" y="-1748250"/>
            <a:ext cx="4320000" cy="4320000"/>
          </a:xfrm>
          <a:prstGeom prst="ellipse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00C5D2A-4F22-C691-FE45-8611D7F9E5AF}"/>
              </a:ext>
            </a:extLst>
          </p:cNvPr>
          <p:cNvSpPr/>
          <p:nvPr/>
        </p:nvSpPr>
        <p:spPr>
          <a:xfrm>
            <a:off x="6420958" y="3009900"/>
            <a:ext cx="4320000" cy="4320000"/>
          </a:xfrm>
          <a:prstGeom prst="ellipse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ABB7595-D39D-BD49-B150-1073B5A4B685}"/>
              </a:ext>
            </a:extLst>
          </p:cNvPr>
          <p:cNvGrpSpPr/>
          <p:nvPr/>
        </p:nvGrpSpPr>
        <p:grpSpPr>
          <a:xfrm>
            <a:off x="1288573" y="1074598"/>
            <a:ext cx="6452554" cy="2918103"/>
            <a:chOff x="888898" y="1539597"/>
            <a:chExt cx="4886068" cy="2064306"/>
          </a:xfrm>
        </p:grpSpPr>
        <p:sp>
          <p:nvSpPr>
            <p:cNvPr id="3" name="Title"/>
            <p:cNvSpPr/>
            <p:nvPr/>
          </p:nvSpPr>
          <p:spPr>
            <a:xfrm>
              <a:off x="2032231" y="1970008"/>
              <a:ext cx="3742735" cy="1203484"/>
            </a:xfrm>
            <a:prstGeom prst="rect">
              <a:avLst/>
            </a:prstGeom>
            <a:noFill/>
            <a:ln/>
          </p:spPr>
          <p:txBody>
            <a:bodyPr wrap="square" rtlCol="0" anchor="ctr"/>
            <a:lstStyle/>
            <a:p>
              <a:pPr marL="0" indent="0" algn="ctr">
                <a:buNone/>
              </a:pPr>
              <a:r>
                <a:rPr lang="en-US" sz="8800" b="1" dirty="0" err="1">
                  <a:solidFill>
                    <a:schemeClr val="bg1"/>
                  </a:solidFill>
                  <a:latin typeface="Aharoni" panose="02010803020104030203" pitchFamily="2" charset="-79"/>
                  <a:ea typeface="OpenSans-Bold" pitchFamily="34" charset="-122"/>
                  <a:cs typeface="Aharoni" panose="02010803020104030203" pitchFamily="2" charset="-79"/>
                </a:rPr>
                <a:t>Bulma</a:t>
              </a:r>
              <a:endParaRPr lang="en-US" sz="8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3E932144-CFBA-78DB-CB7E-29D16C3B60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88898" y="1539597"/>
              <a:ext cx="2064306" cy="2064306"/>
            </a:xfrm>
            <a:prstGeom prst="rect">
              <a:avLst/>
            </a:prstGeom>
          </p:spPr>
        </p:pic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83F0C35A-14B5-A7C1-5B6C-6F446FFF7958}"/>
              </a:ext>
            </a:extLst>
          </p:cNvPr>
          <p:cNvSpPr/>
          <p:nvPr/>
        </p:nvSpPr>
        <p:spPr>
          <a:xfrm>
            <a:off x="6568196" y="-263962"/>
            <a:ext cx="1800000" cy="1800000"/>
          </a:xfrm>
          <a:prstGeom prst="ellipse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40E82B7-4450-E542-AB90-CE6ADAB8CD2E}"/>
              </a:ext>
            </a:extLst>
          </p:cNvPr>
          <p:cNvSpPr/>
          <p:nvPr/>
        </p:nvSpPr>
        <p:spPr>
          <a:xfrm>
            <a:off x="1343334" y="4222076"/>
            <a:ext cx="1080000" cy="1080000"/>
          </a:xfrm>
          <a:prstGeom prst="ellipse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F8F829-CDD0-843B-5113-EBBEBF5FC02E}"/>
              </a:ext>
            </a:extLst>
          </p:cNvPr>
          <p:cNvGrpSpPr/>
          <p:nvPr/>
        </p:nvGrpSpPr>
        <p:grpSpPr>
          <a:xfrm>
            <a:off x="2610897" y="4222076"/>
            <a:ext cx="3904203" cy="379054"/>
            <a:chOff x="2610897" y="4222076"/>
            <a:chExt cx="3904203" cy="379054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0E0B3F50-3D7A-F350-7102-706A289BA99D}"/>
                </a:ext>
              </a:extLst>
            </p:cNvPr>
            <p:cNvSpPr/>
            <p:nvPr/>
          </p:nvSpPr>
          <p:spPr>
            <a:xfrm>
              <a:off x="2610897" y="4222076"/>
              <a:ext cx="3810061" cy="369332"/>
            </a:xfrm>
            <a:prstGeom prst="roundRect">
              <a:avLst/>
            </a:prstGeom>
            <a:solidFill>
              <a:srgbClr val="1F222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66B6659-D7E6-CD0E-892B-F130288B32C2}"/>
                </a:ext>
              </a:extLst>
            </p:cNvPr>
            <p:cNvSpPr txBox="1"/>
            <p:nvPr/>
          </p:nvSpPr>
          <p:spPr>
            <a:xfrm>
              <a:off x="2641576" y="4231798"/>
              <a:ext cx="3873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Gabriel Milego e Hiago da Rocha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B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1E7E2811-54D0-4BD2-F56C-1B8F9522186B}"/>
              </a:ext>
            </a:extLst>
          </p:cNvPr>
          <p:cNvSpPr/>
          <p:nvPr/>
        </p:nvSpPr>
        <p:spPr>
          <a:xfrm>
            <a:off x="7994650" y="3987840"/>
            <a:ext cx="1800000" cy="1800000"/>
          </a:xfrm>
          <a:prstGeom prst="ellipse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C9D5895-E3DA-8AA0-DF49-24B5866591BE}"/>
              </a:ext>
            </a:extLst>
          </p:cNvPr>
          <p:cNvSpPr>
            <a:spLocks/>
          </p:cNvSpPr>
          <p:nvPr/>
        </p:nvSpPr>
        <p:spPr>
          <a:xfrm>
            <a:off x="6190018" y="-1282884"/>
            <a:ext cx="2520000" cy="2520000"/>
          </a:xfrm>
          <a:prstGeom prst="ellipse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DB034E3-9501-9957-45F7-EB29E2E11D3B}"/>
              </a:ext>
            </a:extLst>
          </p:cNvPr>
          <p:cNvSpPr/>
          <p:nvPr/>
        </p:nvSpPr>
        <p:spPr>
          <a:xfrm>
            <a:off x="-1522748" y="-1282884"/>
            <a:ext cx="4680000" cy="4680000"/>
          </a:xfrm>
          <a:prstGeom prst="ellipse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92E7AB4-4BFF-CBF3-6D0C-CB4712EE0AFB}"/>
              </a:ext>
            </a:extLst>
          </p:cNvPr>
          <p:cNvSpPr/>
          <p:nvPr/>
        </p:nvSpPr>
        <p:spPr>
          <a:xfrm>
            <a:off x="2548673" y="2813901"/>
            <a:ext cx="3600000" cy="3600000"/>
          </a:xfrm>
          <a:prstGeom prst="ellipse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B0F6998-FED1-07A8-77FD-75017BED7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51750" y="234265"/>
            <a:ext cx="1428750" cy="14287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CBE4C1-A0EC-A486-3175-F0715999B22B}"/>
              </a:ext>
            </a:extLst>
          </p:cNvPr>
          <p:cNvSpPr txBox="1"/>
          <p:nvPr/>
        </p:nvSpPr>
        <p:spPr>
          <a:xfrm>
            <a:off x="285750" y="118459"/>
            <a:ext cx="8125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Aharoni" panose="02010803020104030203" pitchFamily="2" charset="-79"/>
                <a:ea typeface="OpenSans-Bold" pitchFamily="34" charset="-122"/>
                <a:cs typeface="Aharoni" panose="02010803020104030203" pitchFamily="2" charset="-79"/>
              </a:rPr>
              <a:t>Exemplos</a:t>
            </a:r>
            <a:endParaRPr lang="en-US" sz="4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7DD45BF-52DE-9710-D14D-EAE956C80499}"/>
              </a:ext>
            </a:extLst>
          </p:cNvPr>
          <p:cNvGrpSpPr/>
          <p:nvPr/>
        </p:nvGrpSpPr>
        <p:grpSpPr>
          <a:xfrm>
            <a:off x="1150144" y="845820"/>
            <a:ext cx="6586868" cy="4042019"/>
            <a:chOff x="1150144" y="845820"/>
            <a:chExt cx="6586868" cy="404201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1C2F831-909F-B863-0113-F6AAAF3D1D4A}"/>
                </a:ext>
              </a:extLst>
            </p:cNvPr>
            <p:cNvGrpSpPr/>
            <p:nvPr/>
          </p:nvGrpSpPr>
          <p:grpSpPr>
            <a:xfrm>
              <a:off x="1150144" y="845820"/>
              <a:ext cx="6186487" cy="4042019"/>
              <a:chOff x="285750" y="1258511"/>
              <a:chExt cx="7258049" cy="2246768"/>
            </a:xfrm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7387D605-B0E0-62C1-B79E-8C18D98B3881}"/>
                  </a:ext>
                </a:extLst>
              </p:cNvPr>
              <p:cNvSpPr/>
              <p:nvPr/>
            </p:nvSpPr>
            <p:spPr>
              <a:xfrm>
                <a:off x="285750" y="1258511"/>
                <a:ext cx="6934200" cy="2246768"/>
              </a:xfrm>
              <a:prstGeom prst="roundRect">
                <a:avLst/>
              </a:prstGeom>
              <a:solidFill>
                <a:srgbClr val="1F222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F2F1C4A-B9F6-7D5A-8624-05912AA3D598}"/>
                  </a:ext>
                </a:extLst>
              </p:cNvPr>
              <p:cNvSpPr txBox="1"/>
              <p:nvPr/>
            </p:nvSpPr>
            <p:spPr>
              <a:xfrm>
                <a:off x="609600" y="1460809"/>
                <a:ext cx="69341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pt-BR" sz="28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02C7206-F11F-CEF6-5226-4F2BCF93F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79103" y="3872896"/>
              <a:ext cx="5001781" cy="741005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50380AB-5719-8CC5-E06F-8684E5820F57}"/>
                </a:ext>
              </a:extLst>
            </p:cNvPr>
            <p:cNvSpPr txBox="1"/>
            <p:nvPr/>
          </p:nvSpPr>
          <p:spPr>
            <a:xfrm>
              <a:off x="1807369" y="926936"/>
              <a:ext cx="59296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Campos de input com icones </a:t>
              </a: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BDCAAB7-91CE-FA4D-76CF-41C7139D7D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21000"/>
                      </a14:imgEffect>
                      <a14:imgEffect>
                        <a14:brightnessContrast bright="-12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82910" y="1382129"/>
              <a:ext cx="3430156" cy="24142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416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7" grpId="0" animBg="1"/>
      <p:bldP spid="10" grpId="0" animBg="1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B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1E7E2811-54D0-4BD2-F56C-1B8F9522186B}"/>
              </a:ext>
            </a:extLst>
          </p:cNvPr>
          <p:cNvSpPr/>
          <p:nvPr/>
        </p:nvSpPr>
        <p:spPr>
          <a:xfrm>
            <a:off x="260350" y="4243500"/>
            <a:ext cx="1800000" cy="1800000"/>
          </a:xfrm>
          <a:prstGeom prst="ellipse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C9D5895-E3DA-8AA0-DF49-24B5866591BE}"/>
              </a:ext>
            </a:extLst>
          </p:cNvPr>
          <p:cNvSpPr>
            <a:spLocks/>
          </p:cNvSpPr>
          <p:nvPr/>
        </p:nvSpPr>
        <p:spPr>
          <a:xfrm>
            <a:off x="6190018" y="-1282884"/>
            <a:ext cx="2520000" cy="2520000"/>
          </a:xfrm>
          <a:prstGeom prst="ellipse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DB034E3-9501-9957-45F7-EB29E2E11D3B}"/>
              </a:ext>
            </a:extLst>
          </p:cNvPr>
          <p:cNvSpPr/>
          <p:nvPr/>
        </p:nvSpPr>
        <p:spPr>
          <a:xfrm>
            <a:off x="-389273" y="-1816284"/>
            <a:ext cx="4680000" cy="4680000"/>
          </a:xfrm>
          <a:prstGeom prst="ellipse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92E7AB4-4BFF-CBF3-6D0C-CB4712EE0AFB}"/>
              </a:ext>
            </a:extLst>
          </p:cNvPr>
          <p:cNvSpPr/>
          <p:nvPr/>
        </p:nvSpPr>
        <p:spPr>
          <a:xfrm>
            <a:off x="5560428" y="2105475"/>
            <a:ext cx="3600000" cy="3600000"/>
          </a:xfrm>
          <a:prstGeom prst="ellipse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B0F6998-FED1-07A8-77FD-75017BED7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51750" y="234265"/>
            <a:ext cx="1428750" cy="14287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CBE4C1-A0EC-A486-3175-F0715999B22B}"/>
              </a:ext>
            </a:extLst>
          </p:cNvPr>
          <p:cNvSpPr txBox="1"/>
          <p:nvPr/>
        </p:nvSpPr>
        <p:spPr>
          <a:xfrm>
            <a:off x="433982" y="411566"/>
            <a:ext cx="8125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Aharoni" panose="02010803020104030203" pitchFamily="2" charset="-79"/>
                <a:ea typeface="OpenSans-Bold" pitchFamily="34" charset="-122"/>
                <a:cs typeface="Aharoni" panose="02010803020104030203" pitchFamily="2" charset="-79"/>
              </a:rPr>
              <a:t>Referencias</a:t>
            </a:r>
            <a:endParaRPr lang="en-US" sz="4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D8554B8-948F-9FA5-532A-D3A377F0DD5F}"/>
              </a:ext>
            </a:extLst>
          </p:cNvPr>
          <p:cNvSpPr/>
          <p:nvPr/>
        </p:nvSpPr>
        <p:spPr>
          <a:xfrm>
            <a:off x="1038330" y="1737158"/>
            <a:ext cx="6915436" cy="2253116"/>
          </a:xfrm>
          <a:prstGeom prst="roundRect">
            <a:avLst/>
          </a:prstGeom>
          <a:solidFill>
            <a:srgbClr val="1F222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buNone/>
            </a:pPr>
            <a:r>
              <a:rPr lang="en-US" sz="2800" dirty="0" err="1">
                <a:solidFill>
                  <a:schemeClr val="bg1"/>
                </a:solidFill>
                <a:latin typeface="Aharoni" panose="02010803020104030203" pitchFamily="2" charset="-79"/>
                <a:ea typeface="OpenSans-Regular" pitchFamily="34" charset="-122"/>
                <a:cs typeface="Aharoni" panose="02010803020104030203" pitchFamily="2" charset="-79"/>
              </a:rPr>
              <a:t>Documentação</a:t>
            </a:r>
            <a:r>
              <a:rPr lang="en-US" sz="2800" dirty="0">
                <a:solidFill>
                  <a:schemeClr val="bg1"/>
                </a:solidFill>
                <a:latin typeface="Aharoni" panose="02010803020104030203" pitchFamily="2" charset="-79"/>
                <a:ea typeface="OpenSans-Regular" pitchFamily="34" charset="-122"/>
                <a:cs typeface="Aharoni" panose="02010803020104030203" pitchFamily="2" charset="-79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haroni" panose="02010803020104030203" pitchFamily="2" charset="-79"/>
                <a:ea typeface="OpenSans-Regular" pitchFamily="34" charset="-122"/>
                <a:cs typeface="Aharoni" panose="02010803020104030203" pitchFamily="2" charset="-79"/>
              </a:rPr>
              <a:t>oficial</a:t>
            </a:r>
            <a:r>
              <a:rPr lang="en-US" sz="2800" dirty="0">
                <a:solidFill>
                  <a:schemeClr val="bg1"/>
                </a:solidFill>
                <a:latin typeface="Aharoni" panose="02010803020104030203" pitchFamily="2" charset="-79"/>
                <a:ea typeface="OpenSans-Regular" pitchFamily="34" charset="-122"/>
                <a:cs typeface="Aharoni" panose="02010803020104030203" pitchFamily="2" charset="-79"/>
              </a:rPr>
              <a:t>: </a:t>
            </a:r>
            <a:r>
              <a:rPr lang="en-US" sz="2400" dirty="0">
                <a:solidFill>
                  <a:srgbClr val="000000"/>
                </a:solidFill>
                <a:latin typeface="Aharoni" panose="02010803020104030203" pitchFamily="2" charset="-79"/>
                <a:ea typeface="OpenSans-Regular" pitchFamily="34" charset="-122"/>
                <a:cs typeface="Aharoni" panose="02010803020104030203" pitchFamily="2" charset="-79"/>
                <a:hlinkClick r:id="rId4"/>
              </a:rPr>
              <a:t>https://bulma.io/documentation </a:t>
            </a:r>
            <a:endParaRPr 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 algn="l">
              <a:buNone/>
            </a:pPr>
            <a:r>
              <a:rPr lang="en-US" sz="2800" dirty="0" err="1">
                <a:solidFill>
                  <a:schemeClr val="bg1"/>
                </a:solidFill>
                <a:latin typeface="Aharoni" panose="02010803020104030203" pitchFamily="2" charset="-79"/>
                <a:ea typeface="OpenSans-Regular" pitchFamily="34" charset="-122"/>
                <a:cs typeface="Aharoni" panose="02010803020104030203" pitchFamily="2" charset="-79"/>
              </a:rPr>
              <a:t>Repositório</a:t>
            </a:r>
            <a:r>
              <a:rPr lang="en-US" sz="2800" dirty="0">
                <a:solidFill>
                  <a:schemeClr val="bg1"/>
                </a:solidFill>
                <a:latin typeface="Aharoni" panose="02010803020104030203" pitchFamily="2" charset="-79"/>
                <a:ea typeface="OpenSans-Regular" pitchFamily="34" charset="-122"/>
                <a:cs typeface="Aharoni" panose="02010803020104030203" pitchFamily="2" charset="-79"/>
              </a:rPr>
              <a:t> no GitHub: </a:t>
            </a:r>
            <a:r>
              <a:rPr lang="en-US" sz="2400" dirty="0">
                <a:solidFill>
                  <a:srgbClr val="000000"/>
                </a:solidFill>
                <a:latin typeface="Aharoni" panose="02010803020104030203" pitchFamily="2" charset="-79"/>
                <a:ea typeface="OpenSans-Regular" pitchFamily="34" charset="-122"/>
                <a:cs typeface="Aharoni" panose="02010803020104030203" pitchFamily="2" charset="-79"/>
                <a:hlinkClick r:id="rId5"/>
              </a:rPr>
              <a:t>https://github.com/jgthms/bulma </a:t>
            </a:r>
            <a:endParaRPr 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7278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7" grpId="0" animBg="1"/>
      <p:bldP spid="10" grpId="0" animBg="1"/>
      <p:bldP spid="11" grpId="0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B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6BC681-87E1-2792-F07E-B0663100E23B}"/>
              </a:ext>
            </a:extLst>
          </p:cNvPr>
          <p:cNvSpPr txBox="1"/>
          <p:nvPr/>
        </p:nvSpPr>
        <p:spPr>
          <a:xfrm>
            <a:off x="3929230" y="2596493"/>
            <a:ext cx="1276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Roteiro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0AC596A-E195-DEA9-1DCF-70635CB55DBC}"/>
              </a:ext>
            </a:extLst>
          </p:cNvPr>
          <p:cNvSpPr/>
          <p:nvPr/>
        </p:nvSpPr>
        <p:spPr>
          <a:xfrm>
            <a:off x="3667405" y="1927326"/>
            <a:ext cx="1800000" cy="1800000"/>
          </a:xfrm>
          <a:prstGeom prst="ellipse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5F1D8A0-47D2-9166-8A41-435566D5DFA6}"/>
              </a:ext>
            </a:extLst>
          </p:cNvPr>
          <p:cNvSpPr/>
          <p:nvPr/>
        </p:nvSpPr>
        <p:spPr>
          <a:xfrm>
            <a:off x="2771997" y="1027326"/>
            <a:ext cx="3600000" cy="3600000"/>
          </a:xfrm>
          <a:prstGeom prst="ellipse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533CD8F-DCBD-207A-156A-C9027B3CCEE9}"/>
              </a:ext>
            </a:extLst>
          </p:cNvPr>
          <p:cNvSpPr/>
          <p:nvPr/>
        </p:nvSpPr>
        <p:spPr>
          <a:xfrm>
            <a:off x="1871997" y="127326"/>
            <a:ext cx="5400000" cy="5400000"/>
          </a:xfrm>
          <a:prstGeom prst="ellipse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7538CF2-1FC6-3A71-2805-74C39734393D}"/>
              </a:ext>
            </a:extLst>
          </p:cNvPr>
          <p:cNvSpPr/>
          <p:nvPr/>
        </p:nvSpPr>
        <p:spPr>
          <a:xfrm>
            <a:off x="967405" y="-772674"/>
            <a:ext cx="7200000" cy="7200000"/>
          </a:xfrm>
          <a:prstGeom prst="ellipse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0F49BFF-FE0F-BEFE-1DF2-DB55904448A1}"/>
              </a:ext>
            </a:extLst>
          </p:cNvPr>
          <p:cNvSpPr>
            <a:spLocks/>
          </p:cNvSpPr>
          <p:nvPr/>
        </p:nvSpPr>
        <p:spPr>
          <a:xfrm>
            <a:off x="67405" y="-1672674"/>
            <a:ext cx="9000000" cy="9000000"/>
          </a:xfrm>
          <a:prstGeom prst="ellipse">
            <a:avLst/>
          </a:prstGeom>
          <a:noFill/>
          <a:ln w="22225">
            <a:solidFill>
              <a:schemeClr val="tx1">
                <a:lumMod val="50000"/>
                <a:lumOff val="50000"/>
                <a:alpha val="98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BB65328-9969-4473-6085-C89B2284D565}"/>
              </a:ext>
            </a:extLst>
          </p:cNvPr>
          <p:cNvSpPr/>
          <p:nvPr/>
        </p:nvSpPr>
        <p:spPr>
          <a:xfrm>
            <a:off x="4686512" y="2066284"/>
            <a:ext cx="1128517" cy="369332"/>
          </a:xfrm>
          <a:prstGeom prst="roundRect">
            <a:avLst/>
          </a:prstGeom>
          <a:solidFill>
            <a:srgbClr val="4258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O que é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73103D6-4856-EB14-8190-4447E6155425}"/>
              </a:ext>
            </a:extLst>
          </p:cNvPr>
          <p:cNvSpPr/>
          <p:nvPr/>
        </p:nvSpPr>
        <p:spPr>
          <a:xfrm>
            <a:off x="1181788" y="2457994"/>
            <a:ext cx="1343293" cy="369332"/>
          </a:xfrm>
          <a:prstGeom prst="roundRect">
            <a:avLst/>
          </a:prstGeom>
          <a:solidFill>
            <a:srgbClr val="00D1B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Quem usa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23F0957-DF3A-836C-D93C-646A462AB2CA}"/>
              </a:ext>
            </a:extLst>
          </p:cNvPr>
          <p:cNvSpPr/>
          <p:nvPr/>
        </p:nvSpPr>
        <p:spPr>
          <a:xfrm>
            <a:off x="2771997" y="1258158"/>
            <a:ext cx="1197891" cy="369332"/>
          </a:xfrm>
          <a:prstGeom prst="roundRect">
            <a:avLst/>
          </a:prstGeom>
          <a:solidFill>
            <a:srgbClr val="66D1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Histórico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8ACFAD3-CD67-8EC2-6710-4FAB374D7A81}"/>
              </a:ext>
            </a:extLst>
          </p:cNvPr>
          <p:cNvSpPr/>
          <p:nvPr/>
        </p:nvSpPr>
        <p:spPr>
          <a:xfrm>
            <a:off x="7350508" y="3469916"/>
            <a:ext cx="1383971" cy="369332"/>
          </a:xfrm>
          <a:prstGeom prst="roundRect">
            <a:avLst/>
          </a:prstGeom>
          <a:solidFill>
            <a:srgbClr val="FFB70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Como usar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74DF405-A770-FF16-E345-C9B764C03783}"/>
              </a:ext>
            </a:extLst>
          </p:cNvPr>
          <p:cNvSpPr/>
          <p:nvPr/>
        </p:nvSpPr>
        <p:spPr>
          <a:xfrm>
            <a:off x="-90027" y="4554582"/>
            <a:ext cx="1224049" cy="369332"/>
          </a:xfrm>
          <a:prstGeom prst="roundRect">
            <a:avLst/>
          </a:prstGeom>
          <a:solidFill>
            <a:srgbClr val="FF668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Exemplo</a:t>
            </a:r>
          </a:p>
        </p:txBody>
      </p:sp>
    </p:spTree>
    <p:extLst>
      <p:ext uri="{BB962C8B-B14F-4D97-AF65-F5344CB8AC3E}">
        <p14:creationId xmlns:p14="http://schemas.microsoft.com/office/powerpoint/2010/main" val="246252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0.0003 C 0.03559 0.07284 0.03177 0.18303 -0.00937 0.24754 C -0.05 0.31019 -0.1125 0.30124 -0.14826 0.22902 C -0.18368 0.15649 -0.17899 0.04568 -0.13837 -0.01697 C -0.09757 -0.07993 -0.03559 -0.07314 -1.94444E-6 -0.0003 Z " pathEditMode="relative" rAng="2940000" ptsTypes="AAA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78" y="1154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3 0.00555 C 0.08455 -0.12099 0.20902 -0.10772 0.28073 0.03888 C 0.35156 0.18395 0.3427 0.40709 0.26076 0.53364 C 0.17951 0.65987 0.05434 0.64351 -0.01702 0.49907 C -0.08837 0.35154 -0.07934 0.13209 0.00243 0.00555 Z " pathEditMode="relative" rAng="19140000" ptsTypes="AAAAA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51" y="2635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8" presetClass="emp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29 0.02222 C 0.00243 -0.26852 0.14011 -0.4963 0.30625 -0.49074 C 0.47309 -0.47562 0.60296 -0.23117 0.59792 0.05926 C 0.59202 0.34815 0.45261 0.57253 0.28542 0.56235 C 0.11928 0.55185 -0.00868 0.31204 -0.00329 0.02222 Z " pathEditMode="relative" rAng="16320000" ptsTypes="AAAAA">
                                      <p:cBhvr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69" y="135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8" presetClass="emp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8" presetClass="emp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2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48148E-6 C -0.04896 0.37685 -0.2599 0.61327 -0.47222 0.52624 C -0.68437 0.4392 -0.81615 0.06204 -0.76719 -0.31481 C -0.7184 -0.69105 -0.50694 -0.92685 -0.29479 -0.83981 C -0.08246 -0.75247 0.04896 -0.37623 -5.55556E-7 -1.48148E-6 Z " pathEditMode="relative" rAng="6180000" ptsTypes="AAAAA">
                                      <p:cBhvr>
                                        <p:cTn id="2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368" y="-15679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8" presetClass="emp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2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44444E-6 C -0.11458 -0.43703 -0.00903 -0.95802 0.23785 -1.16265 C 0.48438 -1.36697 0.77743 -1.17654 0.89202 -0.7395 C 1.00677 -0.30216 0.90035 0.21914 0.65382 0.42346 C 0.40695 0.62809 0.11476 0.43735 -2.22222E-6 -4.44444E-6 Z " pathEditMode="relative" rAng="14700000" ptsTypes="AAAAA">
                                      <p:cBhvr>
                                        <p:cTn id="2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601" y="-369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B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89B4C5A7-9D36-45B0-AB5D-BDEE4B976E42}"/>
              </a:ext>
            </a:extLst>
          </p:cNvPr>
          <p:cNvSpPr/>
          <p:nvPr/>
        </p:nvSpPr>
        <p:spPr>
          <a:xfrm>
            <a:off x="-1244359" y="-2008974"/>
            <a:ext cx="2880000" cy="2880000"/>
          </a:xfrm>
          <a:prstGeom prst="ellipse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0C65210-CB0A-C4FD-08E8-5EED71DD2A75}"/>
              </a:ext>
            </a:extLst>
          </p:cNvPr>
          <p:cNvSpPr/>
          <p:nvPr/>
        </p:nvSpPr>
        <p:spPr>
          <a:xfrm>
            <a:off x="4426773" y="3561570"/>
            <a:ext cx="1080000" cy="1080000"/>
          </a:xfrm>
          <a:prstGeom prst="ellipse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FAF35E2-7E8B-12D7-FFB5-667D6C5C4AD4}"/>
              </a:ext>
            </a:extLst>
          </p:cNvPr>
          <p:cNvSpPr/>
          <p:nvPr/>
        </p:nvSpPr>
        <p:spPr>
          <a:xfrm>
            <a:off x="-617964" y="2346447"/>
            <a:ext cx="2520000" cy="2520000"/>
          </a:xfrm>
          <a:prstGeom prst="ellipse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CC9E0ED-8535-A35E-0267-45060852C633}"/>
              </a:ext>
            </a:extLst>
          </p:cNvPr>
          <p:cNvSpPr/>
          <p:nvPr/>
        </p:nvSpPr>
        <p:spPr>
          <a:xfrm>
            <a:off x="3777959" y="-1625738"/>
            <a:ext cx="4680000" cy="4680000"/>
          </a:xfrm>
          <a:prstGeom prst="ellipse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5790BE-B658-5227-4FA1-AEBD70A10E07}"/>
              </a:ext>
            </a:extLst>
          </p:cNvPr>
          <p:cNvGrpSpPr/>
          <p:nvPr/>
        </p:nvGrpSpPr>
        <p:grpSpPr>
          <a:xfrm>
            <a:off x="642036" y="1690288"/>
            <a:ext cx="6616700" cy="1978571"/>
            <a:chOff x="203200" y="1806028"/>
            <a:chExt cx="6616700" cy="197857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C3EA276-BC21-30D6-6211-FF3C86394790}"/>
                </a:ext>
              </a:extLst>
            </p:cNvPr>
            <p:cNvSpPr/>
            <p:nvPr/>
          </p:nvSpPr>
          <p:spPr>
            <a:xfrm>
              <a:off x="203200" y="1806028"/>
              <a:ext cx="6616700" cy="1978571"/>
            </a:xfrm>
            <a:prstGeom prst="roundRect">
              <a:avLst/>
            </a:prstGeom>
            <a:solidFill>
              <a:srgbClr val="1F222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643C077-7546-2121-9026-3FF6676C0F6C}"/>
                </a:ext>
              </a:extLst>
            </p:cNvPr>
            <p:cNvSpPr txBox="1"/>
            <p:nvPr/>
          </p:nvSpPr>
          <p:spPr>
            <a:xfrm>
              <a:off x="431800" y="1887372"/>
              <a:ext cx="615950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Bulma</a:t>
              </a:r>
              <a:r>
                <a:rPr lang="pt-BR" sz="28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é um framework CSS open source baseado em </a:t>
              </a:r>
              <a:r>
                <a:rPr lang="pt-BR" sz="28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Flexbox</a:t>
              </a:r>
              <a:r>
                <a:rPr lang="pt-BR" sz="28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, que facilita a criação de </a:t>
              </a:r>
              <a:r>
                <a:rPr lang="pt-BR" sz="28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layouts responsivos</a:t>
              </a:r>
              <a:r>
                <a:rPr lang="pt-BR" sz="28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.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602E9E8-0041-379B-864C-BCCD1F6EBA99}"/>
              </a:ext>
            </a:extLst>
          </p:cNvPr>
          <p:cNvSpPr txBox="1"/>
          <p:nvPr/>
        </p:nvSpPr>
        <p:spPr>
          <a:xfrm>
            <a:off x="393700" y="444500"/>
            <a:ext cx="520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 que é Bulma?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DCF1E51-341B-5736-E3C9-1D90AB4AA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51750" y="234265"/>
            <a:ext cx="1428750" cy="142875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050F3F1F-1889-6785-B9D5-E3642A111189}"/>
              </a:ext>
            </a:extLst>
          </p:cNvPr>
          <p:cNvSpPr/>
          <p:nvPr/>
        </p:nvSpPr>
        <p:spPr>
          <a:xfrm>
            <a:off x="7888996" y="4009235"/>
            <a:ext cx="1800000" cy="1800000"/>
          </a:xfrm>
          <a:prstGeom prst="ellipse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8316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9" grpId="0" animBg="1"/>
      <p:bldP spid="8" grpId="0" animBg="1"/>
      <p:bldP spid="3" grpId="0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B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956F8756-8E7D-42F0-5B7E-52850A6462BE}"/>
              </a:ext>
            </a:extLst>
          </p:cNvPr>
          <p:cNvSpPr/>
          <p:nvPr/>
        </p:nvSpPr>
        <p:spPr>
          <a:xfrm>
            <a:off x="-563880" y="129540"/>
            <a:ext cx="2880000" cy="2880000"/>
          </a:xfrm>
          <a:prstGeom prst="ellipse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CED2162-9AD6-1082-9CE1-C235B52ADAE7}"/>
              </a:ext>
            </a:extLst>
          </p:cNvPr>
          <p:cNvSpPr/>
          <p:nvPr/>
        </p:nvSpPr>
        <p:spPr>
          <a:xfrm>
            <a:off x="4139132" y="1510924"/>
            <a:ext cx="1440000" cy="1440000"/>
          </a:xfrm>
          <a:prstGeom prst="ellipse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9A7C361-E403-E18E-4932-E9F31646215F}"/>
              </a:ext>
            </a:extLst>
          </p:cNvPr>
          <p:cNvSpPr/>
          <p:nvPr/>
        </p:nvSpPr>
        <p:spPr>
          <a:xfrm>
            <a:off x="-781050" y="3269701"/>
            <a:ext cx="5040000" cy="5040000"/>
          </a:xfrm>
          <a:prstGeom prst="ellipse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76008CB-2E24-EC2D-F645-47F9FCD196C2}"/>
              </a:ext>
            </a:extLst>
          </p:cNvPr>
          <p:cNvSpPr/>
          <p:nvPr/>
        </p:nvSpPr>
        <p:spPr>
          <a:xfrm>
            <a:off x="7144442" y="1360156"/>
            <a:ext cx="2880000" cy="2880000"/>
          </a:xfrm>
          <a:prstGeom prst="ellipse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1F99B1E-8ADB-4C53-1015-593CACADF6BB}"/>
              </a:ext>
            </a:extLst>
          </p:cNvPr>
          <p:cNvSpPr/>
          <p:nvPr/>
        </p:nvSpPr>
        <p:spPr>
          <a:xfrm>
            <a:off x="6246495" y="-203422"/>
            <a:ext cx="1080000" cy="1080000"/>
          </a:xfrm>
          <a:prstGeom prst="ellipse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082F87-CFA0-EFA2-600A-D10D684AE845}"/>
              </a:ext>
            </a:extLst>
          </p:cNvPr>
          <p:cNvSpPr txBox="1"/>
          <p:nvPr/>
        </p:nvSpPr>
        <p:spPr>
          <a:xfrm>
            <a:off x="428625" y="323850"/>
            <a:ext cx="6791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Características Principais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76DDD30-BFD5-7452-46F6-930498CBD260}"/>
              </a:ext>
            </a:extLst>
          </p:cNvPr>
          <p:cNvGrpSpPr/>
          <p:nvPr/>
        </p:nvGrpSpPr>
        <p:grpSpPr>
          <a:xfrm>
            <a:off x="686492" y="1121429"/>
            <a:ext cx="7441352" cy="672746"/>
            <a:chOff x="686492" y="1121429"/>
            <a:chExt cx="7441352" cy="672746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770B6E1D-EB81-6A57-2A68-E35302491A2E}"/>
                </a:ext>
              </a:extLst>
            </p:cNvPr>
            <p:cNvSpPr/>
            <p:nvPr/>
          </p:nvSpPr>
          <p:spPr>
            <a:xfrm>
              <a:off x="686492" y="1121429"/>
              <a:ext cx="6640003" cy="672746"/>
            </a:xfrm>
            <a:prstGeom prst="roundRect">
              <a:avLst/>
            </a:prstGeom>
            <a:solidFill>
              <a:srgbClr val="1F222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DED10EE-F6FE-6D85-BC7D-DB7EE596DCD1}"/>
                </a:ext>
              </a:extLst>
            </p:cNvPr>
            <p:cNvSpPr txBox="1"/>
            <p:nvPr/>
          </p:nvSpPr>
          <p:spPr>
            <a:xfrm>
              <a:off x="700570" y="1199691"/>
              <a:ext cx="74272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sz="2800" dirty="0" err="1">
                  <a:solidFill>
                    <a:schemeClr val="bg1"/>
                  </a:solidFill>
                  <a:latin typeface="Aharoni" panose="02010803020104030203" pitchFamily="2" charset="-79"/>
                  <a:ea typeface="OpenSans-Regular" pitchFamily="34" charset="-122"/>
                  <a:cs typeface="Aharoni" panose="02010803020104030203" pitchFamily="2" charset="-79"/>
                </a:rPr>
                <a:t>Responsividade</a:t>
              </a:r>
              <a:r>
                <a:rPr lang="en-US" sz="2800" dirty="0">
                  <a:solidFill>
                    <a:schemeClr val="bg1"/>
                  </a:solidFill>
                  <a:latin typeface="Aharoni" panose="02010803020104030203" pitchFamily="2" charset="-79"/>
                  <a:ea typeface="OpenSans-Regular" pitchFamily="34" charset="-122"/>
                  <a:cs typeface="Aharoni" panose="02010803020104030203" pitchFamily="2" charset="-79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latin typeface="Aharoni" panose="02010803020104030203" pitchFamily="2" charset="-79"/>
                  <a:ea typeface="OpenSans-Regular" pitchFamily="34" charset="-122"/>
                  <a:cs typeface="Aharoni" panose="02010803020104030203" pitchFamily="2" charset="-79"/>
                </a:rPr>
                <a:t>baseada</a:t>
              </a:r>
              <a:r>
                <a:rPr lang="en-US" sz="2800" dirty="0">
                  <a:solidFill>
                    <a:schemeClr val="bg1"/>
                  </a:solidFill>
                  <a:latin typeface="Aharoni" panose="02010803020104030203" pitchFamily="2" charset="-79"/>
                  <a:ea typeface="OpenSans-Regular" pitchFamily="34" charset="-122"/>
                  <a:cs typeface="Aharoni" panose="02010803020104030203" pitchFamily="2" charset="-79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latin typeface="Aharoni" panose="02010803020104030203" pitchFamily="2" charset="-79"/>
                  <a:ea typeface="OpenSans-Regular" pitchFamily="34" charset="-122"/>
                  <a:cs typeface="Aharoni" panose="02010803020104030203" pitchFamily="2" charset="-79"/>
                </a:rPr>
                <a:t>em</a:t>
              </a:r>
              <a:r>
                <a:rPr lang="en-US" sz="2800" dirty="0">
                  <a:solidFill>
                    <a:schemeClr val="bg1"/>
                  </a:solidFill>
                  <a:latin typeface="Aharoni" panose="02010803020104030203" pitchFamily="2" charset="-79"/>
                  <a:ea typeface="OpenSans-Regular" pitchFamily="34" charset="-122"/>
                  <a:cs typeface="Aharoni" panose="02010803020104030203" pitchFamily="2" charset="-79"/>
                </a:rPr>
                <a:t> Flexbox</a:t>
              </a:r>
              <a:endParaRPr lang="en-US" sz="2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8D2FDA1-7DE5-D7D1-A0EA-09E32D050DBC}"/>
              </a:ext>
            </a:extLst>
          </p:cNvPr>
          <p:cNvGrpSpPr/>
          <p:nvPr/>
        </p:nvGrpSpPr>
        <p:grpSpPr>
          <a:xfrm>
            <a:off x="686492" y="1890866"/>
            <a:ext cx="4056958" cy="648458"/>
            <a:chOff x="686492" y="1890866"/>
            <a:chExt cx="4056958" cy="648458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44D0401D-EF8B-FEA9-11CC-ED0DDC51D604}"/>
                </a:ext>
              </a:extLst>
            </p:cNvPr>
            <p:cNvSpPr/>
            <p:nvPr/>
          </p:nvSpPr>
          <p:spPr>
            <a:xfrm>
              <a:off x="686492" y="1890866"/>
              <a:ext cx="4056958" cy="648458"/>
            </a:xfrm>
            <a:prstGeom prst="roundRect">
              <a:avLst/>
            </a:prstGeom>
            <a:solidFill>
              <a:srgbClr val="1F222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FA0507B-01CC-C369-3E77-2BFE184AB4E1}"/>
                </a:ext>
              </a:extLst>
            </p:cNvPr>
            <p:cNvSpPr txBox="1"/>
            <p:nvPr/>
          </p:nvSpPr>
          <p:spPr>
            <a:xfrm>
              <a:off x="686492" y="1973541"/>
              <a:ext cx="40569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sz="2800" dirty="0">
                  <a:solidFill>
                    <a:schemeClr val="bg1"/>
                  </a:solidFill>
                  <a:latin typeface="Aharoni" panose="02010803020104030203" pitchFamily="2" charset="-79"/>
                  <a:ea typeface="OpenSans-Regular" pitchFamily="34" charset="-122"/>
                  <a:cs typeface="Aharoni" panose="02010803020104030203" pitchFamily="2" charset="-79"/>
                </a:rPr>
                <a:t>Classes CSS </a:t>
              </a:r>
              <a:r>
                <a:rPr lang="en-US" sz="2800" dirty="0" err="1">
                  <a:solidFill>
                    <a:schemeClr val="bg1"/>
                  </a:solidFill>
                  <a:latin typeface="Aharoni" panose="02010803020104030203" pitchFamily="2" charset="-79"/>
                  <a:ea typeface="OpenSans-Regular" pitchFamily="34" charset="-122"/>
                  <a:cs typeface="Aharoni" panose="02010803020104030203" pitchFamily="2" charset="-79"/>
                </a:rPr>
                <a:t>modulares</a:t>
              </a:r>
              <a:endParaRPr lang="en-US" sz="2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AFCFAB3-44F9-0798-A16B-558ADD01E095}"/>
              </a:ext>
            </a:extLst>
          </p:cNvPr>
          <p:cNvGrpSpPr/>
          <p:nvPr/>
        </p:nvGrpSpPr>
        <p:grpSpPr>
          <a:xfrm>
            <a:off x="700570" y="2636015"/>
            <a:ext cx="5662130" cy="633686"/>
            <a:chOff x="700570" y="2636015"/>
            <a:chExt cx="5662130" cy="633686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1B52E2D9-4B48-B167-8AE1-48F7B20A2C63}"/>
                </a:ext>
              </a:extLst>
            </p:cNvPr>
            <p:cNvSpPr/>
            <p:nvPr/>
          </p:nvSpPr>
          <p:spPr>
            <a:xfrm>
              <a:off x="700570" y="2636015"/>
              <a:ext cx="5662130" cy="633686"/>
            </a:xfrm>
            <a:prstGeom prst="roundRect">
              <a:avLst/>
            </a:prstGeom>
            <a:solidFill>
              <a:srgbClr val="1F222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1BC78CF-F02C-A9FF-441E-E75FBB716742}"/>
                </a:ext>
              </a:extLst>
            </p:cNvPr>
            <p:cNvSpPr txBox="1"/>
            <p:nvPr/>
          </p:nvSpPr>
          <p:spPr>
            <a:xfrm>
              <a:off x="726126" y="2687298"/>
              <a:ext cx="56365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sz="2800" dirty="0" err="1">
                  <a:solidFill>
                    <a:schemeClr val="bg1"/>
                  </a:solidFill>
                  <a:latin typeface="Aharoni" panose="02010803020104030203" pitchFamily="2" charset="-79"/>
                  <a:ea typeface="OpenSans-Regular" pitchFamily="34" charset="-122"/>
                  <a:cs typeface="Aharoni" panose="02010803020104030203" pitchFamily="2" charset="-79"/>
                </a:rPr>
                <a:t>Suporte</a:t>
              </a:r>
              <a:r>
                <a:rPr lang="en-US" sz="2800" dirty="0">
                  <a:solidFill>
                    <a:schemeClr val="bg1"/>
                  </a:solidFill>
                  <a:latin typeface="Aharoni" panose="02010803020104030203" pitchFamily="2" charset="-79"/>
                  <a:ea typeface="OpenSans-Regular" pitchFamily="34" charset="-122"/>
                  <a:cs typeface="Aharoni" panose="02010803020104030203" pitchFamily="2" charset="-79"/>
                </a:rPr>
                <a:t> a </a:t>
              </a:r>
              <a:r>
                <a:rPr lang="en-US" sz="2800" dirty="0" err="1">
                  <a:solidFill>
                    <a:schemeClr val="bg1"/>
                  </a:solidFill>
                  <a:latin typeface="Aharoni" panose="02010803020104030203" pitchFamily="2" charset="-79"/>
                  <a:ea typeface="OpenSans-Regular" pitchFamily="34" charset="-122"/>
                  <a:cs typeface="Aharoni" panose="02010803020104030203" pitchFamily="2" charset="-79"/>
                </a:rPr>
                <a:t>componentes</a:t>
              </a:r>
              <a:r>
                <a:rPr lang="en-US" sz="2800" dirty="0">
                  <a:solidFill>
                    <a:schemeClr val="bg1"/>
                  </a:solidFill>
                  <a:latin typeface="Aharoni" panose="02010803020104030203" pitchFamily="2" charset="-79"/>
                  <a:ea typeface="OpenSans-Regular" pitchFamily="34" charset="-122"/>
                  <a:cs typeface="Aharoni" panose="02010803020104030203" pitchFamily="2" charset="-79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latin typeface="Aharoni" panose="02010803020104030203" pitchFamily="2" charset="-79"/>
                  <a:ea typeface="OpenSans-Regular" pitchFamily="34" charset="-122"/>
                  <a:cs typeface="Aharoni" panose="02010803020104030203" pitchFamily="2" charset="-79"/>
                </a:rPr>
                <a:t>prontos</a:t>
              </a:r>
              <a:endParaRPr lang="en-US" sz="2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169AF08-F3B5-2AC4-280A-51A50D5C010B}"/>
              </a:ext>
            </a:extLst>
          </p:cNvPr>
          <p:cNvGrpSpPr/>
          <p:nvPr/>
        </p:nvGrpSpPr>
        <p:grpSpPr>
          <a:xfrm>
            <a:off x="700570" y="3366393"/>
            <a:ext cx="5909780" cy="867860"/>
            <a:chOff x="700570" y="3366393"/>
            <a:chExt cx="5909780" cy="867860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4BBA2507-1902-374D-9232-EAAE553F1A97}"/>
                </a:ext>
              </a:extLst>
            </p:cNvPr>
            <p:cNvSpPr/>
            <p:nvPr/>
          </p:nvSpPr>
          <p:spPr>
            <a:xfrm>
              <a:off x="700570" y="3366393"/>
              <a:ext cx="5909780" cy="613156"/>
            </a:xfrm>
            <a:prstGeom prst="roundRect">
              <a:avLst/>
            </a:prstGeom>
            <a:solidFill>
              <a:srgbClr val="1F222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52C4B96-32F5-EDF6-55B1-1EB0748D322B}"/>
                </a:ext>
              </a:extLst>
            </p:cNvPr>
            <p:cNvSpPr txBox="1"/>
            <p:nvPr/>
          </p:nvSpPr>
          <p:spPr>
            <a:xfrm>
              <a:off x="726126" y="3434034"/>
              <a:ext cx="5817549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Aharoni" panose="02010803020104030203" pitchFamily="2" charset="-79"/>
                  <a:ea typeface="OpenSans-Regular" pitchFamily="34" charset="-122"/>
                  <a:cs typeface="Aharoni" panose="02010803020104030203" pitchFamily="2" charset="-79"/>
                </a:rPr>
                <a:t>Design elegante e </a:t>
              </a:r>
              <a:r>
                <a:rPr lang="en-US" sz="2800" dirty="0" err="1">
                  <a:solidFill>
                    <a:schemeClr val="bg1"/>
                  </a:solidFill>
                  <a:latin typeface="Aharoni" panose="02010803020104030203" pitchFamily="2" charset="-79"/>
                  <a:ea typeface="OpenSans-Regular" pitchFamily="34" charset="-122"/>
                  <a:cs typeface="Aharoni" panose="02010803020104030203" pitchFamily="2" charset="-79"/>
                </a:rPr>
                <a:t>personalizável</a:t>
              </a:r>
              <a:endParaRPr lang="en-US" sz="2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  <a:p>
              <a:endParaRPr lang="pt-BR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5CC413A-02BC-51E1-5695-9CA0C6E0FA13}"/>
              </a:ext>
            </a:extLst>
          </p:cNvPr>
          <p:cNvGrpSpPr/>
          <p:nvPr/>
        </p:nvGrpSpPr>
        <p:grpSpPr>
          <a:xfrm>
            <a:off x="686492" y="4068979"/>
            <a:ext cx="7130093" cy="613156"/>
            <a:chOff x="686492" y="4068979"/>
            <a:chExt cx="7130093" cy="613156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686B3955-F7A9-9C60-9D95-084E7FA2E260}"/>
                </a:ext>
              </a:extLst>
            </p:cNvPr>
            <p:cNvSpPr/>
            <p:nvPr/>
          </p:nvSpPr>
          <p:spPr>
            <a:xfrm>
              <a:off x="700570" y="4068979"/>
              <a:ext cx="6900380" cy="613156"/>
            </a:xfrm>
            <a:prstGeom prst="roundRect">
              <a:avLst/>
            </a:prstGeom>
            <a:solidFill>
              <a:srgbClr val="1F222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1F5F51D-08F4-D198-9653-DF46E62CD085}"/>
                </a:ext>
              </a:extLst>
            </p:cNvPr>
            <p:cNvSpPr txBox="1"/>
            <p:nvPr/>
          </p:nvSpPr>
          <p:spPr>
            <a:xfrm>
              <a:off x="686492" y="4113947"/>
              <a:ext cx="71300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sz="2800" dirty="0" err="1">
                  <a:solidFill>
                    <a:schemeClr val="bg1"/>
                  </a:solidFill>
                  <a:latin typeface="Aharoni" panose="02010803020104030203" pitchFamily="2" charset="-79"/>
                  <a:ea typeface="OpenSans-Regular" pitchFamily="34" charset="-122"/>
                  <a:cs typeface="Aharoni" panose="02010803020104030203" pitchFamily="2" charset="-79"/>
                </a:rPr>
                <a:t>Compatível</a:t>
              </a:r>
              <a:r>
                <a:rPr lang="en-US" sz="2800" dirty="0">
                  <a:solidFill>
                    <a:schemeClr val="bg1"/>
                  </a:solidFill>
                  <a:latin typeface="Aharoni" panose="02010803020104030203" pitchFamily="2" charset="-79"/>
                  <a:ea typeface="OpenSans-Regular" pitchFamily="34" charset="-122"/>
                  <a:cs typeface="Aharoni" panose="02010803020104030203" pitchFamily="2" charset="-79"/>
                </a:rPr>
                <a:t> com </a:t>
              </a:r>
              <a:r>
                <a:rPr lang="en-US" sz="2800" dirty="0" err="1">
                  <a:solidFill>
                    <a:schemeClr val="bg1"/>
                  </a:solidFill>
                  <a:latin typeface="Aharoni" panose="02010803020104030203" pitchFamily="2" charset="-79"/>
                  <a:ea typeface="OpenSans-Regular" pitchFamily="34" charset="-122"/>
                  <a:cs typeface="Aharoni" panose="02010803020104030203" pitchFamily="2" charset="-79"/>
                </a:rPr>
                <a:t>múltiplos</a:t>
              </a:r>
              <a:r>
                <a:rPr lang="en-US" sz="2800" dirty="0">
                  <a:solidFill>
                    <a:schemeClr val="bg1"/>
                  </a:solidFill>
                  <a:latin typeface="Aharoni" panose="02010803020104030203" pitchFamily="2" charset="-79"/>
                  <a:ea typeface="OpenSans-Regular" pitchFamily="34" charset="-122"/>
                  <a:cs typeface="Aharoni" panose="02010803020104030203" pitchFamily="2" charset="-79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latin typeface="Aharoni" panose="02010803020104030203" pitchFamily="2" charset="-79"/>
                  <a:ea typeface="OpenSans-Regular" pitchFamily="34" charset="-122"/>
                  <a:cs typeface="Aharoni" panose="02010803020104030203" pitchFamily="2" charset="-79"/>
                </a:rPr>
                <a:t>navegadores</a:t>
              </a:r>
              <a:endParaRPr lang="en-US" sz="2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pic>
        <p:nvPicPr>
          <p:cNvPr id="38" name="Graphic 37">
            <a:extLst>
              <a:ext uri="{FF2B5EF4-FFF2-40B4-BE49-F238E27FC236}">
                <a16:creationId xmlns:a16="http://schemas.microsoft.com/office/drawing/2014/main" id="{DEBD46B3-8305-37CC-0593-5BF3EFB8D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51750" y="234265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810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  <p:bldP spid="15" grpId="0" animBg="1"/>
      <p:bldP spid="17" grpId="0" animBg="1"/>
      <p:bldP spid="16" grpId="0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181B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34B25769-FC91-85D9-B497-833BC9F64274}"/>
              </a:ext>
            </a:extLst>
          </p:cNvPr>
          <p:cNvSpPr/>
          <p:nvPr/>
        </p:nvSpPr>
        <p:spPr>
          <a:xfrm>
            <a:off x="4015922" y="4823319"/>
            <a:ext cx="2520000" cy="2520000"/>
          </a:xfrm>
          <a:prstGeom prst="ellipse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4F08D07-FDE2-1262-6989-EDB7879C5107}"/>
              </a:ext>
            </a:extLst>
          </p:cNvPr>
          <p:cNvSpPr/>
          <p:nvPr/>
        </p:nvSpPr>
        <p:spPr>
          <a:xfrm>
            <a:off x="7298737" y="4013772"/>
            <a:ext cx="1440000" cy="1440000"/>
          </a:xfrm>
          <a:prstGeom prst="ellipse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51F3642-E519-ACB7-2FCF-D45E149DF905}"/>
              </a:ext>
            </a:extLst>
          </p:cNvPr>
          <p:cNvSpPr/>
          <p:nvPr/>
        </p:nvSpPr>
        <p:spPr>
          <a:xfrm>
            <a:off x="-2815796" y="3931910"/>
            <a:ext cx="4680000" cy="4680000"/>
          </a:xfrm>
          <a:prstGeom prst="ellipse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3E0201D-A0F3-50D4-3882-F9B699E91D52}"/>
              </a:ext>
            </a:extLst>
          </p:cNvPr>
          <p:cNvSpPr/>
          <p:nvPr/>
        </p:nvSpPr>
        <p:spPr>
          <a:xfrm>
            <a:off x="-220939" y="459800"/>
            <a:ext cx="2520000" cy="2520000"/>
          </a:xfrm>
          <a:prstGeom prst="ellipse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0B59FC4-B5CD-FAE7-77C3-78F38AB32EC1}"/>
              </a:ext>
            </a:extLst>
          </p:cNvPr>
          <p:cNvSpPr/>
          <p:nvPr/>
        </p:nvSpPr>
        <p:spPr>
          <a:xfrm>
            <a:off x="5152546" y="-1391360"/>
            <a:ext cx="4680000" cy="4680000"/>
          </a:xfrm>
          <a:prstGeom prst="ellipse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Title"/>
          <p:cNvSpPr/>
          <p:nvPr/>
        </p:nvSpPr>
        <p:spPr>
          <a:xfrm>
            <a:off x="570777" y="576921"/>
            <a:ext cx="5715000" cy="30675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4000" b="1" dirty="0" err="1">
                <a:solidFill>
                  <a:schemeClr val="bg1"/>
                </a:solidFill>
                <a:latin typeface="Aharoni" panose="02010803020104030203" pitchFamily="2" charset="-79"/>
                <a:ea typeface="OpenSans-Bold" pitchFamily="34" charset="-122"/>
                <a:cs typeface="Aharoni" panose="02010803020104030203" pitchFamily="2" charset="-79"/>
              </a:rPr>
              <a:t>Histórico</a:t>
            </a:r>
            <a:endParaRPr lang="en-US" sz="4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41B0CEC-1C3A-C645-3976-24A16CD62590}"/>
              </a:ext>
            </a:extLst>
          </p:cNvPr>
          <p:cNvGrpSpPr/>
          <p:nvPr/>
        </p:nvGrpSpPr>
        <p:grpSpPr>
          <a:xfrm>
            <a:off x="962629" y="1263872"/>
            <a:ext cx="6487886" cy="798286"/>
            <a:chOff x="962629" y="1263872"/>
            <a:chExt cx="6487886" cy="798286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11631C76-8CFB-4727-36D2-8894A33CDA52}"/>
                </a:ext>
              </a:extLst>
            </p:cNvPr>
            <p:cNvSpPr/>
            <p:nvPr/>
          </p:nvSpPr>
          <p:spPr>
            <a:xfrm>
              <a:off x="962629" y="1263872"/>
              <a:ext cx="6487886" cy="798286"/>
            </a:xfrm>
            <a:prstGeom prst="roundRect">
              <a:avLst/>
            </a:prstGeom>
            <a:solidFill>
              <a:srgbClr val="1F222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689DFEC-741A-2AEE-23B8-E6578548A49D}"/>
                </a:ext>
              </a:extLst>
            </p:cNvPr>
            <p:cNvSpPr txBox="1"/>
            <p:nvPr/>
          </p:nvSpPr>
          <p:spPr>
            <a:xfrm>
              <a:off x="1103462" y="1401405"/>
              <a:ext cx="61014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err="1">
                  <a:solidFill>
                    <a:schemeClr val="bg1"/>
                  </a:solidFill>
                  <a:latin typeface="Aharoni" panose="02010803020104030203" pitchFamily="2" charset="-79"/>
                  <a:ea typeface="OpenSans-Regular" pitchFamily="34" charset="-122"/>
                  <a:cs typeface="Aharoni" panose="02010803020104030203" pitchFamily="2" charset="-79"/>
                </a:rPr>
                <a:t>Criado</a:t>
              </a:r>
              <a:r>
                <a:rPr lang="en-US" sz="2800" dirty="0">
                  <a:solidFill>
                    <a:schemeClr val="bg1"/>
                  </a:solidFill>
                  <a:latin typeface="Aharoni" panose="02010803020104030203" pitchFamily="2" charset="-79"/>
                  <a:ea typeface="OpenSans-Regular" pitchFamily="34" charset="-122"/>
                  <a:cs typeface="Aharoni" panose="02010803020104030203" pitchFamily="2" charset="-79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latin typeface="Aharoni" panose="02010803020104030203" pitchFamily="2" charset="-79"/>
                  <a:ea typeface="OpenSans-Regular" pitchFamily="34" charset="-122"/>
                  <a:cs typeface="Aharoni" panose="02010803020104030203" pitchFamily="2" charset="-79"/>
                </a:rPr>
                <a:t>por</a:t>
              </a:r>
              <a:r>
                <a:rPr lang="en-US" sz="2800" dirty="0">
                  <a:solidFill>
                    <a:schemeClr val="bg1"/>
                  </a:solidFill>
                  <a:latin typeface="Aharoni" panose="02010803020104030203" pitchFamily="2" charset="-79"/>
                  <a:ea typeface="OpenSans-Regular" pitchFamily="34" charset="-122"/>
                  <a:cs typeface="Aharoni" panose="02010803020104030203" pitchFamily="2" charset="-79"/>
                </a:rPr>
                <a:t> Jeremy Thomas </a:t>
              </a:r>
              <a:r>
                <a:rPr lang="en-US" sz="2800" dirty="0" err="1">
                  <a:solidFill>
                    <a:schemeClr val="bg1"/>
                  </a:solidFill>
                  <a:latin typeface="Aharoni" panose="02010803020104030203" pitchFamily="2" charset="-79"/>
                  <a:ea typeface="OpenSans-Regular" pitchFamily="34" charset="-122"/>
                  <a:cs typeface="Aharoni" panose="02010803020104030203" pitchFamily="2" charset="-79"/>
                </a:rPr>
                <a:t>em</a:t>
              </a:r>
              <a:r>
                <a:rPr lang="en-US" sz="2800" dirty="0">
                  <a:solidFill>
                    <a:schemeClr val="bg1"/>
                  </a:solidFill>
                  <a:latin typeface="Aharoni" panose="02010803020104030203" pitchFamily="2" charset="-79"/>
                  <a:ea typeface="OpenSans-Regular" pitchFamily="34" charset="-122"/>
                  <a:cs typeface="Aharoni" panose="02010803020104030203" pitchFamily="2" charset="-79"/>
                </a:rPr>
                <a:t> 2016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A57EC1C-C7DD-B459-BBE2-8F20291B1192}"/>
              </a:ext>
            </a:extLst>
          </p:cNvPr>
          <p:cNvGrpSpPr/>
          <p:nvPr/>
        </p:nvGrpSpPr>
        <p:grpSpPr>
          <a:xfrm>
            <a:off x="962629" y="2166995"/>
            <a:ext cx="6691087" cy="1293978"/>
            <a:chOff x="962629" y="2166995"/>
            <a:chExt cx="6691087" cy="1293978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2AF8CA1-AE04-C7C5-2B85-0A9821C41181}"/>
                </a:ext>
              </a:extLst>
            </p:cNvPr>
            <p:cNvSpPr/>
            <p:nvPr/>
          </p:nvSpPr>
          <p:spPr>
            <a:xfrm>
              <a:off x="962629" y="2166995"/>
              <a:ext cx="6487886" cy="1293978"/>
            </a:xfrm>
            <a:prstGeom prst="roundRect">
              <a:avLst/>
            </a:prstGeom>
            <a:solidFill>
              <a:srgbClr val="1F222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ECB1635-7348-DCC3-3207-9DC3989FF99E}"/>
                </a:ext>
              </a:extLst>
            </p:cNvPr>
            <p:cNvSpPr txBox="1"/>
            <p:nvPr/>
          </p:nvSpPr>
          <p:spPr>
            <a:xfrm>
              <a:off x="1165830" y="2284511"/>
              <a:ext cx="648788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>
                  <a:solidFill>
                    <a:schemeClr val="bg1"/>
                  </a:solidFill>
                  <a:latin typeface="Aharoni" panose="02010803020104030203" pitchFamily="2" charset="-79"/>
                  <a:ea typeface="OpenSans-Regular" pitchFamily="34" charset="-122"/>
                  <a:cs typeface="Aharoni" panose="02010803020104030203" pitchFamily="2" charset="-79"/>
                </a:rPr>
                <a:t>Inspirado</a:t>
              </a:r>
              <a:r>
                <a:rPr lang="en-US" sz="2800" dirty="0">
                  <a:solidFill>
                    <a:schemeClr val="bg1"/>
                  </a:solidFill>
                  <a:latin typeface="Aharoni" panose="02010803020104030203" pitchFamily="2" charset="-79"/>
                  <a:ea typeface="OpenSans-Regular" pitchFamily="34" charset="-122"/>
                  <a:cs typeface="Aharoni" panose="02010803020104030203" pitchFamily="2" charset="-79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latin typeface="Aharoni" panose="02010803020104030203" pitchFamily="2" charset="-79"/>
                  <a:ea typeface="OpenSans-Regular" pitchFamily="34" charset="-122"/>
                  <a:cs typeface="Aharoni" panose="02010803020104030203" pitchFamily="2" charset="-79"/>
                </a:rPr>
                <a:t>em</a:t>
              </a:r>
              <a:r>
                <a:rPr lang="en-US" sz="2800" dirty="0">
                  <a:solidFill>
                    <a:schemeClr val="bg1"/>
                  </a:solidFill>
                  <a:latin typeface="Aharoni" panose="02010803020104030203" pitchFamily="2" charset="-79"/>
                  <a:ea typeface="OpenSans-Regular" pitchFamily="34" charset="-122"/>
                  <a:cs typeface="Aharoni" panose="02010803020104030203" pitchFamily="2" charset="-79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latin typeface="Aharoni" panose="02010803020104030203" pitchFamily="2" charset="-79"/>
                  <a:ea typeface="OpenSans-Regular" pitchFamily="34" charset="-122"/>
                  <a:cs typeface="Aharoni" panose="02010803020104030203" pitchFamily="2" charset="-79"/>
                </a:rPr>
                <a:t>outras</a:t>
              </a:r>
              <a:r>
                <a:rPr lang="en-US" sz="2800" dirty="0">
                  <a:solidFill>
                    <a:schemeClr val="bg1"/>
                  </a:solidFill>
                  <a:latin typeface="Aharoni" panose="02010803020104030203" pitchFamily="2" charset="-79"/>
                  <a:ea typeface="OpenSans-Regular" pitchFamily="34" charset="-122"/>
                  <a:cs typeface="Aharoni" panose="02010803020104030203" pitchFamily="2" charset="-79"/>
                </a:rPr>
                <a:t> ferramentas </a:t>
              </a:r>
              <a:r>
                <a:rPr lang="en-US" sz="2800" dirty="0" err="1">
                  <a:solidFill>
                    <a:schemeClr val="bg1"/>
                  </a:solidFill>
                  <a:latin typeface="Aharoni" panose="02010803020104030203" pitchFamily="2" charset="-79"/>
                  <a:ea typeface="OpenSans-Regular" pitchFamily="34" charset="-122"/>
                  <a:cs typeface="Aharoni" panose="02010803020104030203" pitchFamily="2" charset="-79"/>
                </a:rPr>
                <a:t>como</a:t>
              </a:r>
              <a:r>
                <a:rPr lang="en-US" sz="2800" dirty="0">
                  <a:solidFill>
                    <a:schemeClr val="bg1"/>
                  </a:solidFill>
                  <a:latin typeface="Aharoni" panose="02010803020104030203" pitchFamily="2" charset="-79"/>
                  <a:ea typeface="OpenSans-Regular" pitchFamily="34" charset="-122"/>
                  <a:cs typeface="Aharoni" panose="02010803020104030203" pitchFamily="2" charset="-79"/>
                </a:rPr>
                <a:t> o bootstrap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98379AB-F02B-BD14-D62E-16B03996991F}"/>
              </a:ext>
            </a:extLst>
          </p:cNvPr>
          <p:cNvGrpSpPr/>
          <p:nvPr/>
        </p:nvGrpSpPr>
        <p:grpSpPr>
          <a:xfrm>
            <a:off x="962630" y="3565810"/>
            <a:ext cx="7474857" cy="1256941"/>
            <a:chOff x="962630" y="3565810"/>
            <a:chExt cx="7474857" cy="1256941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48F008E-F74D-79D1-7B5C-C6BEEB2907B9}"/>
                </a:ext>
              </a:extLst>
            </p:cNvPr>
            <p:cNvSpPr/>
            <p:nvPr/>
          </p:nvSpPr>
          <p:spPr>
            <a:xfrm>
              <a:off x="962630" y="3565810"/>
              <a:ext cx="6487886" cy="1256941"/>
            </a:xfrm>
            <a:prstGeom prst="roundRect">
              <a:avLst/>
            </a:prstGeom>
            <a:solidFill>
              <a:srgbClr val="1F222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276D432-968F-FA0B-C227-69F7859E2E51}"/>
                </a:ext>
              </a:extLst>
            </p:cNvPr>
            <p:cNvSpPr txBox="1"/>
            <p:nvPr/>
          </p:nvSpPr>
          <p:spPr>
            <a:xfrm>
              <a:off x="1165830" y="3668838"/>
              <a:ext cx="727165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>
                  <a:solidFill>
                    <a:schemeClr val="bg1"/>
                  </a:solidFill>
                  <a:latin typeface="Aharoni" panose="02010803020104030203" pitchFamily="2" charset="-79"/>
                  <a:ea typeface="OpenSans-Regular" pitchFamily="34" charset="-122"/>
                  <a:cs typeface="Aharoni" panose="02010803020104030203" pitchFamily="2" charset="-79"/>
                </a:rPr>
                <a:t>Tem</a:t>
              </a:r>
              <a:r>
                <a:rPr lang="en-US" sz="2800" dirty="0">
                  <a:solidFill>
                    <a:schemeClr val="bg1"/>
                  </a:solidFill>
                  <a:latin typeface="Aharoni" panose="02010803020104030203" pitchFamily="2" charset="-79"/>
                  <a:ea typeface="OpenSans-Regular" pitchFamily="34" charset="-122"/>
                  <a:cs typeface="Aharoni" panose="02010803020104030203" pitchFamily="2" charset="-79"/>
                </a:rPr>
                <a:t> o </a:t>
              </a:r>
              <a:r>
                <a:rPr lang="en-US" sz="2800" dirty="0" err="1">
                  <a:solidFill>
                    <a:schemeClr val="bg1"/>
                  </a:solidFill>
                  <a:latin typeface="Aharoni" panose="02010803020104030203" pitchFamily="2" charset="-79"/>
                  <a:ea typeface="OpenSans-Regular" pitchFamily="34" charset="-122"/>
                  <a:cs typeface="Aharoni" panose="02010803020104030203" pitchFamily="2" charset="-79"/>
                </a:rPr>
                <a:t>objetivo</a:t>
              </a:r>
              <a:r>
                <a:rPr lang="en-US" sz="2800" dirty="0">
                  <a:solidFill>
                    <a:schemeClr val="bg1"/>
                  </a:solidFill>
                  <a:latin typeface="Aharoni" panose="02010803020104030203" pitchFamily="2" charset="-79"/>
                  <a:ea typeface="OpenSans-Regular" pitchFamily="34" charset="-122"/>
                  <a:cs typeface="Aharoni" panose="02010803020104030203" pitchFamily="2" charset="-79"/>
                </a:rPr>
                <a:t> de ser algo simples, </a:t>
              </a:r>
              <a:r>
                <a:rPr lang="en-US" sz="2800" dirty="0" err="1">
                  <a:solidFill>
                    <a:schemeClr val="bg1"/>
                  </a:solidFill>
                  <a:latin typeface="Aharoni" panose="02010803020104030203" pitchFamily="2" charset="-79"/>
                  <a:ea typeface="OpenSans-Regular" pitchFamily="34" charset="-122"/>
                  <a:cs typeface="Aharoni" panose="02010803020104030203" pitchFamily="2" charset="-79"/>
                </a:rPr>
                <a:t>responsivo</a:t>
              </a:r>
              <a:r>
                <a:rPr lang="en-US" sz="2800" dirty="0">
                  <a:solidFill>
                    <a:schemeClr val="bg1"/>
                  </a:solidFill>
                  <a:latin typeface="Aharoni" panose="02010803020104030203" pitchFamily="2" charset="-79"/>
                  <a:ea typeface="OpenSans-Regular" pitchFamily="34" charset="-122"/>
                  <a:cs typeface="Aharoni" panose="02010803020104030203" pitchFamily="2" charset="-79"/>
                </a:rPr>
                <a:t> e </a:t>
              </a:r>
              <a:r>
                <a:rPr lang="en-US" sz="2800" dirty="0" err="1">
                  <a:solidFill>
                    <a:schemeClr val="bg1"/>
                  </a:solidFill>
                  <a:latin typeface="Aharoni" panose="02010803020104030203" pitchFamily="2" charset="-79"/>
                  <a:ea typeface="OpenSans-Regular" pitchFamily="34" charset="-122"/>
                  <a:cs typeface="Aharoni" panose="02010803020104030203" pitchFamily="2" charset="-79"/>
                </a:rPr>
                <a:t>facil</a:t>
              </a:r>
              <a:r>
                <a:rPr lang="en-US" sz="2800" dirty="0">
                  <a:solidFill>
                    <a:schemeClr val="bg1"/>
                  </a:solidFill>
                  <a:latin typeface="Aharoni" panose="02010803020104030203" pitchFamily="2" charset="-79"/>
                  <a:ea typeface="OpenSans-Regular" pitchFamily="34" charset="-122"/>
                  <a:cs typeface="Aharoni" panose="02010803020104030203" pitchFamily="2" charset="-79"/>
                </a:rPr>
                <a:t> de usar</a:t>
              </a:r>
            </a:p>
          </p:txBody>
        </p:sp>
      </p:grpSp>
      <p:pic>
        <p:nvPicPr>
          <p:cNvPr id="19" name="Graphic 18">
            <a:extLst>
              <a:ext uri="{FF2B5EF4-FFF2-40B4-BE49-F238E27FC236}">
                <a16:creationId xmlns:a16="http://schemas.microsoft.com/office/drawing/2014/main" id="{40AA42AC-B6A3-1A80-D111-CEAA911FFB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51750" y="234265"/>
            <a:ext cx="1428750" cy="1428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1" grpId="0" animBg="1"/>
      <p:bldP spid="20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B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80E50053-052F-FA9B-7637-F734F5B689C3}"/>
              </a:ext>
            </a:extLst>
          </p:cNvPr>
          <p:cNvSpPr/>
          <p:nvPr/>
        </p:nvSpPr>
        <p:spPr>
          <a:xfrm>
            <a:off x="7094962" y="-936150"/>
            <a:ext cx="3600000" cy="3600000"/>
          </a:xfrm>
          <a:prstGeom prst="ellipse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18C9001-116A-2E32-5821-2B2504C8FDB4}"/>
              </a:ext>
            </a:extLst>
          </p:cNvPr>
          <p:cNvSpPr/>
          <p:nvPr/>
        </p:nvSpPr>
        <p:spPr>
          <a:xfrm>
            <a:off x="4102370" y="3949392"/>
            <a:ext cx="3600000" cy="3600000"/>
          </a:xfrm>
          <a:prstGeom prst="ellipse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86FC14C-142B-10FB-6731-9AC60C6FC76B}"/>
              </a:ext>
            </a:extLst>
          </p:cNvPr>
          <p:cNvSpPr/>
          <p:nvPr/>
        </p:nvSpPr>
        <p:spPr>
          <a:xfrm>
            <a:off x="3466652" y="-781693"/>
            <a:ext cx="1440000" cy="1440000"/>
          </a:xfrm>
          <a:prstGeom prst="ellipse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DBAF941-ADA4-471B-E93B-C2C3EB70E816}"/>
              </a:ext>
            </a:extLst>
          </p:cNvPr>
          <p:cNvSpPr/>
          <p:nvPr/>
        </p:nvSpPr>
        <p:spPr>
          <a:xfrm>
            <a:off x="995364" y="4365690"/>
            <a:ext cx="1440000" cy="1440000"/>
          </a:xfrm>
          <a:prstGeom prst="ellipse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44D122C-98A7-35F2-E3AB-3AEC011881F5}"/>
              </a:ext>
            </a:extLst>
          </p:cNvPr>
          <p:cNvSpPr/>
          <p:nvPr/>
        </p:nvSpPr>
        <p:spPr>
          <a:xfrm>
            <a:off x="-1160889" y="323850"/>
            <a:ext cx="2520000" cy="2520000"/>
          </a:xfrm>
          <a:prstGeom prst="ellipse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9212CC-85C1-6E85-3D3B-94C0CF9CC55F}"/>
              </a:ext>
            </a:extLst>
          </p:cNvPr>
          <p:cNvSpPr txBox="1"/>
          <p:nvPr/>
        </p:nvSpPr>
        <p:spPr>
          <a:xfrm>
            <a:off x="523874" y="323850"/>
            <a:ext cx="4886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Quem usa Bulma?</a:t>
            </a:r>
          </a:p>
        </p:txBody>
      </p:sp>
      <p:pic>
        <p:nvPicPr>
          <p:cNvPr id="4" name="Picture 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92D8532C-F01D-C582-2AC5-304157FEE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5" y="1410265"/>
            <a:ext cx="4143375" cy="1104900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1615C0B7-AD24-0027-C585-D4090BA49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314" y="2647212"/>
            <a:ext cx="3045765" cy="1591413"/>
          </a:xfrm>
          <a:prstGeom prst="rect">
            <a:avLst/>
          </a:prstGeom>
        </p:spPr>
      </p:pic>
      <p:pic>
        <p:nvPicPr>
          <p:cNvPr id="8" name="Picture 7" descr="A logo for a computer company&#10;&#10;Description automatically generated">
            <a:extLst>
              <a:ext uri="{FF2B5EF4-FFF2-40B4-BE49-F238E27FC236}">
                <a16:creationId xmlns:a16="http://schemas.microsoft.com/office/drawing/2014/main" id="{75CB7DF2-8B0D-960B-75A8-6F2A231B3A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9394" y="2675222"/>
            <a:ext cx="2624100" cy="1312050"/>
          </a:xfrm>
          <a:prstGeom prst="rect">
            <a:avLst/>
          </a:prstGeom>
        </p:spPr>
      </p:pic>
      <p:pic>
        <p:nvPicPr>
          <p:cNvPr id="10" name="Picture 9" descr="A logo with a mouse wearing a hat&#10;&#10;Description automatically generated">
            <a:extLst>
              <a:ext uri="{FF2B5EF4-FFF2-40B4-BE49-F238E27FC236}">
                <a16:creationId xmlns:a16="http://schemas.microsoft.com/office/drawing/2014/main" id="{92BBEF9B-D0D7-9621-C6AF-D10770B55C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874" y="1408962"/>
            <a:ext cx="2143125" cy="21431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E7A1B4C-C031-4F51-18B3-3FE7EDA461C6}"/>
              </a:ext>
            </a:extLst>
          </p:cNvPr>
          <p:cNvSpPr txBox="1"/>
          <p:nvPr/>
        </p:nvSpPr>
        <p:spPr>
          <a:xfrm>
            <a:off x="2967036" y="4414053"/>
            <a:ext cx="518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 muitos outros...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1723A7C6-D9B7-9CA8-4F10-46314E0B2E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51750" y="234265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88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5" grpId="0" animBg="1"/>
      <p:bldP spid="14" grpId="0" animBg="1"/>
      <p:bldP spid="12" grpId="0" animBg="1"/>
      <p:bldP spid="2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B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1E7E2811-54D0-4BD2-F56C-1B8F9522186B}"/>
              </a:ext>
            </a:extLst>
          </p:cNvPr>
          <p:cNvSpPr/>
          <p:nvPr/>
        </p:nvSpPr>
        <p:spPr>
          <a:xfrm>
            <a:off x="6914671" y="2815594"/>
            <a:ext cx="1800000" cy="1800000"/>
          </a:xfrm>
          <a:prstGeom prst="ellipse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C9D5895-E3DA-8AA0-DF49-24B5866591BE}"/>
              </a:ext>
            </a:extLst>
          </p:cNvPr>
          <p:cNvSpPr>
            <a:spLocks/>
          </p:cNvSpPr>
          <p:nvPr/>
        </p:nvSpPr>
        <p:spPr>
          <a:xfrm>
            <a:off x="5327650" y="-1004340"/>
            <a:ext cx="2520000" cy="2520000"/>
          </a:xfrm>
          <a:prstGeom prst="ellipse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DB034E3-9501-9957-45F7-EB29E2E11D3B}"/>
              </a:ext>
            </a:extLst>
          </p:cNvPr>
          <p:cNvSpPr/>
          <p:nvPr/>
        </p:nvSpPr>
        <p:spPr>
          <a:xfrm>
            <a:off x="-962504" y="-1579094"/>
            <a:ext cx="4680000" cy="4680000"/>
          </a:xfrm>
          <a:prstGeom prst="ellipse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92E7AB4-4BFF-CBF3-6D0C-CB4712EE0AFB}"/>
              </a:ext>
            </a:extLst>
          </p:cNvPr>
          <p:cNvSpPr/>
          <p:nvPr/>
        </p:nvSpPr>
        <p:spPr>
          <a:xfrm>
            <a:off x="1190146" y="3844512"/>
            <a:ext cx="3600000" cy="3600000"/>
          </a:xfrm>
          <a:prstGeom prst="ellipse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5DCB0F-04A3-31C1-4154-EAD66F8EA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671" y="1133447"/>
            <a:ext cx="6633596" cy="32210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07EA5B-FC24-910C-1742-18985DBB2EB2}"/>
              </a:ext>
            </a:extLst>
          </p:cNvPr>
          <p:cNvSpPr txBox="1"/>
          <p:nvPr/>
        </p:nvSpPr>
        <p:spPr>
          <a:xfrm>
            <a:off x="285750" y="4582894"/>
            <a:ext cx="579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  <a:hlinkClick r:id="rId3"/>
              </a:rPr>
              <a:t>https://trends.builtwith.com/framework/Bulma</a:t>
            </a:r>
            <a:endParaRPr lang="pt-BR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B0F6998-FED1-07A8-77FD-75017BED7E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51750" y="234265"/>
            <a:ext cx="1428750" cy="14287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CBE4C1-A0EC-A486-3175-F0715999B22B}"/>
              </a:ext>
            </a:extLst>
          </p:cNvPr>
          <p:cNvSpPr txBox="1"/>
          <p:nvPr/>
        </p:nvSpPr>
        <p:spPr>
          <a:xfrm>
            <a:off x="285750" y="255660"/>
            <a:ext cx="8125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Estatisticas de uso do Bulma</a:t>
            </a:r>
          </a:p>
        </p:txBody>
      </p:sp>
    </p:spTree>
    <p:extLst>
      <p:ext uri="{BB962C8B-B14F-4D97-AF65-F5344CB8AC3E}">
        <p14:creationId xmlns:p14="http://schemas.microsoft.com/office/powerpoint/2010/main" val="216672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7" grpId="0" animBg="1"/>
      <p:bldP spid="10" grpId="0" animBg="1"/>
      <p:bldP spid="5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B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1E7E2811-54D0-4BD2-F56C-1B8F9522186B}"/>
              </a:ext>
            </a:extLst>
          </p:cNvPr>
          <p:cNvSpPr/>
          <p:nvPr/>
        </p:nvSpPr>
        <p:spPr>
          <a:xfrm>
            <a:off x="7651750" y="1908403"/>
            <a:ext cx="1800000" cy="1800000"/>
          </a:xfrm>
          <a:prstGeom prst="ellipse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C9D5895-E3DA-8AA0-DF49-24B5866591BE}"/>
              </a:ext>
            </a:extLst>
          </p:cNvPr>
          <p:cNvSpPr>
            <a:spLocks/>
          </p:cNvSpPr>
          <p:nvPr/>
        </p:nvSpPr>
        <p:spPr>
          <a:xfrm>
            <a:off x="2807650" y="-1052160"/>
            <a:ext cx="2520000" cy="2520000"/>
          </a:xfrm>
          <a:prstGeom prst="ellipse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DB034E3-9501-9957-45F7-EB29E2E11D3B}"/>
              </a:ext>
            </a:extLst>
          </p:cNvPr>
          <p:cNvSpPr/>
          <p:nvPr/>
        </p:nvSpPr>
        <p:spPr>
          <a:xfrm>
            <a:off x="-2436658" y="207840"/>
            <a:ext cx="4680000" cy="4680000"/>
          </a:xfrm>
          <a:prstGeom prst="ellipse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92E7AB4-4BFF-CBF3-6D0C-CB4712EE0AFB}"/>
              </a:ext>
            </a:extLst>
          </p:cNvPr>
          <p:cNvSpPr/>
          <p:nvPr/>
        </p:nvSpPr>
        <p:spPr>
          <a:xfrm>
            <a:off x="2895811" y="2967560"/>
            <a:ext cx="3600000" cy="3600000"/>
          </a:xfrm>
          <a:prstGeom prst="ellipse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B0F6998-FED1-07A8-77FD-75017BED7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51750" y="234265"/>
            <a:ext cx="1428750" cy="14287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CBE4C1-A0EC-A486-3175-F0715999B22B}"/>
              </a:ext>
            </a:extLst>
          </p:cNvPr>
          <p:cNvSpPr txBox="1"/>
          <p:nvPr/>
        </p:nvSpPr>
        <p:spPr>
          <a:xfrm>
            <a:off x="285750" y="255660"/>
            <a:ext cx="8125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Como instalar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43AA9A1-9F20-943E-EAA4-29EDF84C1C66}"/>
              </a:ext>
            </a:extLst>
          </p:cNvPr>
          <p:cNvGrpSpPr/>
          <p:nvPr/>
        </p:nvGrpSpPr>
        <p:grpSpPr>
          <a:xfrm>
            <a:off x="973930" y="2695735"/>
            <a:ext cx="6830219" cy="888677"/>
            <a:chOff x="973930" y="2897511"/>
            <a:chExt cx="6830219" cy="888677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61283038-B2C0-D35C-E52D-C656970F9C8A}"/>
                </a:ext>
              </a:extLst>
            </p:cNvPr>
            <p:cNvSpPr/>
            <p:nvPr/>
          </p:nvSpPr>
          <p:spPr>
            <a:xfrm>
              <a:off x="973930" y="2897511"/>
              <a:ext cx="6830219" cy="888677"/>
            </a:xfrm>
            <a:prstGeom prst="roundRect">
              <a:avLst/>
            </a:prstGeom>
            <a:solidFill>
              <a:srgbClr val="1F222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7CD5B7E-6B4F-5D4B-5E6C-A2BF9125774C}"/>
                </a:ext>
              </a:extLst>
            </p:cNvPr>
            <p:cNvSpPr txBox="1"/>
            <p:nvPr/>
          </p:nvSpPr>
          <p:spPr>
            <a:xfrm>
              <a:off x="1261806" y="2975673"/>
              <a:ext cx="40957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Via NPM</a:t>
              </a:r>
            </a:p>
            <a:p>
              <a:endParaRPr lang="pt-BR" dirty="0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1354906-7F0A-B9DD-9B66-29FF254E1952}"/>
                </a:ext>
              </a:extLst>
            </p:cNvPr>
            <p:cNvGrpSpPr/>
            <p:nvPr/>
          </p:nvGrpSpPr>
          <p:grpSpPr>
            <a:xfrm>
              <a:off x="1226307" y="3320265"/>
              <a:ext cx="1413680" cy="314452"/>
              <a:chOff x="1226306" y="3369689"/>
              <a:chExt cx="1413680" cy="314452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5EBBAE8B-8178-9CAA-4413-6B4D88B6D6D1}"/>
                  </a:ext>
                </a:extLst>
              </p:cNvPr>
              <p:cNvSpPr/>
              <p:nvPr/>
            </p:nvSpPr>
            <p:spPr>
              <a:xfrm>
                <a:off x="1226306" y="3369689"/>
                <a:ext cx="1413680" cy="314452"/>
              </a:xfrm>
              <a:prstGeom prst="round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ctangle 3">
                <a:extLst>
                  <a:ext uri="{FF2B5EF4-FFF2-40B4-BE49-F238E27FC236}">
                    <a16:creationId xmlns:a16="http://schemas.microsoft.com/office/drawing/2014/main" id="{7C65CA87-8436-08BE-1DA0-4F2959DC6E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8272" y="3430446"/>
                <a:ext cx="1341714" cy="1846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pt-BR" altLang="pt-BR" sz="1200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npm install bulma </a:t>
                </a:r>
                <a:endParaRPr kumimoji="0" lang="pt-BR" altLang="pt-BR" sz="12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1E5908B-CFAF-66E6-D06E-ED36FC9CE67D}"/>
              </a:ext>
            </a:extLst>
          </p:cNvPr>
          <p:cNvGrpSpPr/>
          <p:nvPr/>
        </p:nvGrpSpPr>
        <p:grpSpPr>
          <a:xfrm>
            <a:off x="973928" y="975738"/>
            <a:ext cx="6830219" cy="1636166"/>
            <a:chOff x="821531" y="1238657"/>
            <a:chExt cx="6830219" cy="1636166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25C5A036-247B-7B3E-AED1-46A42DB69700}"/>
                </a:ext>
              </a:extLst>
            </p:cNvPr>
            <p:cNvSpPr/>
            <p:nvPr/>
          </p:nvSpPr>
          <p:spPr>
            <a:xfrm>
              <a:off x="821531" y="1238657"/>
              <a:ext cx="6830219" cy="1636166"/>
            </a:xfrm>
            <a:prstGeom prst="roundRect">
              <a:avLst/>
            </a:prstGeom>
            <a:solidFill>
              <a:srgbClr val="1F222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33F4D1D-F3C1-2C2C-4FB0-21A5ACAE13CC}"/>
                </a:ext>
              </a:extLst>
            </p:cNvPr>
            <p:cNvSpPr txBox="1"/>
            <p:nvPr/>
          </p:nvSpPr>
          <p:spPr>
            <a:xfrm>
              <a:off x="1109407" y="1316819"/>
              <a:ext cx="40957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Via CDN</a:t>
              </a:r>
            </a:p>
            <a:p>
              <a:endParaRPr lang="pt-BR" dirty="0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B20B3064-789D-9A36-A4A9-5DABC9BF693A}"/>
                </a:ext>
              </a:extLst>
            </p:cNvPr>
            <p:cNvSpPr/>
            <p:nvPr/>
          </p:nvSpPr>
          <p:spPr>
            <a:xfrm>
              <a:off x="1073907" y="1710835"/>
              <a:ext cx="6477566" cy="314452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ctangle 3">
              <a:extLst>
                <a:ext uri="{FF2B5EF4-FFF2-40B4-BE49-F238E27FC236}">
                  <a16:creationId xmlns:a16="http://schemas.microsoft.com/office/drawing/2014/main" id="{6213DE55-EF28-C628-85A2-28286599F0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5873" y="1771592"/>
              <a:ext cx="6405600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pt-BR" sz="1200" b="0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Aharoni" panose="02010803020104030203" pitchFamily="2" charset="-79"/>
                  <a:cs typeface="Aharoni" panose="02010803020104030203" pitchFamily="2" charset="-79"/>
                </a:rPr>
                <a:t>&lt;link </a:t>
              </a:r>
              <a:r>
                <a:rPr kumimoji="0" lang="pt-BR" altLang="pt-BR" sz="1200" b="0" i="0" u="none" strike="noStrike" cap="none" normalizeH="0" baseline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Aharoni" panose="02010803020104030203" pitchFamily="2" charset="-79"/>
                  <a:cs typeface="Aharoni" panose="02010803020104030203" pitchFamily="2" charset="-79"/>
                </a:rPr>
                <a:t>rel=</a:t>
              </a:r>
              <a:r>
                <a:rPr kumimoji="0" lang="pt-BR" altLang="pt-BR" sz="1200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60000"/>
                      <a:lumOff val="40000"/>
                    </a:schemeClr>
                  </a:solidFill>
                  <a:effectLst/>
                  <a:latin typeface="Aharoni" panose="02010803020104030203" pitchFamily="2" charset="-79"/>
                  <a:cs typeface="Aharoni" panose="02010803020104030203" pitchFamily="2" charset="-79"/>
                </a:rPr>
                <a:t>"stylesheet" </a:t>
              </a:r>
              <a:r>
                <a:rPr kumimoji="0" lang="pt-BR" altLang="pt-BR" sz="1200" b="0" i="0" u="none" strike="noStrike" cap="none" normalizeH="0" baseline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Aharoni" panose="02010803020104030203" pitchFamily="2" charset="-79"/>
                  <a:cs typeface="Aharoni" panose="02010803020104030203" pitchFamily="2" charset="-79"/>
                </a:rPr>
                <a:t>href=</a:t>
              </a:r>
              <a:r>
                <a:rPr kumimoji="0" lang="pt-BR" altLang="pt-BR" sz="1200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60000"/>
                      <a:lumOff val="40000"/>
                    </a:schemeClr>
                  </a:solidFill>
                  <a:effectLst/>
                  <a:latin typeface="Aharoni" panose="02010803020104030203" pitchFamily="2" charset="-79"/>
                  <a:cs typeface="Aharoni" panose="02010803020104030203" pitchFamily="2" charset="-79"/>
                </a:rPr>
                <a:t>"https://cdn.jsdelivr.net/npm/bulma@1.0.2/css/bulma.min.css" </a:t>
              </a:r>
              <a:r>
                <a:rPr kumimoji="0" lang="pt-BR" altLang="pt-BR" sz="1200" b="0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Aharoni" panose="02010803020104030203" pitchFamily="2" charset="-79"/>
                  <a:cs typeface="Aharoni" panose="02010803020104030203" pitchFamily="2" charset="-79"/>
                </a:rPr>
                <a:t>&gt;</a:t>
              </a:r>
              <a:r>
                <a:rPr kumimoji="0" lang="pt-BR" altLang="pt-BR" sz="12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616AC2DD-C454-4349-936F-42A936DA6653}"/>
                </a:ext>
              </a:extLst>
            </p:cNvPr>
            <p:cNvSpPr/>
            <p:nvPr/>
          </p:nvSpPr>
          <p:spPr>
            <a:xfrm>
              <a:off x="1073907" y="2357166"/>
              <a:ext cx="5044481" cy="314452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Rectangle 4">
              <a:extLst>
                <a:ext uri="{FF2B5EF4-FFF2-40B4-BE49-F238E27FC236}">
                  <a16:creationId xmlns:a16="http://schemas.microsoft.com/office/drawing/2014/main" id="{9FC858FB-BDAB-9807-5D01-054E3C963E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5873" y="2418332"/>
              <a:ext cx="497251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pt-BR" sz="1200" b="0" i="0" u="none" strike="noStrike" cap="none" normalizeH="0" baseline="0" dirty="0">
                  <a:ln>
                    <a:noFill/>
                  </a:ln>
                  <a:solidFill>
                    <a:srgbClr val="66D1FF"/>
                  </a:solidFill>
                  <a:effectLst/>
                  <a:latin typeface="Aharoni" panose="02010803020104030203" pitchFamily="2" charset="-79"/>
                  <a:cs typeface="Aharoni" panose="02010803020104030203" pitchFamily="2" charset="-79"/>
                </a:rPr>
                <a:t>@import </a:t>
              </a:r>
              <a:r>
                <a:rPr kumimoji="0" lang="pt-BR" altLang="pt-BR" sz="1200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60000"/>
                      <a:lumOff val="40000"/>
                    </a:schemeClr>
                  </a:solidFill>
                  <a:effectLst/>
                  <a:latin typeface="Aharoni" panose="02010803020104030203" pitchFamily="2" charset="-79"/>
                  <a:cs typeface="Aharoni" panose="02010803020104030203" pitchFamily="2" charset="-79"/>
                </a:rPr>
                <a:t>"https://cdn.jsdelivr.net/npm/bulma@1.0.2/css/bulma.min.css"; 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6F64FFA-1F7C-5F9F-CCC7-AE86295242DA}"/>
                </a:ext>
              </a:extLst>
            </p:cNvPr>
            <p:cNvSpPr txBox="1"/>
            <p:nvPr/>
          </p:nvSpPr>
          <p:spPr>
            <a:xfrm>
              <a:off x="913701" y="1986656"/>
              <a:ext cx="464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ou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B73509A-EE5A-CE11-43DD-36D465CED8F8}"/>
              </a:ext>
            </a:extLst>
          </p:cNvPr>
          <p:cNvGrpSpPr/>
          <p:nvPr/>
        </p:nvGrpSpPr>
        <p:grpSpPr>
          <a:xfrm>
            <a:off x="973927" y="3668243"/>
            <a:ext cx="6830219" cy="888677"/>
            <a:chOff x="973930" y="2897511"/>
            <a:chExt cx="6830219" cy="888677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0FFB7D29-BE89-82F1-7CCA-5DA6FA408381}"/>
                </a:ext>
              </a:extLst>
            </p:cNvPr>
            <p:cNvSpPr/>
            <p:nvPr/>
          </p:nvSpPr>
          <p:spPr>
            <a:xfrm>
              <a:off x="973930" y="2897511"/>
              <a:ext cx="6830219" cy="888677"/>
            </a:xfrm>
            <a:prstGeom prst="roundRect">
              <a:avLst/>
            </a:prstGeom>
            <a:solidFill>
              <a:srgbClr val="1F222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641C28C-1340-05C3-EC77-741ABC8A1E04}"/>
                </a:ext>
              </a:extLst>
            </p:cNvPr>
            <p:cNvSpPr txBox="1"/>
            <p:nvPr/>
          </p:nvSpPr>
          <p:spPr>
            <a:xfrm>
              <a:off x="1261806" y="2975673"/>
              <a:ext cx="40957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Clonando o repositório</a:t>
              </a:r>
            </a:p>
            <a:p>
              <a:endParaRPr lang="pt-BR" dirty="0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592CC50-9B88-C698-5258-B27A65FC9131}"/>
                </a:ext>
              </a:extLst>
            </p:cNvPr>
            <p:cNvGrpSpPr/>
            <p:nvPr/>
          </p:nvGrpSpPr>
          <p:grpSpPr>
            <a:xfrm>
              <a:off x="1226307" y="3320265"/>
              <a:ext cx="3345694" cy="314452"/>
              <a:chOff x="1226306" y="3369689"/>
              <a:chExt cx="3345694" cy="314452"/>
            </a:xfrm>
          </p:grpSpPr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FD25A978-57F6-DBC1-0DA0-F019AD1B8379}"/>
                  </a:ext>
                </a:extLst>
              </p:cNvPr>
              <p:cNvSpPr/>
              <p:nvPr/>
            </p:nvSpPr>
            <p:spPr>
              <a:xfrm>
                <a:off x="1226306" y="3369689"/>
                <a:ext cx="3345694" cy="314452"/>
              </a:xfrm>
              <a:prstGeom prst="round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Rectangle 3">
                <a:extLst>
                  <a:ext uri="{FF2B5EF4-FFF2-40B4-BE49-F238E27FC236}">
                    <a16:creationId xmlns:a16="http://schemas.microsoft.com/office/drawing/2014/main" id="{CA3278F6-90B3-827A-65D7-07BC897098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8272" y="3430446"/>
                <a:ext cx="3218830" cy="1846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pt-BR" altLang="pt-BR" sz="1200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git clone https://github.com/jgthms/bulma.git</a:t>
                </a:r>
                <a:endParaRPr kumimoji="0" lang="pt-BR" altLang="pt-BR" sz="12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26F5E27-0A51-790B-204C-FF194E74BB28}"/>
              </a:ext>
            </a:extLst>
          </p:cNvPr>
          <p:cNvGrpSpPr/>
          <p:nvPr/>
        </p:nvGrpSpPr>
        <p:grpSpPr>
          <a:xfrm>
            <a:off x="963402" y="4635082"/>
            <a:ext cx="6830219" cy="380562"/>
            <a:chOff x="973930" y="2897511"/>
            <a:chExt cx="6830219" cy="888677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0F274069-474C-A82F-CD44-C632F1457330}"/>
                </a:ext>
              </a:extLst>
            </p:cNvPr>
            <p:cNvSpPr/>
            <p:nvPr/>
          </p:nvSpPr>
          <p:spPr>
            <a:xfrm>
              <a:off x="973930" y="2897511"/>
              <a:ext cx="6830219" cy="888677"/>
            </a:xfrm>
            <a:prstGeom prst="roundRect">
              <a:avLst/>
            </a:prstGeom>
            <a:solidFill>
              <a:srgbClr val="1F222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3E141F9-60A2-2445-A32A-8DA9FC91472D}"/>
                </a:ext>
              </a:extLst>
            </p:cNvPr>
            <p:cNvSpPr txBox="1"/>
            <p:nvPr/>
          </p:nvSpPr>
          <p:spPr>
            <a:xfrm>
              <a:off x="1313259" y="2953880"/>
              <a:ext cx="55352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Baixando arquivo .css diretamente do site oficial</a:t>
              </a:r>
            </a:p>
            <a:p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82968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7" grpId="0" animBg="1"/>
      <p:bldP spid="10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B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1E7E2811-54D0-4BD2-F56C-1B8F9522186B}"/>
              </a:ext>
            </a:extLst>
          </p:cNvPr>
          <p:cNvSpPr/>
          <p:nvPr/>
        </p:nvSpPr>
        <p:spPr>
          <a:xfrm>
            <a:off x="7994650" y="3987840"/>
            <a:ext cx="1800000" cy="1800000"/>
          </a:xfrm>
          <a:prstGeom prst="ellipse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C9D5895-E3DA-8AA0-DF49-24B5866591BE}"/>
              </a:ext>
            </a:extLst>
          </p:cNvPr>
          <p:cNvSpPr>
            <a:spLocks/>
          </p:cNvSpPr>
          <p:nvPr/>
        </p:nvSpPr>
        <p:spPr>
          <a:xfrm>
            <a:off x="6190018" y="-1282884"/>
            <a:ext cx="2520000" cy="2520000"/>
          </a:xfrm>
          <a:prstGeom prst="ellipse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DB034E3-9501-9957-45F7-EB29E2E11D3B}"/>
              </a:ext>
            </a:extLst>
          </p:cNvPr>
          <p:cNvSpPr/>
          <p:nvPr/>
        </p:nvSpPr>
        <p:spPr>
          <a:xfrm>
            <a:off x="-1522748" y="-1282884"/>
            <a:ext cx="4680000" cy="4680000"/>
          </a:xfrm>
          <a:prstGeom prst="ellipse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92E7AB4-4BFF-CBF3-6D0C-CB4712EE0AFB}"/>
              </a:ext>
            </a:extLst>
          </p:cNvPr>
          <p:cNvSpPr/>
          <p:nvPr/>
        </p:nvSpPr>
        <p:spPr>
          <a:xfrm>
            <a:off x="2548673" y="2813901"/>
            <a:ext cx="3600000" cy="3600000"/>
          </a:xfrm>
          <a:prstGeom prst="ellipse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B0F6998-FED1-07A8-77FD-75017BED7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51750" y="234265"/>
            <a:ext cx="1428750" cy="14287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CBE4C1-A0EC-A486-3175-F0715999B22B}"/>
              </a:ext>
            </a:extLst>
          </p:cNvPr>
          <p:cNvSpPr txBox="1"/>
          <p:nvPr/>
        </p:nvSpPr>
        <p:spPr>
          <a:xfrm>
            <a:off x="285750" y="255660"/>
            <a:ext cx="8125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Aharoni" panose="02010803020104030203" pitchFamily="2" charset="-79"/>
                <a:ea typeface="OpenSans-Bold" pitchFamily="34" charset="-122"/>
                <a:cs typeface="Aharoni" panose="02010803020104030203" pitchFamily="2" charset="-79"/>
              </a:rPr>
              <a:t>Funcionamento</a:t>
            </a:r>
            <a:r>
              <a:rPr lang="en-US" sz="4000" b="1" dirty="0">
                <a:solidFill>
                  <a:schemeClr val="bg1"/>
                </a:solidFill>
                <a:latin typeface="Aharoni" panose="02010803020104030203" pitchFamily="2" charset="-79"/>
                <a:ea typeface="OpenSans-Bold" pitchFamily="34" charset="-122"/>
                <a:cs typeface="Aharoni" panose="02010803020104030203" pitchFamily="2" charset="-79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Aharoni" panose="02010803020104030203" pitchFamily="2" charset="-79"/>
                <a:ea typeface="OpenSans-Bold" pitchFamily="34" charset="-122"/>
                <a:cs typeface="Aharoni" panose="02010803020104030203" pitchFamily="2" charset="-79"/>
              </a:rPr>
              <a:t>Básico</a:t>
            </a:r>
            <a:endParaRPr lang="en-US" sz="4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1C2F831-909F-B863-0113-F6AAAF3D1D4A}"/>
              </a:ext>
            </a:extLst>
          </p:cNvPr>
          <p:cNvGrpSpPr/>
          <p:nvPr/>
        </p:nvGrpSpPr>
        <p:grpSpPr>
          <a:xfrm>
            <a:off x="466725" y="1460809"/>
            <a:ext cx="7258050" cy="2449067"/>
            <a:chOff x="285750" y="1258511"/>
            <a:chExt cx="7258049" cy="2449067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7387D605-B0E0-62C1-B79E-8C18D98B3881}"/>
                </a:ext>
              </a:extLst>
            </p:cNvPr>
            <p:cNvSpPr/>
            <p:nvPr/>
          </p:nvSpPr>
          <p:spPr>
            <a:xfrm>
              <a:off x="285750" y="1258511"/>
              <a:ext cx="6934200" cy="2246768"/>
            </a:xfrm>
            <a:prstGeom prst="roundRect">
              <a:avLst/>
            </a:prstGeom>
            <a:solidFill>
              <a:srgbClr val="1F222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F2F1C4A-B9F6-7D5A-8624-05912AA3D598}"/>
                </a:ext>
              </a:extLst>
            </p:cNvPr>
            <p:cNvSpPr txBox="1"/>
            <p:nvPr/>
          </p:nvSpPr>
          <p:spPr>
            <a:xfrm>
              <a:off x="609600" y="1460809"/>
              <a:ext cx="6934199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Aharoni" panose="02010803020104030203" pitchFamily="2" charset="-79"/>
                  <a:ea typeface="OpenSans-Regular" pitchFamily="34" charset="-122"/>
                  <a:cs typeface="Aharoni" panose="02010803020104030203" pitchFamily="2" charset="-79"/>
                </a:rPr>
                <a:t>Com o </a:t>
              </a:r>
              <a:r>
                <a:rPr lang="en-US" sz="2800" dirty="0" err="1">
                  <a:solidFill>
                    <a:schemeClr val="bg1"/>
                  </a:solidFill>
                  <a:latin typeface="Aharoni" panose="02010803020104030203" pitchFamily="2" charset="-79"/>
                  <a:ea typeface="OpenSans-Regular" pitchFamily="34" charset="-122"/>
                  <a:cs typeface="Aharoni" panose="02010803020104030203" pitchFamily="2" charset="-79"/>
                </a:rPr>
                <a:t>Bulma</a:t>
              </a:r>
              <a:r>
                <a:rPr lang="en-US" sz="2800" dirty="0">
                  <a:solidFill>
                    <a:schemeClr val="bg1"/>
                  </a:solidFill>
                  <a:latin typeface="Aharoni" panose="02010803020104030203" pitchFamily="2" charset="-79"/>
                  <a:ea typeface="OpenSans-Regular" pitchFamily="34" charset="-122"/>
                  <a:cs typeface="Aharoni" panose="02010803020104030203" pitchFamily="2" charset="-79"/>
                </a:rPr>
                <a:t>, basta </a:t>
              </a:r>
              <a:r>
                <a:rPr lang="en-US" sz="2800" dirty="0" err="1">
                  <a:solidFill>
                    <a:schemeClr val="bg1"/>
                  </a:solidFill>
                  <a:latin typeface="Aharoni" panose="02010803020104030203" pitchFamily="2" charset="-79"/>
                  <a:ea typeface="OpenSans-Regular" pitchFamily="34" charset="-122"/>
                  <a:cs typeface="Aharoni" panose="02010803020104030203" pitchFamily="2" charset="-79"/>
                </a:rPr>
                <a:t>adicionar</a:t>
              </a:r>
              <a:r>
                <a:rPr lang="en-US" sz="2800" dirty="0">
                  <a:solidFill>
                    <a:schemeClr val="bg1"/>
                  </a:solidFill>
                  <a:latin typeface="Aharoni" panose="02010803020104030203" pitchFamily="2" charset="-79"/>
                  <a:ea typeface="OpenSans-Regular" pitchFamily="34" charset="-122"/>
                  <a:cs typeface="Aharoni" panose="02010803020104030203" pitchFamily="2" charset="-79"/>
                </a:rPr>
                <a:t> classes CSS </a:t>
              </a:r>
              <a:r>
                <a:rPr lang="en-US" sz="2800" dirty="0" err="1">
                  <a:solidFill>
                    <a:schemeClr val="bg1"/>
                  </a:solidFill>
                  <a:latin typeface="Aharoni" panose="02010803020104030203" pitchFamily="2" charset="-79"/>
                  <a:ea typeface="OpenSans-Regular" pitchFamily="34" charset="-122"/>
                  <a:cs typeface="Aharoni" panose="02010803020104030203" pitchFamily="2" charset="-79"/>
                </a:rPr>
                <a:t>ao</a:t>
              </a:r>
              <a:r>
                <a:rPr lang="en-US" sz="2800" dirty="0">
                  <a:solidFill>
                    <a:schemeClr val="bg1"/>
                  </a:solidFill>
                  <a:latin typeface="Aharoni" panose="02010803020104030203" pitchFamily="2" charset="-79"/>
                  <a:ea typeface="OpenSans-Regular" pitchFamily="34" charset="-122"/>
                  <a:cs typeface="Aharoni" panose="02010803020104030203" pitchFamily="2" charset="-79"/>
                </a:rPr>
                <a:t> HTML para </a:t>
              </a:r>
              <a:r>
                <a:rPr lang="en-US" sz="2800" dirty="0" err="1">
                  <a:solidFill>
                    <a:schemeClr val="bg1"/>
                  </a:solidFill>
                  <a:latin typeface="Aharoni" panose="02010803020104030203" pitchFamily="2" charset="-79"/>
                  <a:ea typeface="OpenSans-Regular" pitchFamily="34" charset="-122"/>
                  <a:cs typeface="Aharoni" panose="02010803020104030203" pitchFamily="2" charset="-79"/>
                </a:rPr>
                <a:t>criar</a:t>
              </a:r>
              <a:r>
                <a:rPr lang="en-US" sz="2800" dirty="0">
                  <a:solidFill>
                    <a:schemeClr val="bg1"/>
                  </a:solidFill>
                  <a:latin typeface="Aharoni" panose="02010803020104030203" pitchFamily="2" charset="-79"/>
                  <a:ea typeface="OpenSans-Regular" pitchFamily="34" charset="-122"/>
                  <a:cs typeface="Aharoni" panose="02010803020104030203" pitchFamily="2" charset="-79"/>
                </a:rPr>
                <a:t> interfaces </a:t>
              </a:r>
              <a:r>
                <a:rPr lang="en-US" sz="2800" dirty="0" err="1">
                  <a:solidFill>
                    <a:schemeClr val="bg1"/>
                  </a:solidFill>
                  <a:latin typeface="Aharoni" panose="02010803020104030203" pitchFamily="2" charset="-79"/>
                  <a:ea typeface="OpenSans-Regular" pitchFamily="34" charset="-122"/>
                  <a:cs typeface="Aharoni" panose="02010803020104030203" pitchFamily="2" charset="-79"/>
                </a:rPr>
                <a:t>modernas</a:t>
              </a:r>
              <a:r>
                <a:rPr lang="en-US" sz="2800" dirty="0">
                  <a:solidFill>
                    <a:schemeClr val="bg1"/>
                  </a:solidFill>
                  <a:latin typeface="Aharoni" panose="02010803020104030203" pitchFamily="2" charset="-79"/>
                  <a:ea typeface="OpenSans-Regular" pitchFamily="34" charset="-122"/>
                  <a:cs typeface="Aharoni" panose="02010803020104030203" pitchFamily="2" charset="-79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latin typeface="Aharoni" panose="02010803020104030203" pitchFamily="2" charset="-79"/>
                  <a:ea typeface="OpenSans-Regular" pitchFamily="34" charset="-122"/>
                  <a:cs typeface="Aharoni" panose="02010803020104030203" pitchFamily="2" charset="-79"/>
                </a:rPr>
                <a:t>sem</a:t>
              </a:r>
              <a:r>
                <a:rPr lang="en-US" sz="2800" dirty="0">
                  <a:solidFill>
                    <a:schemeClr val="bg1"/>
                  </a:solidFill>
                  <a:latin typeface="Aharoni" panose="02010803020104030203" pitchFamily="2" charset="-79"/>
                  <a:ea typeface="OpenSans-Regular" pitchFamily="34" charset="-122"/>
                  <a:cs typeface="Aharoni" panose="02010803020104030203" pitchFamily="2" charset="-79"/>
                </a:rPr>
                <a:t> a </a:t>
              </a:r>
              <a:r>
                <a:rPr lang="en-US" sz="2800" dirty="0" err="1">
                  <a:solidFill>
                    <a:schemeClr val="bg1"/>
                  </a:solidFill>
                  <a:latin typeface="Aharoni" panose="02010803020104030203" pitchFamily="2" charset="-79"/>
                  <a:ea typeface="OpenSans-Regular" pitchFamily="34" charset="-122"/>
                  <a:cs typeface="Aharoni" panose="02010803020104030203" pitchFamily="2" charset="-79"/>
                </a:rPr>
                <a:t>necessidade</a:t>
              </a:r>
              <a:r>
                <a:rPr lang="en-US" sz="2800" dirty="0">
                  <a:solidFill>
                    <a:schemeClr val="bg1"/>
                  </a:solidFill>
                  <a:latin typeface="Aharoni" panose="02010803020104030203" pitchFamily="2" charset="-79"/>
                  <a:ea typeface="OpenSans-Regular" pitchFamily="34" charset="-122"/>
                  <a:cs typeface="Aharoni" panose="02010803020104030203" pitchFamily="2" charset="-79"/>
                </a:rPr>
                <a:t> de </a:t>
              </a:r>
              <a:r>
                <a:rPr lang="en-US" sz="2800" dirty="0" err="1">
                  <a:solidFill>
                    <a:schemeClr val="bg1"/>
                  </a:solidFill>
                  <a:latin typeface="Aharoni" panose="02010803020104030203" pitchFamily="2" charset="-79"/>
                  <a:ea typeface="OpenSans-Regular" pitchFamily="34" charset="-122"/>
                  <a:cs typeface="Aharoni" panose="02010803020104030203" pitchFamily="2" charset="-79"/>
                </a:rPr>
                <a:t>escrever</a:t>
              </a:r>
              <a:r>
                <a:rPr lang="en-US" sz="2800" dirty="0">
                  <a:solidFill>
                    <a:schemeClr val="bg1"/>
                  </a:solidFill>
                  <a:latin typeface="Aharoni" panose="02010803020104030203" pitchFamily="2" charset="-79"/>
                  <a:ea typeface="OpenSans-Regular" pitchFamily="34" charset="-122"/>
                  <a:cs typeface="Aharoni" panose="02010803020104030203" pitchFamily="2" charset="-79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latin typeface="Aharoni" panose="02010803020104030203" pitchFamily="2" charset="-79"/>
                  <a:ea typeface="OpenSans-Regular" pitchFamily="34" charset="-122"/>
                  <a:cs typeface="Aharoni" panose="02010803020104030203" pitchFamily="2" charset="-79"/>
                </a:rPr>
                <a:t>muito</a:t>
              </a:r>
              <a:r>
                <a:rPr lang="en-US" sz="2800" dirty="0">
                  <a:solidFill>
                    <a:schemeClr val="bg1"/>
                  </a:solidFill>
                  <a:latin typeface="Aharoni" panose="02010803020104030203" pitchFamily="2" charset="-79"/>
                  <a:ea typeface="OpenSans-Regular" pitchFamily="34" charset="-122"/>
                  <a:cs typeface="Aharoni" panose="02010803020104030203" pitchFamily="2" charset="-79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latin typeface="Aharoni" panose="02010803020104030203" pitchFamily="2" charset="-79"/>
                  <a:ea typeface="OpenSans-Regular" pitchFamily="34" charset="-122"/>
                  <a:cs typeface="Aharoni" panose="02010803020104030203" pitchFamily="2" charset="-79"/>
                </a:rPr>
                <a:t>código</a:t>
              </a:r>
              <a:r>
                <a:rPr lang="en-US" sz="2800" dirty="0">
                  <a:solidFill>
                    <a:schemeClr val="bg1"/>
                  </a:solidFill>
                  <a:latin typeface="Aharoni" panose="02010803020104030203" pitchFamily="2" charset="-79"/>
                  <a:ea typeface="OpenSans-Regular" pitchFamily="34" charset="-122"/>
                  <a:cs typeface="Aharoni" panose="02010803020104030203" pitchFamily="2" charset="-79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latin typeface="Aharoni" panose="02010803020104030203" pitchFamily="2" charset="-79"/>
                  <a:ea typeface="OpenSans-Regular" pitchFamily="34" charset="-122"/>
                  <a:cs typeface="Aharoni" panose="02010803020104030203" pitchFamily="2" charset="-79"/>
                </a:rPr>
                <a:t>customizado</a:t>
              </a:r>
              <a:r>
                <a:rPr lang="en-US" sz="2800" dirty="0">
                  <a:solidFill>
                    <a:schemeClr val="bg1"/>
                  </a:solidFill>
                  <a:latin typeface="Aharoni" panose="02010803020104030203" pitchFamily="2" charset="-79"/>
                  <a:ea typeface="OpenSans-Regular" pitchFamily="34" charset="-122"/>
                  <a:cs typeface="Aharoni" panose="02010803020104030203" pitchFamily="2" charset="-79"/>
                </a:rPr>
                <a:t>.</a:t>
              </a:r>
              <a:endParaRPr lang="en-US" sz="2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  <a:p>
              <a:endParaRPr lang="pt-BR" sz="2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3152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7" grpId="0" animBg="1"/>
      <p:bldP spid="10" grpId="0" animBg="1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260</Words>
  <Application>Microsoft Office PowerPoint</Application>
  <PresentationFormat>On-screen Show (16:9)</PresentationFormat>
  <Paragraphs>43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Aharoni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gabriel10419</cp:lastModifiedBy>
  <cp:revision>7</cp:revision>
  <dcterms:created xsi:type="dcterms:W3CDTF">2024-10-21T21:02:18Z</dcterms:created>
  <dcterms:modified xsi:type="dcterms:W3CDTF">2024-10-22T03:38:38Z</dcterms:modified>
</cp:coreProperties>
</file>