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6wJzI6LXjjMN/FYvPHY0SwPVK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89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AURELIO MAZZEI" userId="68a4457d-5096-4f3a-9ffb-737bdb7c508b" providerId="ADAL" clId="{8D53156A-704B-4423-9216-16DBADF1FA7B}"/>
    <pc:docChg chg="modSld">
      <pc:chgData name="MARCO AURELIO MAZZEI" userId="68a4457d-5096-4f3a-9ffb-737bdb7c508b" providerId="ADAL" clId="{8D53156A-704B-4423-9216-16DBADF1FA7B}" dt="2025-02-27T18:19:13.553" v="0" actId="1076"/>
      <pc:docMkLst>
        <pc:docMk/>
      </pc:docMkLst>
      <pc:sldChg chg="modSp mod">
        <pc:chgData name="MARCO AURELIO MAZZEI" userId="68a4457d-5096-4f3a-9ffb-737bdb7c508b" providerId="ADAL" clId="{8D53156A-704B-4423-9216-16DBADF1FA7B}" dt="2025-02-27T18:19:13.553" v="0" actId="1076"/>
        <pc:sldMkLst>
          <pc:docMk/>
          <pc:sldMk cId="0" sldId="261"/>
        </pc:sldMkLst>
        <pc:picChg chg="mod">
          <ac:chgData name="MARCO AURELIO MAZZEI" userId="68a4457d-5096-4f3a-9ffb-737bdb7c508b" providerId="ADAL" clId="{8D53156A-704B-4423-9216-16DBADF1FA7B}" dt="2025-02-27T18:19:13.553" v="0" actId="1076"/>
          <ac:picMkLst>
            <pc:docMk/>
            <pc:sldMk cId="0" sldId="261"/>
            <ac:picMk id="9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de1cb6ac1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de1cb6ac1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de1cb6ac1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de1cb6ac1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e1cb6ac1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de1cb6ac1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db43ea3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ddb43ea3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e1cb6ac1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1de1cb6ac1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Final da aula de 27/02/2024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e1cb6ac1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1de1cb6ac1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e1cb6ac1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1de1cb6ac1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e1cb6ac1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de1cb6ac1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Final da aula de 07/03/2023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e1cb6ac1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1de1cb6ac1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de1cb6ac1f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de1cb6ac1f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e1cb6ac1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de1cb6ac1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e1cb6ac1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de1cb6ac1f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dcea52a480_0_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g1dcea52a480_0_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g1dcea52a480_0_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dcea52a480_0_4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dcea52a480_0_4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dcea52a480_0_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dcea52a480_0_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dcea52a480_0_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1dcea52a480_0_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g1dcea52a480_0_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dcea52a480_0_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1dcea52a480_0_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g1dcea52a480_0_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g1dcea52a480_0_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dcea52a480_0_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1dcea52a480_0_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dcea52a480_0_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g1dcea52a480_0_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dcea52a480_0_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dcea52a480_0_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dcea52a480_0_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dcea52a480_0_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dcea52a480_0_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dcea52a480_0_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dcea52a480_0_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dcea52a480_0_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dcea52a480_0_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dcea52a480_0_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dcea52a480_0_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dcea52a480_0_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dcea52a480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dcea52a480_0_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1dcea52a480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9" name="Google Shape;9;g1dcea52a480_0_0"/>
          <p:cNvSpPr/>
          <p:nvPr/>
        </p:nvSpPr>
        <p:spPr>
          <a:xfrm>
            <a:off x="0" y="14175"/>
            <a:ext cx="9144000" cy="572700"/>
          </a:xfrm>
          <a:prstGeom prst="rect">
            <a:avLst/>
          </a:prstGeom>
          <a:solidFill>
            <a:srgbClr val="A3130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784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g1dcea52a480_0_0"/>
          <p:cNvSpPr/>
          <p:nvPr/>
        </p:nvSpPr>
        <p:spPr>
          <a:xfrm>
            <a:off x="0" y="0"/>
            <a:ext cx="1389300" cy="572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dist="19050" dir="5400000" algn="bl" rotWithShape="0">
              <a:srgbClr val="000000">
                <a:alpha val="4784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g1dcea52a480_0_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14175"/>
            <a:ext cx="2061711" cy="572700"/>
          </a:xfrm>
          <a:prstGeom prst="rect">
            <a:avLst/>
          </a:prstGeom>
          <a:noFill/>
          <a:ln>
            <a:noFill/>
          </a:ln>
          <a:effectLst>
            <a:outerShdw blurRad="142875" dist="19050" dir="5400000" algn="bl" rotWithShape="0">
              <a:srgbClr val="000000">
                <a:alpha val="47843"/>
              </a:srgbClr>
            </a:outerShdw>
          </a:effectLst>
        </p:spPr>
      </p:pic>
      <p:pic>
        <p:nvPicPr>
          <p:cNvPr id="12" name="Google Shape;12;g1dcea52a480_0_0"/>
          <p:cNvPicPr preferRelativeResize="0"/>
          <p:nvPr/>
        </p:nvPicPr>
        <p:blipFill rotWithShape="1">
          <a:blip r:embed="rId14">
            <a:alphaModFix/>
          </a:blip>
          <a:srcRect r="66229"/>
          <a:stretch/>
        </p:blipFill>
        <p:spPr>
          <a:xfrm>
            <a:off x="7278550" y="42838"/>
            <a:ext cx="946350" cy="5153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7843"/>
              </a:srgbClr>
            </a:outerShdw>
          </a:effectLst>
        </p:spPr>
      </p:pic>
      <p:pic>
        <p:nvPicPr>
          <p:cNvPr id="13" name="Google Shape;13;g1dcea52a480_0_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472450" y="28650"/>
            <a:ext cx="443464" cy="5153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>
            <a:spLocks noGrp="1"/>
          </p:cNvSpPr>
          <p:nvPr>
            <p:ph type="ctrTitle"/>
          </p:nvPr>
        </p:nvSpPr>
        <p:spPr>
          <a:xfrm>
            <a:off x="127450" y="744575"/>
            <a:ext cx="8887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/>
              <a:t>Aula 03 - Tipos básicos, classes, métodos e atributos</a:t>
            </a:r>
            <a:endParaRPr/>
          </a:p>
        </p:txBody>
      </p:sp>
      <p:sp>
        <p:nvSpPr>
          <p:cNvPr id="60" name="Google Shape;60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Prof. Me. Marco Aurélio Mazzei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e1cb6ac1f_0_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 operador new</a:t>
            </a:r>
            <a:endParaRPr/>
          </a:p>
        </p:txBody>
      </p:sp>
      <p:sp>
        <p:nvSpPr>
          <p:cNvPr id="123" name="Google Shape;123;g1de1cb6ac1f_0_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Quando precisamos criar um objeto para utilizar em nossos programas, iremos chamar o operador new.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Esse operador aloca espaço em memória para o nosso novo objeto e chama seu construtor e é necessário salvar. O resultado dessa chamada deve ser salvo em uma variável de referência que é um “ponteiro” para o objeto.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Toda a variável referência para objeto deve referir-se a algum objeto, a menos que seja null, caso em que não aponta para nada e que permite que declaremos uma variável sem criar uma instância do objeto.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Pode haver, na verdade, várias referências para um mesmo objeto, e cada referência para um objeto específico pode ser usada para chamar métodos daquele objeto.</a:t>
            </a:r>
            <a:endParaRPr/>
          </a:p>
        </p:txBody>
      </p:sp>
      <p:sp>
        <p:nvSpPr>
          <p:cNvPr id="124" name="Google Shape;124;g1de1cb6ac1f_0_1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e1cb6ac1f_0_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 operador ponto</a:t>
            </a:r>
            <a:endParaRPr/>
          </a:p>
        </p:txBody>
      </p:sp>
      <p:sp>
        <p:nvSpPr>
          <p:cNvPr id="130" name="Google Shape;130;g1de1cb6ac1f_0_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Um dos principais usos de uma variável referência é acessar os membros da classe à qual pertence o objeto, a instância da classe.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Ou seja, uma variável referência é útil para acessar os métodos e as variáveis de instância associadas com um objeto.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Esse acesso é feito pelo operador ponto (“.”).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Chama-se um método associado com um objeto usando o nome da variável referência seguido do operador ponto, e então o nome do método e seus parâmetros.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Isso ativa o método com o nome especificado associado ao objeto referenciado pela variável referência.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31" name="Google Shape;131;g1de1cb6ac1f_0_1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e1cb6ac1f_0_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Chamando um método: as assinaturas dos métodos</a:t>
            </a:r>
            <a:endParaRPr/>
          </a:p>
        </p:txBody>
      </p:sp>
      <p:sp>
        <p:nvSpPr>
          <p:cNvPr id="137" name="Google Shape;137;g1de1cb6ac1f_0_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De maneira opcional, podem ser passados vários parâmetros. Se existirem vários métodos com o mesmo nome definido para este objeto, então a máquina de execução do Java irá usar aquele cujo número de parâmetros e tipos melhor combinam.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nome de um método combinado com a quantidade e o tipo de seus parâmetros chama-se </a:t>
            </a:r>
            <a:r>
              <a:rPr lang="pt-BR" b="1"/>
              <a:t>assinatura</a:t>
            </a:r>
            <a:r>
              <a:rPr lang="pt-BR"/>
              <a:t> do método, uma vez que todas essas partes são usadas para determinar o método correto para executar uma certa chamada de método.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Por exemplo: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forno.cozinhar();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forno.cozinhar(carne);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forno.cozinhar(carne, molho);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38" name="Google Shape;138;g1de1cb6ac1f_0_1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db43ea300_0_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Instanciando uma classe: criando um objeto</a:t>
            </a:r>
            <a:endParaRPr/>
          </a:p>
        </p:txBody>
      </p:sp>
      <p:sp>
        <p:nvSpPr>
          <p:cNvPr id="144" name="Google Shape;144;g1ddb43ea300_0_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Sistema Operacional é o software que controla a execução de nossas instruções pelo hardware dos nossos equipamentos computacionais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Por isso, ele é o principal programa do sistema que controla todos os recursos físicos e as funções dos demais softwares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 Sistema Operacional é um programa de controle, responsável por: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alocar recursos de hardware e escalonar tarefas;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permitir a interação entre o usuário e o hardware;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organizar e gerenciar o sistema de arquivos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e1cb6ac1f_0_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Os tipos básicos ou primitivos</a:t>
            </a:r>
            <a:endParaRPr/>
          </a:p>
        </p:txBody>
      </p:sp>
      <p:sp>
        <p:nvSpPr>
          <p:cNvPr id="66" name="Google Shape;66;g1de1cb6ac1f_0_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Em Java, os tipos básicos não são objetos: são tipos primitivos utilizados para criar as propriedades e/ou registrar o estado de um objeto.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São tipos básicos: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boolean	Valor booleano: true ou false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char		caractere: Unicode de 16 bits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byte		inteiro com sinal em complemento de dois de 8 bits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short	inteiro com sinal em complemento de dois de 16 bits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int		inteiro com sinal em complemento de dois de 32 bits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long		inteiro com sinal em complemento de dois de 64 bits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float		número de ponto flutuante de 32 bits (IEEE 754-1985)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double 	número de ponto flutuante de 64 bits (IEEE 754-1985)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67" name="Google Shape;67;g1de1cb6ac1f_0_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e1cb6ac1f_0_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Declarando variáveis</a:t>
            </a:r>
            <a:endParaRPr/>
          </a:p>
        </p:txBody>
      </p:sp>
      <p:sp>
        <p:nvSpPr>
          <p:cNvPr id="73" name="Google Shape;73;g1de1cb6ac1f_0_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Uma variável declarada como tendo um desses tipos simplesmente armazena um valor desse tipo, em vez de uma referência para um objeto.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Constantes inteiras, tais como 14 ou 195, são do tipo int, a menos que seguidas de imediato por um “L”ou “l”, sendo, neste caso, do tipo long.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Constantes de ponto flutuante, como 3.1415 ou 2.158e5, são do tipo double, a menos que seguidas de imediato por um “F” ou um “f”, sendo, neste caso, do tipo float.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74" name="Google Shape;74;g1de1cb6ac1f_0_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de1cb6ac1f_0_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Utilizando os tipos básicos</a:t>
            </a:r>
            <a:endParaRPr/>
          </a:p>
        </p:txBody>
      </p:sp>
      <p:sp>
        <p:nvSpPr>
          <p:cNvPr id="80" name="Google Shape;80;g1de1cb6ac1f_0_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public class Base { </a:t>
            </a:r>
            <a:endParaRPr/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public static void main (String[ ] args) {</a:t>
            </a:r>
            <a:endParaRPr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boolean flag = true; </a:t>
            </a:r>
            <a:endParaRPr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char ch = ’A’; </a:t>
            </a:r>
            <a:endParaRPr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byte b = 12; </a:t>
            </a:r>
            <a:endParaRPr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short s = 24;</a:t>
            </a:r>
            <a:endParaRPr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int i = 257; </a:t>
            </a:r>
            <a:endParaRPr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long l = 890L; </a:t>
            </a:r>
            <a:endParaRPr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float f = 3.1415F; </a:t>
            </a:r>
            <a:endParaRPr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double d = 2.1828; </a:t>
            </a:r>
            <a:endParaRPr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System.out.println ("flag = " + flag); </a:t>
            </a:r>
            <a:endParaRPr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// o “+” indica concatenação de strings</a:t>
            </a:r>
            <a:endParaRPr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81" name="Google Shape;81;g1de1cb6ac1f_0_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e1cb6ac1f_0_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Continuação da classe Base</a:t>
            </a:r>
            <a:endParaRPr/>
          </a:p>
        </p:txBody>
      </p:sp>
      <p:sp>
        <p:nvSpPr>
          <p:cNvPr id="87" name="Google Shape;87;g1de1cb6ac1f_0_79"/>
          <p:cNvSpPr txBox="1">
            <a:spLocks noGrp="1"/>
          </p:cNvSpPr>
          <p:nvPr>
            <p:ph type="body" idx="1"/>
          </p:nvPr>
        </p:nvSpPr>
        <p:spPr>
          <a:xfrm>
            <a:off x="311700" y="951325"/>
            <a:ext cx="8520600" cy="3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 err="1"/>
              <a:t>System.out.println</a:t>
            </a:r>
            <a:r>
              <a:rPr lang="pt-BR" dirty="0"/>
              <a:t> ("</a:t>
            </a:r>
            <a:r>
              <a:rPr lang="pt-BR" dirty="0" err="1"/>
              <a:t>ch</a:t>
            </a:r>
            <a:r>
              <a:rPr lang="pt-BR" dirty="0"/>
              <a:t> = " + </a:t>
            </a:r>
            <a:r>
              <a:rPr lang="pt-BR" dirty="0" err="1"/>
              <a:t>ch</a:t>
            </a:r>
            <a:r>
              <a:rPr lang="pt-BR" dirty="0"/>
              <a:t>); </a:t>
            </a:r>
            <a:endParaRPr dirty="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 err="1"/>
              <a:t>System.out.println</a:t>
            </a:r>
            <a:r>
              <a:rPr lang="pt-BR" dirty="0"/>
              <a:t> ("b = " + b); </a:t>
            </a:r>
            <a:endParaRPr dirty="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 err="1"/>
              <a:t>System.out.println</a:t>
            </a:r>
            <a:r>
              <a:rPr lang="pt-BR" dirty="0"/>
              <a:t> ("s = " + s); </a:t>
            </a:r>
            <a:endParaRPr dirty="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 err="1"/>
              <a:t>System.out.println</a:t>
            </a:r>
            <a:r>
              <a:rPr lang="pt-BR" dirty="0"/>
              <a:t> ("i = " + i); </a:t>
            </a:r>
            <a:endParaRPr dirty="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 err="1"/>
              <a:t>System.out.println</a:t>
            </a:r>
            <a:r>
              <a:rPr lang="pt-BR" dirty="0"/>
              <a:t> ("l = " + l); </a:t>
            </a:r>
            <a:endParaRPr dirty="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 err="1"/>
              <a:t>System.out.println</a:t>
            </a:r>
            <a:r>
              <a:rPr lang="pt-BR" dirty="0"/>
              <a:t> ("f = " + f ); </a:t>
            </a:r>
            <a:endParaRPr dirty="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 err="1"/>
              <a:t>System.out.println</a:t>
            </a:r>
            <a:r>
              <a:rPr lang="pt-BR" dirty="0"/>
              <a:t>(“d = “ + d);</a:t>
            </a:r>
            <a:endParaRPr dirty="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/* </a:t>
            </a:r>
            <a:endParaRPr dirty="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* Este é um bloco de </a:t>
            </a:r>
            <a:r>
              <a:rPr lang="pt-BR" dirty="0" err="1"/>
              <a:t>comentário</a:t>
            </a:r>
            <a:r>
              <a:rPr lang="pt-BR" dirty="0"/>
              <a:t> </a:t>
            </a:r>
            <a:endParaRPr dirty="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*/</a:t>
            </a:r>
            <a:endParaRPr dirty="0"/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// Este é um </a:t>
            </a:r>
            <a:r>
              <a:rPr lang="pt-BR" dirty="0" err="1"/>
              <a:t>comentário</a:t>
            </a:r>
            <a:r>
              <a:rPr lang="pt-BR" dirty="0"/>
              <a:t> de linha</a:t>
            </a:r>
            <a:endParaRPr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}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}</a:t>
            </a:r>
            <a:endParaRPr dirty="0"/>
          </a:p>
        </p:txBody>
      </p:sp>
      <p:sp>
        <p:nvSpPr>
          <p:cNvPr id="88" name="Google Shape;88;g1de1cb6ac1f_0_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e1cb6ac1f_0_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Objetos numéricos</a:t>
            </a:r>
            <a:endParaRPr/>
          </a:p>
        </p:txBody>
      </p:sp>
      <p:sp>
        <p:nvSpPr>
          <p:cNvPr id="94" name="Google Shape;94;g1de1cb6ac1f_0_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Às vezes, queremos armazenar números como objetos, mas os tipos básicos não são objetos, como já se observou.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Para contornar esse problema, Java define uma classe especial para cada tipo básico numérico. Essas classes são chamadas de classes numéricas e a tabela a seguir oferece exemplos de como criar e utilizar essas classes e objtos.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95" name="Google Shape;95;g1de1cb6ac1f_0_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96" name="Google Shape;96;g1de1cb6ac1f_0_86"/>
          <p:cNvPicPr preferRelativeResize="0"/>
          <p:nvPr/>
        </p:nvPicPr>
        <p:blipFill rotWithShape="1">
          <a:blip r:embed="rId3">
            <a:alphaModFix/>
          </a:blip>
          <a:srcRect l="23548" t="49905" r="16469" b="16517"/>
          <a:stretch/>
        </p:blipFill>
        <p:spPr>
          <a:xfrm>
            <a:off x="786712" y="2852300"/>
            <a:ext cx="7570575" cy="22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e1cb6ac1f_0_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 tipo String</a:t>
            </a:r>
            <a:endParaRPr/>
          </a:p>
        </p:txBody>
      </p:sp>
      <p:sp>
        <p:nvSpPr>
          <p:cNvPr id="102" name="Google Shape;102;g1de1cb6ac1f_0_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Uma </a:t>
            </a:r>
            <a:r>
              <a:rPr lang="pt-BR" dirty="0" err="1"/>
              <a:t>string</a:t>
            </a:r>
            <a:r>
              <a:rPr lang="pt-BR" dirty="0"/>
              <a:t> é uma </a:t>
            </a:r>
            <a:r>
              <a:rPr lang="pt-BR" dirty="0" err="1"/>
              <a:t>sequência</a:t>
            </a:r>
            <a:r>
              <a:rPr lang="pt-BR" dirty="0"/>
              <a:t> de caracteres que </a:t>
            </a:r>
            <a:r>
              <a:rPr lang="pt-BR" dirty="0" err="1"/>
              <a:t>provêm</a:t>
            </a:r>
            <a:r>
              <a:rPr lang="pt-BR" dirty="0"/>
              <a:t> de algum alfabeto (conjunto de todos os caracteres </a:t>
            </a:r>
            <a:r>
              <a:rPr lang="pt-BR" dirty="0" err="1"/>
              <a:t>possíveis</a:t>
            </a:r>
            <a:r>
              <a:rPr lang="pt-BR" dirty="0"/>
              <a:t>).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Cada </a:t>
            </a:r>
            <a:r>
              <a:rPr lang="pt-BR" dirty="0" err="1"/>
              <a:t>caracter</a:t>
            </a:r>
            <a:r>
              <a:rPr lang="pt-BR" dirty="0"/>
              <a:t> c que </a:t>
            </a:r>
            <a:r>
              <a:rPr lang="pt-BR" dirty="0" err="1"/>
              <a:t>compõe</a:t>
            </a:r>
            <a:r>
              <a:rPr lang="pt-BR" dirty="0"/>
              <a:t> uma </a:t>
            </a:r>
            <a:r>
              <a:rPr lang="pt-BR" dirty="0" err="1"/>
              <a:t>string</a:t>
            </a:r>
            <a:r>
              <a:rPr lang="pt-BR" dirty="0"/>
              <a:t> s pode ser referenciado por seu </a:t>
            </a:r>
            <a:r>
              <a:rPr lang="pt-BR" dirty="0" err="1"/>
              <a:t>índice</a:t>
            </a:r>
            <a:r>
              <a:rPr lang="pt-BR" dirty="0"/>
              <a:t> na </a:t>
            </a:r>
            <a:r>
              <a:rPr lang="pt-BR" dirty="0" err="1"/>
              <a:t>string</a:t>
            </a:r>
            <a:r>
              <a:rPr lang="pt-BR" dirty="0"/>
              <a:t>, a qual é igual ao </a:t>
            </a:r>
            <a:r>
              <a:rPr lang="pt-BR" dirty="0" err="1"/>
              <a:t>número</a:t>
            </a:r>
            <a:r>
              <a:rPr lang="pt-BR" dirty="0"/>
              <a:t> de caracteres que vem antes de c em s (dessa forma, o primeiro caractere tem </a:t>
            </a:r>
            <a:r>
              <a:rPr lang="pt-BR" dirty="0" err="1"/>
              <a:t>índice</a:t>
            </a:r>
            <a:r>
              <a:rPr lang="pt-BR" dirty="0"/>
              <a:t> 0).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 Em Java, o alfabeto usado para definir </a:t>
            </a:r>
            <a:r>
              <a:rPr lang="pt-BR" dirty="0" err="1"/>
              <a:t>strings</a:t>
            </a:r>
            <a:r>
              <a:rPr lang="pt-BR" dirty="0"/>
              <a:t> é o conjunto internacional de caracteres Unicode, um </a:t>
            </a:r>
            <a:r>
              <a:rPr lang="pt-BR" dirty="0" err="1"/>
              <a:t>padrão</a:t>
            </a:r>
            <a:r>
              <a:rPr lang="pt-BR" dirty="0"/>
              <a:t> de </a:t>
            </a:r>
            <a:r>
              <a:rPr lang="pt-BR" dirty="0" err="1"/>
              <a:t>codificação</a:t>
            </a:r>
            <a:r>
              <a:rPr lang="pt-BR" dirty="0"/>
              <a:t> de caracteres de 16 bits que cobre as </a:t>
            </a:r>
            <a:r>
              <a:rPr lang="pt-BR" dirty="0" err="1"/>
              <a:t>línguas</a:t>
            </a:r>
            <a:r>
              <a:rPr lang="pt-BR" dirty="0"/>
              <a:t> escritas mais usadas.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Outras linguagens de </a:t>
            </a:r>
            <a:r>
              <a:rPr lang="pt-BR" dirty="0" err="1"/>
              <a:t>programação</a:t>
            </a:r>
            <a:r>
              <a:rPr lang="pt-BR" dirty="0"/>
              <a:t> tendem a usar o conjunto de caracteres ASCII, que é menor (corresponde a um subconjunto do alfabeto Unicode baseado em um </a:t>
            </a:r>
            <a:r>
              <a:rPr lang="pt-BR" dirty="0" err="1"/>
              <a:t>padrão</a:t>
            </a:r>
            <a:r>
              <a:rPr lang="pt-BR" dirty="0"/>
              <a:t> de </a:t>
            </a:r>
            <a:r>
              <a:rPr lang="pt-BR" dirty="0" err="1"/>
              <a:t>codificação</a:t>
            </a:r>
            <a:r>
              <a:rPr lang="pt-BR" dirty="0"/>
              <a:t> de 7 bits)</a:t>
            </a:r>
            <a:endParaRPr dirty="0"/>
          </a:p>
        </p:txBody>
      </p:sp>
      <p:sp>
        <p:nvSpPr>
          <p:cNvPr id="103" name="Google Shape;103;g1de1cb6ac1f_0_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e1cb6ac1f_0_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 objeto String</a:t>
            </a:r>
            <a:endParaRPr/>
          </a:p>
        </p:txBody>
      </p:sp>
      <p:sp>
        <p:nvSpPr>
          <p:cNvPr id="109" name="Google Shape;109;g1de1cb6ac1f_0_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Java define uma classe especial embutida de objetos chamados de objetos String.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Por exemplo, uma string P pode ser "Estamos conhecendo java melhor"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que tem comprimento 30 e pode ter vindo da página Web de alguém.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Nesse caso, o caractere de índice 2 é ‘t’ e o caractere de índice 5 é ‘o’.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Por outro lado, P poderia ser a string "CGTAATAGTTAATCCG", que tem comprimento 16 e pode ser proveniente de uma aplicação científica de sequenciamento de DNA, onde o alfabeto é {G,C,A,T}.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Uma das funções mais utilizadas com Strings é a de concatenação indicada pelo operador +. Podemos escrever, por exemplo: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	String s = “kilo” + “metros”;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10" name="Google Shape;110;g1de1cb6ac1f_0_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e1cb6ac1f_0_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 método toString()</a:t>
            </a:r>
            <a:endParaRPr/>
          </a:p>
        </p:txBody>
      </p:sp>
      <p:sp>
        <p:nvSpPr>
          <p:cNvPr id="116" name="Google Shape;116;g1de1cb6ac1f_0_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Pressupõe-se ainda que todo objeto Java tem um método predefinido chamado de toString( ) que retorna a string associada ao objeto.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Esse método é o que irá ser chamado para concatenar a representação do objeto com qualquer String que se deseja utilizar na exibição do seu conteúdo.</a:t>
            </a:r>
            <a:endParaRPr/>
          </a:p>
        </p:txBody>
      </p:sp>
      <p:sp>
        <p:nvSpPr>
          <p:cNvPr id="117" name="Google Shape;117;g1de1cb6ac1f_0_10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1336</Words>
  <Application>Microsoft Office PowerPoint</Application>
  <PresentationFormat>Apresentação na tela (16:9)</PresentationFormat>
  <Paragraphs>104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Aula 03 - Tipos básicos, classes, métodos e atributos</vt:lpstr>
      <vt:lpstr>Os tipos básicos ou primitivos</vt:lpstr>
      <vt:lpstr>Declarando variáveis</vt:lpstr>
      <vt:lpstr>Utilizando os tipos básicos</vt:lpstr>
      <vt:lpstr>Continuação da classe Base</vt:lpstr>
      <vt:lpstr>Objetos numéricos</vt:lpstr>
      <vt:lpstr>O tipo String</vt:lpstr>
      <vt:lpstr>O objeto String</vt:lpstr>
      <vt:lpstr>O método toString()</vt:lpstr>
      <vt:lpstr>O operador new</vt:lpstr>
      <vt:lpstr>O operador ponto</vt:lpstr>
      <vt:lpstr>Chamando um método: as assinaturas dos métodos</vt:lpstr>
      <vt:lpstr>Instanciando uma classe: criando um objeto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Marco Aurelio Mazzei</cp:lastModifiedBy>
  <cp:revision>1</cp:revision>
  <dcterms:modified xsi:type="dcterms:W3CDTF">2025-02-27T18:20:30Z</dcterms:modified>
</cp:coreProperties>
</file>