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lD1E+soYDtwpvYZ9BwZR57QVK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232F8F-1B93-424D-98C7-6774ED022AE2}">
  <a:tblStyle styleId="{D8232F8F-1B93-424D-98C7-6774ED022A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423d49d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423d49d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423d49d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423d49d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423d49d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423d49d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423d49d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423d49d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423d49de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423d49d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423d49de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423d49de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423d49de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423d49de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423d49de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423d49de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423d49d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423d49d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dcea52a480_0_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g1dcea52a480_0_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g1dcea52a480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dcea52a480_0_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dcea52a480_0_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dcea52a480_0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dcea52a480_0_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cea52a480_0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g1dcea52a480_0_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g1dcea52a480_0_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cea52a480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g1dcea52a480_0_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1dcea52a480_0_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g1dcea52a480_0_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dcea52a480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g1dcea52a480_0_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dcea52a480_0_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g1dcea52a480_0_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dcea52a480_0_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dcea52a480_0_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dcea52a480_0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dcea52a480_0_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dcea52a480_0_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dcea52a480_0_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dcea52a480_0_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dcea52a480_0_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dcea52a480_0_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dcea52a480_0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dcea52a480_0_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dcea52a480_0_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dcea52a480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dcea52a480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1dcea52a480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" name="Google Shape;9;g1dcea52a480_0_0"/>
          <p:cNvSpPr/>
          <p:nvPr/>
        </p:nvSpPr>
        <p:spPr>
          <a:xfrm>
            <a:off x="0" y="14175"/>
            <a:ext cx="9144000" cy="572700"/>
          </a:xfrm>
          <a:prstGeom prst="rect">
            <a:avLst/>
          </a:prstGeom>
          <a:solidFill>
            <a:srgbClr val="A3130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74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g1dcea52a480_0_0"/>
          <p:cNvSpPr/>
          <p:nvPr/>
        </p:nvSpPr>
        <p:spPr>
          <a:xfrm>
            <a:off x="0" y="0"/>
            <a:ext cx="1389300" cy="572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 dir="5400000" dist="19050">
              <a:srgbClr val="000000">
                <a:alpha val="474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g1dcea52a480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4175"/>
            <a:ext cx="2061711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19050">
              <a:srgbClr val="000000">
                <a:alpha val="47450"/>
              </a:srgbClr>
            </a:outerShdw>
          </a:effectLst>
        </p:spPr>
      </p:pic>
      <p:pic>
        <p:nvPicPr>
          <p:cNvPr id="12" name="Google Shape;12;g1dcea52a480_0_0"/>
          <p:cNvPicPr preferRelativeResize="0"/>
          <p:nvPr/>
        </p:nvPicPr>
        <p:blipFill rotWithShape="1">
          <a:blip r:embed="rId2">
            <a:alphaModFix/>
          </a:blip>
          <a:srcRect b="0" l="0" r="66229" t="0"/>
          <a:stretch/>
        </p:blipFill>
        <p:spPr>
          <a:xfrm>
            <a:off x="7278550" y="42838"/>
            <a:ext cx="946350" cy="515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7450"/>
              </a:srgbClr>
            </a:outerShdw>
          </a:effectLst>
        </p:spPr>
      </p:pic>
      <p:pic>
        <p:nvPicPr>
          <p:cNvPr id="13" name="Google Shape;13;g1dcea52a48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2450" y="28650"/>
            <a:ext cx="443464" cy="515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mamazzei-edu/estrutura-dados-202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127450" y="744575"/>
            <a:ext cx="8887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/>
              <a:t>Aula 04 - Escopo em Java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Prof. Me. Marco Aurélio Mazzei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423d49deb_0_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variável de método e de escopo</a:t>
            </a:r>
            <a:endParaRPr/>
          </a:p>
        </p:txBody>
      </p:sp>
      <p:sp>
        <p:nvSpPr>
          <p:cNvPr id="126" name="Google Shape;126;g2e423d49deb_0_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começar a utilizar o github: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https://github.com/mamazzei-edu/estrutura-dados-2025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Há uma apostila de git nesse endereço, na pasta 20250313 que você deverá executar para se preparar para a próxima aula.</a:t>
            </a:r>
            <a:endParaRPr/>
          </a:p>
        </p:txBody>
      </p:sp>
      <p:sp>
        <p:nvSpPr>
          <p:cNvPr id="127" name="Google Shape;127;g2e423d49deb_0_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423d49deb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e423d49deb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 escopo das variáveis ​​é a parte do programa onde a variável é acessível. </a:t>
            </a:r>
            <a:endParaRPr sz="22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Como C/C++, em Java, todos os identificadores tem lexicamente (ou estaticamente) seu escopo definido, ou seja, o escopo de uma variável pode ser determinado em tempo de compilação e independente da pilha de chamadas de função. </a:t>
            </a:r>
            <a:endParaRPr sz="22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" name="Google Shape;67;g2e423d49deb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423d49deb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Escopos de variáveis - Java</a:t>
            </a:r>
            <a:endParaRPr/>
          </a:p>
        </p:txBody>
      </p:sp>
      <p:sp>
        <p:nvSpPr>
          <p:cNvPr id="73" name="Google Shape;73;g2e423d49deb_0_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Regras de Escopo Java podem ser cobertas sob as seguintes categorias.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Variáveis ​​de Instância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Variáveis ​​Estáticas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Variáveis ​​Locais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Escopo de Parâmetro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Escopo de Bloco</a:t>
            </a:r>
            <a:endParaRPr/>
          </a:p>
        </p:txBody>
      </p:sp>
      <p:sp>
        <p:nvSpPr>
          <p:cNvPr id="74" name="Google Shape;74;g2e423d49deb_0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423d49deb_0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de instância - escopo no nível de classe</a:t>
            </a:r>
            <a:endParaRPr/>
          </a:p>
        </p:txBody>
      </p:sp>
      <p:sp>
        <p:nvSpPr>
          <p:cNvPr id="80" name="Google Shape;80;g2e423d49deb_0_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Essas variáveis ​​devem ser declaradas dentro da classe (fora de qualquer função). Elas podem ser acessadas diretamente em qualquer lugar da classe.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dar uma olhada em um exemplo:</a:t>
            </a:r>
            <a:endParaRPr/>
          </a:p>
        </p:txBody>
      </p:sp>
      <p:sp>
        <p:nvSpPr>
          <p:cNvPr id="81" name="Google Shape;81;g2e423d49deb_0_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2" name="Google Shape;82;g2e423d49deb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575" y="2579050"/>
            <a:ext cx="4354450" cy="24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423d49deb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de classe: observações</a:t>
            </a:r>
            <a:endParaRPr/>
          </a:p>
        </p:txBody>
      </p:sp>
      <p:sp>
        <p:nvSpPr>
          <p:cNvPr id="88" name="Google Shape;88;g2e423d49deb_0_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Podemos declarar variáveis ​​de classe em qualquer lugar da classe, mas fora dos métodos.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acesso especificado de variáveis ​​de membro não afeta o escopo delas dentro de uma classe.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As variáveis ​​de membro podem ser acessadas fora de uma classe.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e423d49deb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90" name="Google Shape;90;g2e423d49deb_0_23"/>
          <p:cNvGraphicFramePr/>
          <p:nvPr/>
        </p:nvGraphicFramePr>
        <p:xfrm>
          <a:off x="796025" y="284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{D8232F8F-1B93-424D-98C7-6774ED022AE2}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Modificador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Pacote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Subclasse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Mundo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public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protected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default (sem modificador)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private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Não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423d49deb_0_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de classe estática - Escopo de classe</a:t>
            </a:r>
            <a:endParaRPr/>
          </a:p>
        </p:txBody>
      </p:sp>
      <p:sp>
        <p:nvSpPr>
          <p:cNvPr id="96" name="Google Shape;96;g2e423d49deb_0_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Variável Estática é um tipo de variável de classe compartilhada entre instâncias.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Variáveis ​​Estáticas são as variáveis ​​que, uma vez declaradas, podem ser usadas em qualquer lugar, mesmo fora da classe, sem inicializar a classe.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Ao contrário de variáveis ​​Locais, seu escopo não é limitado à classe ou ao bloco.</a:t>
            </a:r>
            <a:endParaRPr/>
          </a:p>
        </p:txBody>
      </p:sp>
      <p:sp>
        <p:nvSpPr>
          <p:cNvPr id="97" name="Google Shape;97;g2e423d49deb_0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423d49deb_0_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de classe - exemplo</a:t>
            </a:r>
            <a:endParaRPr/>
          </a:p>
        </p:txBody>
      </p:sp>
      <p:sp>
        <p:nvSpPr>
          <p:cNvPr id="103" name="Google Shape;103;g2e423d49deb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4" name="Google Shape;104;g2e423d49deb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00" y="1235850"/>
            <a:ext cx="76529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423d49deb_0_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com escopo de método - Locais</a:t>
            </a:r>
            <a:endParaRPr/>
          </a:p>
        </p:txBody>
      </p:sp>
      <p:sp>
        <p:nvSpPr>
          <p:cNvPr id="110" name="Google Shape;110;g2e423d49deb_0_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​​declaradas dentro de um método têm escopo de nível de método e não podem ser acessadas fora do método.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Observação: as variáveis ​​locais não existem depois que a execução do método termina.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e423d49deb_0_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2" name="Google Shape;112;g2e423d49deb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450" y="1910488"/>
            <a:ext cx="54387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423d49deb_0_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de parâmetro - Variável local</a:t>
            </a:r>
            <a:endParaRPr/>
          </a:p>
        </p:txBody>
      </p:sp>
      <p:sp>
        <p:nvSpPr>
          <p:cNvPr id="118" name="Google Shape;118;g2e423d49deb_0_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Aqui está outro exemplo de escopo de método, exceto que desta vez a variável foi passada como um parâmetro para o método: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código acima usa a palavra-chave this para diferenciar entre as variáveis ​​locais e de classe.</a:t>
            </a:r>
            <a:endParaRPr/>
          </a:p>
        </p:txBody>
      </p:sp>
      <p:sp>
        <p:nvSpPr>
          <p:cNvPr id="119" name="Google Shape;119;g2e423d49deb_0_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0" name="Google Shape;120;g2e423d49deb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125" y="1942125"/>
            <a:ext cx="34671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