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60" r:id="rId3"/>
    <p:sldId id="261" r:id="rId4"/>
    <p:sldId id="263" r:id="rId5"/>
    <p:sldId id="264" r:id="rId6"/>
    <p:sldId id="265" r:id="rId7"/>
    <p:sldId id="287" r:id="rId8"/>
    <p:sldId id="292" r:id="rId9"/>
    <p:sldId id="288" r:id="rId10"/>
    <p:sldId id="290" r:id="rId11"/>
    <p:sldId id="289" r:id="rId12"/>
    <p:sldId id="269" r:id="rId13"/>
    <p:sldId id="270" r:id="rId14"/>
    <p:sldId id="271" r:id="rId15"/>
    <p:sldId id="272" r:id="rId16"/>
    <p:sldId id="273" r:id="rId17"/>
    <p:sldId id="291" r:id="rId18"/>
    <p:sldId id="275" r:id="rId19"/>
    <p:sldId id="276" r:id="rId20"/>
    <p:sldId id="278" r:id="rId21"/>
    <p:sldId id="279" r:id="rId22"/>
    <p:sldId id="280" r:id="rId23"/>
    <p:sldId id="282" r:id="rId24"/>
    <p:sldId id="285" r:id="rId25"/>
    <p:sldId id="286" r:id="rId26"/>
    <p:sldId id="294" r:id="rId27"/>
    <p:sldId id="267" r:id="rId28"/>
    <p:sldId id="268" r:id="rId29"/>
    <p:sldId id="274" r:id="rId30"/>
    <p:sldId id="281" r:id="rId31"/>
    <p:sldId id="277" r:id="rId32"/>
    <p:sldId id="284" r:id="rId33"/>
    <p:sldId id="293" r:id="rId34"/>
    <p:sldId id="257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17F70-41DB-E348-B8BC-AB0A191510B0}" type="datetimeFigureOut">
              <a:rPr lang="fr-FR" smtClean="0"/>
              <a:t>03/08/2022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5443E-32E5-E44F-9882-CAB16F8B8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07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Élimination des variables similaires ou corrélées pour éviter le problème de </a:t>
            </a:r>
            <a:r>
              <a:rPr lang="fr-FR" dirty="0" err="1"/>
              <a:t>multicolinéarité</a:t>
            </a:r>
            <a:r>
              <a:rPr lang="fr-FR" dirty="0"/>
              <a:t> qui rendrait difficile l’interprétation du modèle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5443E-32E5-E44F-9882-CAB16F8B841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801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latin typeface="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5443E-32E5-E44F-9882-CAB16F8B841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706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latin typeface="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5443E-32E5-E44F-9882-CAB16F8B841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13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latin typeface="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5443E-32E5-E44F-9882-CAB16F8B841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294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latin typeface="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5443E-32E5-E44F-9882-CAB16F8B841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928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latin typeface="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5443E-32E5-E44F-9882-CAB16F8B841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9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latin typeface="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5443E-32E5-E44F-9882-CAB16F8B841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136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latin typeface="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5443E-32E5-E44F-9882-CAB16F8B841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12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tons of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carbon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dioxide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equivalent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tonne équivalent carbone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5443E-32E5-E44F-9882-CAB16F8B841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98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"/>
              </a:rPr>
              <a:t>Le modèle est en over-</a:t>
            </a:r>
            <a:r>
              <a:rPr lang="fr-FR" dirty="0" err="1">
                <a:latin typeface=""/>
              </a:rPr>
              <a:t>fitting</a:t>
            </a:r>
            <a:r>
              <a:rPr lang="fr-FR" dirty="0">
                <a:latin typeface=""/>
              </a:rPr>
              <a:t> mais le score du validation set augmente et atteint un très bon score (&gt;0.75)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5443E-32E5-E44F-9882-CAB16F8B841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257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latin typeface="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5443E-32E5-E44F-9882-CAB16F8B841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584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"/>
              </a:rPr>
              <a:t>Modèle moins performant et présentant un </a:t>
            </a:r>
            <a:r>
              <a:rPr lang="fr-FR" dirty="0" err="1">
                <a:latin typeface=""/>
              </a:rPr>
              <a:t>overfitting</a:t>
            </a:r>
            <a:r>
              <a:rPr lang="fr-FR" dirty="0">
                <a:latin typeface=""/>
              </a:rPr>
              <a:t> similaire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5443E-32E5-E44F-9882-CAB16F8B841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57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latin typeface="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5443E-32E5-E44F-9882-CAB16F8B841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405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latin typeface="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5443E-32E5-E44F-9882-CAB16F8B841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455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latin typeface="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5443E-32E5-E44F-9882-CAB16F8B841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428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latin typeface="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5443E-32E5-E44F-9882-CAB16F8B841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40BA7-3E95-3506-DD49-EAC8F0391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EBF59C-031B-EC95-7B73-4F61CEBAE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B6CC47-0C47-E799-AF2E-F7C97B5F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E94B-86C4-4443-ABD4-008315323CB0}" type="datetime1">
              <a:rPr lang="fr-FR" smtClean="0"/>
              <a:t>03/08/2022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516BE3-C22E-A169-643A-9BC4BF48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242351-0C21-9E8F-FE35-70779964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37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59F6E-6C95-3A9F-15FF-C6D4E032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DE2A5F-7091-6105-1D17-9E1F73792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9CE6BB-8793-948A-8DAA-8986151B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3931-EC0E-0646-9D20-6817B8BE4C8F}" type="datetime1">
              <a:rPr lang="fr-FR" smtClean="0"/>
              <a:t>03/08/2022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2E6FA6-528A-FBBE-E0C4-FCDFCDFE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9E357-B7BF-C8BE-0704-6AD4E527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50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3FB16B-EC81-8B46-D198-0D9D61BDA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7B39DC-270E-9436-3941-282BF3888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7D4295-B73C-8378-A9CD-A9CC1A66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BFAC-3545-7140-849F-4E3F9483749A}" type="datetime1">
              <a:rPr lang="fr-FR" smtClean="0"/>
              <a:t>03/08/2022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745727-1B92-C64C-976B-AF501857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9D936D-4649-4BD1-9BF1-0BF432C7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14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D9229D-7B09-467F-BA0A-BDFCCBF8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AEACE8-3291-4483-210A-DA292DE88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20B0A6-B3D4-C658-317C-C9FFE800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500F-6070-DA49-BD9A-A396D6D190A6}" type="datetime1">
              <a:rPr lang="fr-FR" smtClean="0"/>
              <a:t>03/08/2022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3C8C5F-A25E-BEB0-6DAB-CA6E1D63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CF0CE1-4D2E-E3C2-1161-7BE36A1E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69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F10E8-AA94-B887-2586-A06304A00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C95BA4-1C89-74D6-6517-7D471809E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AFD9B0-47AD-6BDE-9560-346E5062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AD1D-139F-6042-AA48-5D3C77D9063F}" type="datetime1">
              <a:rPr lang="fr-FR" smtClean="0"/>
              <a:t>03/08/2022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F73B6F-721F-DFC2-F75E-9FE3D057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23E17F-4980-04EA-46F0-B3B68D5A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51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6D821-D8B2-A291-FB1F-17C4296D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A49F19-7033-AAAB-0336-44F2687FB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88325B-77AB-D47D-7CBA-9E7CF02CC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0F28EF-303F-187A-1399-876DF022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F671-2923-3440-8E79-3B56ADC17227}" type="datetime1">
              <a:rPr lang="fr-FR" smtClean="0"/>
              <a:t>03/08/2022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DAE721-289F-9484-ABD9-4772A70A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3CA912-5B32-6B9F-F2C7-30CC827F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33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FCAAC-CB45-60ED-ED21-ABA9BC1D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94BB90-6678-BF93-9149-88616EE52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6CF49B-435C-AE65-BE59-935E29056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CDB5AD-6C6F-2EB9-7C44-884A03FBD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0B2918-2E43-EEDB-1C93-4BAB01468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E5BB5A-162A-58E0-361D-7660D4EF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4B78-45E9-9E45-9242-1C47263151A6}" type="datetime1">
              <a:rPr lang="fr-FR" smtClean="0"/>
              <a:t>03/08/2022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EA13956-774E-3A7E-4DCA-62D2F5E3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234254-0EA0-6954-3BDB-2B70173C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4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14809-4DF7-FCBA-75E6-C174EF4F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C9024F-69F5-BD13-D6D0-0781DF44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5F50-EE84-6649-9873-DB6BBD2C3768}" type="datetime1">
              <a:rPr lang="fr-FR" smtClean="0"/>
              <a:t>03/08/2022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715D91-AB90-9BA4-0C54-6C6B6275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A93CD0-9D61-1F2E-3C10-950905F3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32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FC5550-FD9E-33F7-F9C4-61D26B32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0041-5374-B448-9961-DE84B3121894}" type="datetime1">
              <a:rPr lang="fr-FR" smtClean="0"/>
              <a:t>03/08/2022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876627-2327-966C-7943-504FF836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275A63-FAC0-4513-3FB4-3F50CED8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56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D13B3-35A4-0208-2718-51256F98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3C375F-B1F5-C9CD-4879-D382C3DF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19AF1E-9F62-7511-E41E-67BA61276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0111FE-14F4-2BE2-0E59-E1F5AC4E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E95B-CFDA-AB45-B207-7947813CA877}" type="datetime1">
              <a:rPr lang="fr-FR" smtClean="0"/>
              <a:t>03/08/2022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C635E8-26B8-5308-10D7-89156FD2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1DE447-18B1-0D8D-7E9D-AB391848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95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08279-7618-69D1-7741-86CAF5BC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B1E0B8-BD4A-CD1B-7F31-DCC9ADAF9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2B6854-69DF-6402-0353-149AF3169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6D71CE-8AAF-96DA-854F-036A5B16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A036-40F9-0C4C-B01F-B152B7B28E72}" type="datetime1">
              <a:rPr lang="fr-FR" smtClean="0"/>
              <a:t>03/08/2022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819B96-519A-D822-67BB-04E1235D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A942FB-2C0A-D167-75C6-5C2823DA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2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8CC09F4-71C6-8665-F96D-63CAEB12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2B4BB-A659-C6DC-0195-ACDA94F9F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518872-9722-82EB-9CDC-330457663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238EF-38EC-4B43-85B9-A20950528E0E}" type="datetime1">
              <a:rPr lang="fr-FR" smtClean="0"/>
              <a:t>03/08/2022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29CBCC-BA32-93A4-0640-9E871F98C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4F8E23-66CB-77F1-2B55-986918F56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141B-B0D0-1240-A4B6-3E47A0FB2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79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eattle.gov/dataset/2016-Building-Energy-Benchmarking/2bpz-gwpy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iel, extérieur, cité, mer&#10;&#10;Description générée automatiquement">
            <a:extLst>
              <a:ext uri="{FF2B5EF4-FFF2-40B4-BE49-F238E27FC236}">
                <a16:creationId xmlns:a16="http://schemas.microsoft.com/office/drawing/2014/main" id="{159780B0-F030-D718-0A40-25A80B093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63A284-C5C8-0C6C-1730-FBE10846F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sz="5200">
                <a:solidFill>
                  <a:srgbClr val="FFFFFF"/>
                </a:solidFill>
                <a:latin typeface=""/>
              </a:rPr>
              <a:t>Modélisation des besoins en consommation de bâtiments de la ville de Seattle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F28CA7-B032-D24D-2AEA-5A2B96CD7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  <a:latin typeface=""/>
            </a:endParaRPr>
          </a:p>
          <a:p>
            <a:r>
              <a:rPr lang="fr-FR">
                <a:solidFill>
                  <a:srgbClr val="FFFFFF"/>
                </a:solidFill>
                <a:latin typeface=""/>
              </a:rPr>
              <a:t>Présenté par Gabriel Chehade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CED797-BA9F-3447-EDCE-3489BBC5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75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54CD7-AD8F-E4F5-648B-953F8FDA901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err="1">
                <a:latin typeface=""/>
              </a:rPr>
              <a:t>Feature</a:t>
            </a:r>
            <a:r>
              <a:rPr lang="fr-FR" sz="3600" b="1" dirty="0">
                <a:latin typeface=""/>
              </a:rPr>
              <a:t> Engineering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A9D66E-53E5-342E-ACE5-CBD513C39FC6}"/>
              </a:ext>
            </a:extLst>
          </p:cNvPr>
          <p:cNvSpPr txBox="1"/>
          <p:nvPr/>
        </p:nvSpPr>
        <p:spPr>
          <a:xfrm>
            <a:off x="838199" y="794900"/>
            <a:ext cx="10937790" cy="336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Suppression des variables énergétiques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l’</a:t>
            </a:r>
            <a:r>
              <a:rPr lang="fr-FR" dirty="0" err="1">
                <a:latin typeface=""/>
              </a:rPr>
              <a:t>ENERGYSTARScore</a:t>
            </a:r>
            <a:r>
              <a:rPr lang="fr-FR" dirty="0">
                <a:latin typeface=""/>
              </a:rPr>
              <a:t> : </a:t>
            </a:r>
            <a:r>
              <a:rPr lang="fr-FR" dirty="0" err="1">
                <a:latin typeface=""/>
              </a:rPr>
              <a:t>dropna</a:t>
            </a:r>
            <a:r>
              <a:rPr lang="fr-FR" dirty="0">
                <a:latin typeface=""/>
              </a:rPr>
              <a:t> ou </a:t>
            </a:r>
            <a:r>
              <a:rPr lang="fr-FR" dirty="0" err="1">
                <a:latin typeface=""/>
              </a:rPr>
              <a:t>fillna</a:t>
            </a:r>
            <a:r>
              <a:rPr lang="fr-FR" dirty="0">
                <a:latin typeface=""/>
              </a:rPr>
              <a:t> par la médiane ou la moyenne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Regroupement de types d’usage du bâtiment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Encodage : </a:t>
            </a:r>
            <a:r>
              <a:rPr lang="fr-FR" dirty="0" err="1">
                <a:latin typeface=""/>
              </a:rPr>
              <a:t>OneHotEncoding</a:t>
            </a:r>
            <a:r>
              <a:rPr lang="fr-FR" dirty="0">
                <a:latin typeface=""/>
              </a:rPr>
              <a:t>, </a:t>
            </a:r>
            <a:r>
              <a:rPr lang="fr-FR" dirty="0" err="1">
                <a:latin typeface=""/>
              </a:rPr>
              <a:t>TargetEncoding</a:t>
            </a:r>
            <a:endParaRPr lang="fr-FR" dirty="0">
              <a:latin typeface="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b="1" dirty="0">
                <a:latin typeface=""/>
              </a:rPr>
              <a:t>Si </a:t>
            </a:r>
            <a:r>
              <a:rPr lang="fr-FR" b="1" dirty="0" err="1">
                <a:latin typeface=""/>
              </a:rPr>
              <a:t>OneHotEncoding</a:t>
            </a:r>
            <a:r>
              <a:rPr lang="fr-FR" b="1" dirty="0">
                <a:latin typeface=""/>
              </a:rPr>
              <a:t> : Regroupement des variables de surface en une seule nommée </a:t>
            </a:r>
            <a:r>
              <a:rPr lang="fr-FR" b="1" dirty="0" err="1">
                <a:latin typeface=""/>
              </a:rPr>
              <a:t>TotalGFA</a:t>
            </a:r>
            <a:endParaRPr lang="fr-FR" b="1" dirty="0">
              <a:latin typeface="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"/>
              </a:rPr>
              <a:t>Sélection de variables (RFE ou </a:t>
            </a:r>
            <a:r>
              <a:rPr lang="fr-FR" dirty="0" err="1">
                <a:solidFill>
                  <a:schemeClr val="accent1"/>
                </a:solidFill>
                <a:latin typeface=""/>
              </a:rPr>
              <a:t>SelectKBest</a:t>
            </a:r>
            <a:r>
              <a:rPr lang="fr-FR" dirty="0">
                <a:solidFill>
                  <a:schemeClr val="accent1"/>
                </a:solidFill>
                <a:latin typeface="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"/>
              </a:rPr>
              <a:t>Transformation en log(1+X) pour les variables continues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err="1">
                <a:latin typeface=""/>
              </a:rPr>
              <a:t>Scaling</a:t>
            </a:r>
            <a:r>
              <a:rPr lang="fr-FR" dirty="0">
                <a:latin typeface=""/>
              </a:rPr>
              <a:t> : </a:t>
            </a:r>
            <a:r>
              <a:rPr lang="fr-FR" dirty="0" err="1">
                <a:latin typeface=""/>
              </a:rPr>
              <a:t>StandardScaler</a:t>
            </a:r>
            <a:r>
              <a:rPr lang="fr-FR" dirty="0">
                <a:latin typeface=""/>
              </a:rPr>
              <a:t> ou </a:t>
            </a:r>
            <a:r>
              <a:rPr lang="fr-FR" dirty="0" err="1">
                <a:latin typeface=""/>
              </a:rPr>
              <a:t>MinMaxScaler</a:t>
            </a:r>
            <a:endParaRPr lang="fr-FR" dirty="0">
              <a:latin typeface="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048F07-018A-9F2D-95AF-E034D5EA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C9AEB7A-11CE-8BD6-3A7F-A5E68096F656}"/>
              </a:ext>
            </a:extLst>
          </p:cNvPr>
          <p:cNvGraphicFramePr>
            <a:graphicFrameLocks noGrp="1"/>
          </p:cNvGraphicFramePr>
          <p:nvPr/>
        </p:nvGraphicFramePr>
        <p:xfrm>
          <a:off x="1031662" y="4567448"/>
          <a:ext cx="5635068" cy="609600"/>
        </p:xfrm>
        <a:graphic>
          <a:graphicData uri="http://schemas.openxmlformats.org/drawingml/2006/table">
            <a:tbl>
              <a:tblPr/>
              <a:tblGrid>
                <a:gridCol w="1878356">
                  <a:extLst>
                    <a:ext uri="{9D8B030D-6E8A-4147-A177-3AD203B41FA5}">
                      <a16:colId xmlns:a16="http://schemas.microsoft.com/office/drawing/2014/main" val="3346244342"/>
                    </a:ext>
                  </a:extLst>
                </a:gridCol>
                <a:gridCol w="1878356">
                  <a:extLst>
                    <a:ext uri="{9D8B030D-6E8A-4147-A177-3AD203B41FA5}">
                      <a16:colId xmlns:a16="http://schemas.microsoft.com/office/drawing/2014/main" val="1937844029"/>
                    </a:ext>
                  </a:extLst>
                </a:gridCol>
                <a:gridCol w="1878356">
                  <a:extLst>
                    <a:ext uri="{9D8B030D-6E8A-4147-A177-3AD203B41FA5}">
                      <a16:colId xmlns:a16="http://schemas.microsoft.com/office/drawing/2014/main" val="3610431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dirty="0">
                          <a:effectLst/>
                        </a:rPr>
                        <a:t>Usage Principal GFA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dirty="0">
                          <a:effectLst/>
                        </a:rPr>
                        <a:t>Usage Secondaire GFA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dirty="0">
                          <a:effectLst/>
                        </a:rPr>
                        <a:t>Usage tertiaire GFA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81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dirty="0">
                          <a:effectLst/>
                        </a:rPr>
                        <a:t>900 000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dirty="0">
                          <a:effectLst/>
                        </a:rPr>
                        <a:t>90 000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dirty="0">
                          <a:effectLst/>
                        </a:rPr>
                        <a:t>10 000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74752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25C4B128-5C4D-030A-6BCC-E5E47FDF93BA}"/>
              </a:ext>
            </a:extLst>
          </p:cNvPr>
          <p:cNvGraphicFramePr>
            <a:graphicFrameLocks noGrp="1"/>
          </p:cNvGraphicFramePr>
          <p:nvPr/>
        </p:nvGraphicFramePr>
        <p:xfrm>
          <a:off x="9281982" y="4567448"/>
          <a:ext cx="1878356" cy="609600"/>
        </p:xfrm>
        <a:graphic>
          <a:graphicData uri="http://schemas.openxmlformats.org/drawingml/2006/table">
            <a:tbl>
              <a:tblPr/>
              <a:tblGrid>
                <a:gridCol w="1878356">
                  <a:extLst>
                    <a:ext uri="{9D8B030D-6E8A-4147-A177-3AD203B41FA5}">
                      <a16:colId xmlns:a16="http://schemas.microsoft.com/office/drawing/2014/main" val="3346244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dirty="0" err="1">
                          <a:effectLst/>
                        </a:rPr>
                        <a:t>TotalGFA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81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dirty="0">
                          <a:effectLst/>
                        </a:rPr>
                        <a:t>1 000 000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74752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D6FA87C-03FD-7C49-5C2B-DB56EDCE92FE}"/>
              </a:ext>
            </a:extLst>
          </p:cNvPr>
          <p:cNvCxnSpPr/>
          <p:nvPr/>
        </p:nvCxnSpPr>
        <p:spPr>
          <a:xfrm>
            <a:off x="6833286" y="4872248"/>
            <a:ext cx="2150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58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BA9D66E-53E5-342E-ACE5-CBD513C39FC6}"/>
              </a:ext>
            </a:extLst>
          </p:cNvPr>
          <p:cNvSpPr txBox="1"/>
          <p:nvPr/>
        </p:nvSpPr>
        <p:spPr>
          <a:xfrm>
            <a:off x="838199" y="794900"/>
            <a:ext cx="10515600" cy="336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Suppression des variables énergétiques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l’</a:t>
            </a:r>
            <a:r>
              <a:rPr lang="fr-FR" dirty="0" err="1">
                <a:latin typeface=""/>
              </a:rPr>
              <a:t>ENERGYSTARScore</a:t>
            </a:r>
            <a:r>
              <a:rPr lang="fr-FR" dirty="0">
                <a:latin typeface=""/>
              </a:rPr>
              <a:t> : </a:t>
            </a:r>
            <a:r>
              <a:rPr lang="fr-FR" dirty="0" err="1">
                <a:latin typeface=""/>
              </a:rPr>
              <a:t>dropna</a:t>
            </a:r>
            <a:r>
              <a:rPr lang="fr-FR" dirty="0">
                <a:latin typeface=""/>
              </a:rPr>
              <a:t> ou </a:t>
            </a:r>
            <a:r>
              <a:rPr lang="fr-FR" dirty="0" err="1">
                <a:latin typeface=""/>
              </a:rPr>
              <a:t>fillna</a:t>
            </a:r>
            <a:r>
              <a:rPr lang="fr-FR" dirty="0">
                <a:latin typeface=""/>
              </a:rPr>
              <a:t> par la médiane ou la moyenne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Regroupement de types d’usage du bâtiment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Encodage : </a:t>
            </a:r>
            <a:r>
              <a:rPr lang="fr-FR" dirty="0" err="1">
                <a:latin typeface=""/>
              </a:rPr>
              <a:t>OneHotEncoding</a:t>
            </a:r>
            <a:r>
              <a:rPr lang="fr-FR" dirty="0">
                <a:latin typeface=""/>
              </a:rPr>
              <a:t>, </a:t>
            </a:r>
            <a:r>
              <a:rPr lang="fr-FR" dirty="0" err="1">
                <a:latin typeface=""/>
              </a:rPr>
              <a:t>TargetEncoding</a:t>
            </a:r>
            <a:endParaRPr lang="fr-FR" dirty="0">
              <a:latin typeface="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Si </a:t>
            </a:r>
            <a:r>
              <a:rPr lang="fr-FR" dirty="0" err="1">
                <a:latin typeface=""/>
              </a:rPr>
              <a:t>OneHotEncoding</a:t>
            </a:r>
            <a:r>
              <a:rPr lang="fr-FR" dirty="0">
                <a:latin typeface=""/>
              </a:rPr>
              <a:t> : Regroupement des variables de surface en une seule nommée </a:t>
            </a:r>
            <a:r>
              <a:rPr lang="fr-FR" dirty="0" err="1">
                <a:latin typeface=""/>
              </a:rPr>
              <a:t>TotalGFA</a:t>
            </a:r>
            <a:endParaRPr lang="fr-FR" dirty="0">
              <a:latin typeface="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"/>
              </a:rPr>
              <a:t>Sélection de variables (RFE ou </a:t>
            </a:r>
            <a:r>
              <a:rPr lang="fr-FR" dirty="0" err="1">
                <a:solidFill>
                  <a:schemeClr val="accent1"/>
                </a:solidFill>
                <a:latin typeface=""/>
              </a:rPr>
              <a:t>SelectKBest</a:t>
            </a:r>
            <a:r>
              <a:rPr lang="fr-FR" dirty="0">
                <a:solidFill>
                  <a:schemeClr val="accent1"/>
                </a:solidFill>
                <a:latin typeface="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b="1" dirty="0">
                <a:solidFill>
                  <a:schemeClr val="accent1"/>
                </a:solidFill>
                <a:latin typeface=""/>
              </a:rPr>
              <a:t>Transformation en log(1+X) pour les variables continues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err="1">
                <a:latin typeface=""/>
              </a:rPr>
              <a:t>Scaling</a:t>
            </a:r>
            <a:r>
              <a:rPr lang="fr-FR" dirty="0">
                <a:latin typeface=""/>
              </a:rPr>
              <a:t> : </a:t>
            </a:r>
            <a:r>
              <a:rPr lang="fr-FR" dirty="0" err="1">
                <a:latin typeface=""/>
              </a:rPr>
              <a:t>StandardScaler</a:t>
            </a:r>
            <a:r>
              <a:rPr lang="fr-FR" dirty="0">
                <a:latin typeface=""/>
              </a:rPr>
              <a:t> ou </a:t>
            </a:r>
            <a:r>
              <a:rPr lang="fr-FR" dirty="0" err="1">
                <a:latin typeface=""/>
              </a:rPr>
              <a:t>MinMaxScaler</a:t>
            </a:r>
            <a:endParaRPr lang="fr-FR" dirty="0">
              <a:latin typeface="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854CD7-AD8F-E4F5-648B-953F8FDA901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err="1">
                <a:latin typeface=""/>
              </a:rPr>
              <a:t>Feature</a:t>
            </a:r>
            <a:r>
              <a:rPr lang="fr-FR" sz="3600" b="1" dirty="0">
                <a:latin typeface=""/>
              </a:rPr>
              <a:t> Engineering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10E977-D370-20B7-40A5-C6675C4C9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89" y="4157330"/>
            <a:ext cx="2541184" cy="254118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657F6E1-A3AD-442B-8B97-2965C0642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027" y="4157330"/>
            <a:ext cx="2541184" cy="2541184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51A2093-F3A8-7A1B-E441-A4A4E96DCEBC}"/>
              </a:ext>
            </a:extLst>
          </p:cNvPr>
          <p:cNvCxnSpPr/>
          <p:nvPr/>
        </p:nvCxnSpPr>
        <p:spPr>
          <a:xfrm>
            <a:off x="4742121" y="5393897"/>
            <a:ext cx="264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79C0C5-FA9F-96DE-3C0D-7FBC56B7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81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5F9727A-3DF1-FCD5-C9A9-5E0B60A346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245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4854CD7-AD8F-E4F5-648B-953F8FDA9019}"/>
              </a:ext>
            </a:extLst>
          </p:cNvPr>
          <p:cNvSpPr txBox="1">
            <a:spLocks/>
          </p:cNvSpPr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>
                <a:solidFill>
                  <a:srgbClr val="FFFFFF"/>
                </a:solidFill>
              </a:rPr>
              <a:t>Modélisation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2316CE-C5E8-5898-1F36-F08850DE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867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54CD7-AD8F-E4F5-648B-953F8FDA901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Modèles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82CD960-2595-E59D-3AAF-3710C3424413}"/>
              </a:ext>
            </a:extLst>
          </p:cNvPr>
          <p:cNvSpPr txBox="1"/>
          <p:nvPr/>
        </p:nvSpPr>
        <p:spPr>
          <a:xfrm>
            <a:off x="1049079" y="1269283"/>
            <a:ext cx="10515600" cy="344446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endParaRPr lang="fr-FR" dirty="0">
              <a:latin typeface=""/>
            </a:endParaRPr>
          </a:p>
          <a:p>
            <a:pPr>
              <a:lnSpc>
                <a:spcPct val="150000"/>
              </a:lnSpc>
            </a:pPr>
            <a:r>
              <a:rPr lang="fr-FR" sz="2000" b="1" dirty="0">
                <a:latin typeface=""/>
              </a:rPr>
              <a:t>Modèles de base :</a:t>
            </a:r>
          </a:p>
          <a:p>
            <a:pPr>
              <a:lnSpc>
                <a:spcPct val="150000"/>
              </a:lnSpc>
            </a:pPr>
            <a:endParaRPr lang="fr-FR" dirty="0">
              <a:latin typeface="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KNN (</a:t>
            </a:r>
            <a:r>
              <a:rPr lang="fr-FR" dirty="0" err="1">
                <a:latin typeface=""/>
              </a:rPr>
              <a:t>KNeighboorsRegressor</a:t>
            </a:r>
            <a:r>
              <a:rPr lang="fr-FR" dirty="0">
                <a:latin typeface="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SGD (</a:t>
            </a:r>
            <a:r>
              <a:rPr lang="fr-FR" dirty="0" err="1">
                <a:latin typeface=""/>
              </a:rPr>
              <a:t>SGDRegressor</a:t>
            </a:r>
            <a:r>
              <a:rPr lang="fr-FR" dirty="0">
                <a:latin typeface="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SVR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err="1">
                <a:latin typeface=""/>
              </a:rPr>
              <a:t>KernelRidge</a:t>
            </a:r>
            <a:endParaRPr lang="fr-FR" dirty="0">
              <a:latin typeface="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fr-FR" dirty="0">
              <a:latin typeface=""/>
            </a:endParaRPr>
          </a:p>
          <a:p>
            <a:pPr>
              <a:lnSpc>
                <a:spcPct val="150000"/>
              </a:lnSpc>
            </a:pPr>
            <a:endParaRPr lang="fr-FR" dirty="0">
              <a:latin typeface=""/>
            </a:endParaRPr>
          </a:p>
          <a:p>
            <a:pPr>
              <a:lnSpc>
                <a:spcPct val="150000"/>
              </a:lnSpc>
            </a:pPr>
            <a:r>
              <a:rPr lang="fr-FR" sz="2000" b="1" dirty="0">
                <a:latin typeface=""/>
              </a:rPr>
              <a:t>Méthodes ensemblistes :</a:t>
            </a:r>
          </a:p>
          <a:p>
            <a:pPr>
              <a:lnSpc>
                <a:spcPct val="150000"/>
              </a:lnSpc>
            </a:pPr>
            <a:endParaRPr lang="fr-FR" dirty="0">
              <a:latin typeface="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err="1">
                <a:latin typeface=""/>
              </a:rPr>
              <a:t>RandomForest</a:t>
            </a:r>
            <a:endParaRPr lang="fr-FR" dirty="0">
              <a:latin typeface="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Bagging (</a:t>
            </a:r>
            <a:r>
              <a:rPr lang="fr-FR" dirty="0" err="1">
                <a:latin typeface=""/>
              </a:rPr>
              <a:t>BaggingRegressor</a:t>
            </a:r>
            <a:r>
              <a:rPr lang="fr-FR" dirty="0">
                <a:latin typeface="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err="1">
                <a:latin typeface=""/>
              </a:rPr>
              <a:t>Boosting</a:t>
            </a:r>
            <a:r>
              <a:rPr lang="fr-FR" dirty="0">
                <a:latin typeface=""/>
              </a:rPr>
              <a:t> (</a:t>
            </a:r>
            <a:r>
              <a:rPr lang="fr-FR" dirty="0" err="1">
                <a:latin typeface=""/>
              </a:rPr>
              <a:t>Adaboost</a:t>
            </a:r>
            <a:r>
              <a:rPr lang="fr-FR" dirty="0">
                <a:latin typeface=""/>
              </a:rPr>
              <a:t> et </a:t>
            </a:r>
            <a:r>
              <a:rPr lang="fr-FR" dirty="0" err="1">
                <a:latin typeface=""/>
              </a:rPr>
              <a:t>GradientBoosting</a:t>
            </a:r>
            <a:r>
              <a:rPr lang="fr-FR" dirty="0">
                <a:latin typeface="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err="1">
                <a:latin typeface=""/>
              </a:rPr>
              <a:t>Voting</a:t>
            </a:r>
            <a:endParaRPr lang="fr-FR" dirty="0">
              <a:latin typeface=""/>
            </a:endParaRPr>
          </a:p>
          <a:p>
            <a:endParaRPr lang="fr-FR" dirty="0">
              <a:latin typeface="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2A5C98-78B3-6786-D7FE-8CA77EE0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719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54CD7-AD8F-E4F5-648B-953F8FDA901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Méthode d’évaluation</a:t>
            </a:r>
          </a:p>
        </p:txBody>
      </p:sp>
      <p:sp>
        <p:nvSpPr>
          <p:cNvPr id="13" name="Cylindre 12">
            <a:extLst>
              <a:ext uri="{FF2B5EF4-FFF2-40B4-BE49-F238E27FC236}">
                <a16:creationId xmlns:a16="http://schemas.microsoft.com/office/drawing/2014/main" id="{6017CF63-B4FA-9913-E8D3-5681BD452DFA}"/>
              </a:ext>
            </a:extLst>
          </p:cNvPr>
          <p:cNvSpPr/>
          <p:nvPr/>
        </p:nvSpPr>
        <p:spPr>
          <a:xfrm>
            <a:off x="838200" y="4443857"/>
            <a:ext cx="720000" cy="360000"/>
          </a:xfrm>
          <a:prstGeom prst="can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ylindre 11">
            <a:extLst>
              <a:ext uri="{FF2B5EF4-FFF2-40B4-BE49-F238E27FC236}">
                <a16:creationId xmlns:a16="http://schemas.microsoft.com/office/drawing/2014/main" id="{C9D412DF-37F8-673A-F101-99779D4DD6EC}"/>
              </a:ext>
            </a:extLst>
          </p:cNvPr>
          <p:cNvSpPr/>
          <p:nvPr/>
        </p:nvSpPr>
        <p:spPr>
          <a:xfrm>
            <a:off x="838200" y="4155857"/>
            <a:ext cx="720000" cy="3600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ylindre 10">
            <a:extLst>
              <a:ext uri="{FF2B5EF4-FFF2-40B4-BE49-F238E27FC236}">
                <a16:creationId xmlns:a16="http://schemas.microsoft.com/office/drawing/2014/main" id="{A8CB5D49-FCC5-CEBA-8484-BF693DC3774B}"/>
              </a:ext>
            </a:extLst>
          </p:cNvPr>
          <p:cNvSpPr/>
          <p:nvPr/>
        </p:nvSpPr>
        <p:spPr>
          <a:xfrm>
            <a:off x="838200" y="3867857"/>
            <a:ext cx="720000" cy="3600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F34974BD-ACFA-555E-E3E6-44337D9B80F4}"/>
              </a:ext>
            </a:extLst>
          </p:cNvPr>
          <p:cNvSpPr/>
          <p:nvPr/>
        </p:nvSpPr>
        <p:spPr>
          <a:xfrm>
            <a:off x="838200" y="3579857"/>
            <a:ext cx="720000" cy="3600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ylindre 8">
            <a:extLst>
              <a:ext uri="{FF2B5EF4-FFF2-40B4-BE49-F238E27FC236}">
                <a16:creationId xmlns:a16="http://schemas.microsoft.com/office/drawing/2014/main" id="{9E1E55EA-B8F9-2FB3-3DA2-3BCA72A423CF}"/>
              </a:ext>
            </a:extLst>
          </p:cNvPr>
          <p:cNvSpPr/>
          <p:nvPr/>
        </p:nvSpPr>
        <p:spPr>
          <a:xfrm>
            <a:off x="838200" y="3291857"/>
            <a:ext cx="720000" cy="3600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ylindre 14">
            <a:extLst>
              <a:ext uri="{FF2B5EF4-FFF2-40B4-BE49-F238E27FC236}">
                <a16:creationId xmlns:a16="http://schemas.microsoft.com/office/drawing/2014/main" id="{6A793838-B813-D56F-0ECA-42D51472143F}"/>
              </a:ext>
            </a:extLst>
          </p:cNvPr>
          <p:cNvSpPr/>
          <p:nvPr/>
        </p:nvSpPr>
        <p:spPr>
          <a:xfrm>
            <a:off x="8314582" y="2869667"/>
            <a:ext cx="720000" cy="3600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ylindre 15">
            <a:extLst>
              <a:ext uri="{FF2B5EF4-FFF2-40B4-BE49-F238E27FC236}">
                <a16:creationId xmlns:a16="http://schemas.microsoft.com/office/drawing/2014/main" id="{B8AFC424-5795-3FBF-E827-B4B40E6CAA3D}"/>
              </a:ext>
            </a:extLst>
          </p:cNvPr>
          <p:cNvSpPr/>
          <p:nvPr/>
        </p:nvSpPr>
        <p:spPr>
          <a:xfrm>
            <a:off x="8314582" y="2581667"/>
            <a:ext cx="720000" cy="3600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ylindre 16">
            <a:extLst>
              <a:ext uri="{FF2B5EF4-FFF2-40B4-BE49-F238E27FC236}">
                <a16:creationId xmlns:a16="http://schemas.microsoft.com/office/drawing/2014/main" id="{29288457-70EB-B262-CF22-D4A3F488521A}"/>
              </a:ext>
            </a:extLst>
          </p:cNvPr>
          <p:cNvSpPr/>
          <p:nvPr/>
        </p:nvSpPr>
        <p:spPr>
          <a:xfrm>
            <a:off x="8314582" y="2293667"/>
            <a:ext cx="720000" cy="3600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ylindre 17">
            <a:extLst>
              <a:ext uri="{FF2B5EF4-FFF2-40B4-BE49-F238E27FC236}">
                <a16:creationId xmlns:a16="http://schemas.microsoft.com/office/drawing/2014/main" id="{6EF6A869-0AA4-A5BE-5656-193A108AFA4E}"/>
              </a:ext>
            </a:extLst>
          </p:cNvPr>
          <p:cNvSpPr/>
          <p:nvPr/>
        </p:nvSpPr>
        <p:spPr>
          <a:xfrm>
            <a:off x="8314582" y="2005667"/>
            <a:ext cx="720000" cy="360000"/>
          </a:xfrm>
          <a:prstGeom prst="can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9F1BD673-7406-7B82-02EA-FD03B344B557}"/>
              </a:ext>
            </a:extLst>
          </p:cNvPr>
          <p:cNvSpPr/>
          <p:nvPr/>
        </p:nvSpPr>
        <p:spPr>
          <a:xfrm>
            <a:off x="2310920" y="5436884"/>
            <a:ext cx="720000" cy="360000"/>
          </a:xfrm>
          <a:prstGeom prst="can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Cylindre 19">
            <a:extLst>
              <a:ext uri="{FF2B5EF4-FFF2-40B4-BE49-F238E27FC236}">
                <a16:creationId xmlns:a16="http://schemas.microsoft.com/office/drawing/2014/main" id="{040910AC-35F1-5B6D-1FFC-1AFD56026662}"/>
              </a:ext>
            </a:extLst>
          </p:cNvPr>
          <p:cNvSpPr/>
          <p:nvPr/>
        </p:nvSpPr>
        <p:spPr>
          <a:xfrm>
            <a:off x="9168751" y="2869667"/>
            <a:ext cx="720000" cy="3600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Cylindre 20">
            <a:extLst>
              <a:ext uri="{FF2B5EF4-FFF2-40B4-BE49-F238E27FC236}">
                <a16:creationId xmlns:a16="http://schemas.microsoft.com/office/drawing/2014/main" id="{74B972F9-31B0-21A8-854F-4F38D9C10DEC}"/>
              </a:ext>
            </a:extLst>
          </p:cNvPr>
          <p:cNvSpPr/>
          <p:nvPr/>
        </p:nvSpPr>
        <p:spPr>
          <a:xfrm>
            <a:off x="9168751" y="2581667"/>
            <a:ext cx="720000" cy="3600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Cylindre 21">
            <a:extLst>
              <a:ext uri="{FF2B5EF4-FFF2-40B4-BE49-F238E27FC236}">
                <a16:creationId xmlns:a16="http://schemas.microsoft.com/office/drawing/2014/main" id="{81793C14-5A80-27E3-5F24-5E02E273CD1C}"/>
              </a:ext>
            </a:extLst>
          </p:cNvPr>
          <p:cNvSpPr/>
          <p:nvPr/>
        </p:nvSpPr>
        <p:spPr>
          <a:xfrm>
            <a:off x="9168751" y="2293667"/>
            <a:ext cx="720000" cy="360000"/>
          </a:xfrm>
          <a:prstGeom prst="can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ylindre 22">
            <a:extLst>
              <a:ext uri="{FF2B5EF4-FFF2-40B4-BE49-F238E27FC236}">
                <a16:creationId xmlns:a16="http://schemas.microsoft.com/office/drawing/2014/main" id="{5A644094-4EE0-3984-B465-D8C42A6A548A}"/>
              </a:ext>
            </a:extLst>
          </p:cNvPr>
          <p:cNvSpPr/>
          <p:nvPr/>
        </p:nvSpPr>
        <p:spPr>
          <a:xfrm>
            <a:off x="9168751" y="2005667"/>
            <a:ext cx="720000" cy="3600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Cylindre 23">
            <a:extLst>
              <a:ext uri="{FF2B5EF4-FFF2-40B4-BE49-F238E27FC236}">
                <a16:creationId xmlns:a16="http://schemas.microsoft.com/office/drawing/2014/main" id="{134D6603-FE28-1486-FC75-25EADE9CBE55}"/>
              </a:ext>
            </a:extLst>
          </p:cNvPr>
          <p:cNvSpPr/>
          <p:nvPr/>
        </p:nvSpPr>
        <p:spPr>
          <a:xfrm>
            <a:off x="10022920" y="2874410"/>
            <a:ext cx="720000" cy="3600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ylindre 24">
            <a:extLst>
              <a:ext uri="{FF2B5EF4-FFF2-40B4-BE49-F238E27FC236}">
                <a16:creationId xmlns:a16="http://schemas.microsoft.com/office/drawing/2014/main" id="{4B32F835-8057-1FAE-F930-7F3D895B152C}"/>
              </a:ext>
            </a:extLst>
          </p:cNvPr>
          <p:cNvSpPr/>
          <p:nvPr/>
        </p:nvSpPr>
        <p:spPr>
          <a:xfrm>
            <a:off x="10022920" y="2586410"/>
            <a:ext cx="720000" cy="360000"/>
          </a:xfrm>
          <a:prstGeom prst="can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ylindre 25">
            <a:extLst>
              <a:ext uri="{FF2B5EF4-FFF2-40B4-BE49-F238E27FC236}">
                <a16:creationId xmlns:a16="http://schemas.microsoft.com/office/drawing/2014/main" id="{7BC4D6B6-341F-6042-67A0-E45A3BDC957B}"/>
              </a:ext>
            </a:extLst>
          </p:cNvPr>
          <p:cNvSpPr/>
          <p:nvPr/>
        </p:nvSpPr>
        <p:spPr>
          <a:xfrm>
            <a:off x="10022920" y="2298410"/>
            <a:ext cx="720000" cy="3600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Cylindre 26">
            <a:extLst>
              <a:ext uri="{FF2B5EF4-FFF2-40B4-BE49-F238E27FC236}">
                <a16:creationId xmlns:a16="http://schemas.microsoft.com/office/drawing/2014/main" id="{555A2103-34D9-52FA-0EC4-78D69FED27AC}"/>
              </a:ext>
            </a:extLst>
          </p:cNvPr>
          <p:cNvSpPr/>
          <p:nvPr/>
        </p:nvSpPr>
        <p:spPr>
          <a:xfrm>
            <a:off x="10022920" y="2010410"/>
            <a:ext cx="720000" cy="3600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Cylindre 27">
            <a:extLst>
              <a:ext uri="{FF2B5EF4-FFF2-40B4-BE49-F238E27FC236}">
                <a16:creationId xmlns:a16="http://schemas.microsoft.com/office/drawing/2014/main" id="{1665225B-54CC-7395-5050-450FA8AFEAF1}"/>
              </a:ext>
            </a:extLst>
          </p:cNvPr>
          <p:cNvSpPr/>
          <p:nvPr/>
        </p:nvSpPr>
        <p:spPr>
          <a:xfrm>
            <a:off x="10877089" y="2869667"/>
            <a:ext cx="720000" cy="360000"/>
          </a:xfrm>
          <a:prstGeom prst="can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Cylindre 28">
            <a:extLst>
              <a:ext uri="{FF2B5EF4-FFF2-40B4-BE49-F238E27FC236}">
                <a16:creationId xmlns:a16="http://schemas.microsoft.com/office/drawing/2014/main" id="{9007614A-7380-B5F2-ABBE-6BE8E8BF6406}"/>
              </a:ext>
            </a:extLst>
          </p:cNvPr>
          <p:cNvSpPr/>
          <p:nvPr/>
        </p:nvSpPr>
        <p:spPr>
          <a:xfrm>
            <a:off x="10877089" y="2581667"/>
            <a:ext cx="720000" cy="3600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Cylindre 29">
            <a:extLst>
              <a:ext uri="{FF2B5EF4-FFF2-40B4-BE49-F238E27FC236}">
                <a16:creationId xmlns:a16="http://schemas.microsoft.com/office/drawing/2014/main" id="{451C6951-DBDB-083C-93C3-14755C9C5A0E}"/>
              </a:ext>
            </a:extLst>
          </p:cNvPr>
          <p:cNvSpPr/>
          <p:nvPr/>
        </p:nvSpPr>
        <p:spPr>
          <a:xfrm>
            <a:off x="10877089" y="2293667"/>
            <a:ext cx="720000" cy="3600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Cylindre 30">
            <a:extLst>
              <a:ext uri="{FF2B5EF4-FFF2-40B4-BE49-F238E27FC236}">
                <a16:creationId xmlns:a16="http://schemas.microsoft.com/office/drawing/2014/main" id="{35B1BA3F-98FB-CB78-6170-AC284AFCA94B}"/>
              </a:ext>
            </a:extLst>
          </p:cNvPr>
          <p:cNvSpPr/>
          <p:nvPr/>
        </p:nvSpPr>
        <p:spPr>
          <a:xfrm>
            <a:off x="10877089" y="2005667"/>
            <a:ext cx="720000" cy="3600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47D44FCC-2F12-9CEA-CAC0-F5AEF4AF1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071" y="4623857"/>
            <a:ext cx="1577695" cy="1155320"/>
          </a:xfrm>
          <a:prstGeom prst="rect">
            <a:avLst/>
          </a:prstGeom>
        </p:spPr>
      </p:pic>
      <p:graphicFrame>
        <p:nvGraphicFramePr>
          <p:cNvPr id="35" name="Tableau 35">
            <a:extLst>
              <a:ext uri="{FF2B5EF4-FFF2-40B4-BE49-F238E27FC236}">
                <a16:creationId xmlns:a16="http://schemas.microsoft.com/office/drawing/2014/main" id="{B6B6C9F6-27B5-9064-5F6E-4CA5A1E37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82703"/>
              </p:ext>
            </p:extLst>
          </p:nvPr>
        </p:nvGraphicFramePr>
        <p:xfrm>
          <a:off x="4821179" y="1739267"/>
          <a:ext cx="180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45601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794799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418289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80309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45414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7163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199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9182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3444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488706"/>
                  </a:ext>
                </a:extLst>
              </a:tr>
            </a:tbl>
          </a:graphicData>
        </a:graphic>
      </p:graphicFrame>
      <p:sp>
        <p:nvSpPr>
          <p:cNvPr id="36" name="Ellipse 35">
            <a:extLst>
              <a:ext uri="{FF2B5EF4-FFF2-40B4-BE49-F238E27FC236}">
                <a16:creationId xmlns:a16="http://schemas.microsoft.com/office/drawing/2014/main" id="{6BC47F80-C845-5BBC-5E9F-887398B83C35}"/>
              </a:ext>
            </a:extLst>
          </p:cNvPr>
          <p:cNvSpPr/>
          <p:nvPr/>
        </p:nvSpPr>
        <p:spPr>
          <a:xfrm>
            <a:off x="5106100" y="2029787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03E0FFA-45CC-B7D8-34B2-9DD9E94BB45D}"/>
              </a:ext>
            </a:extLst>
          </p:cNvPr>
          <p:cNvSpPr/>
          <p:nvPr/>
        </p:nvSpPr>
        <p:spPr>
          <a:xfrm>
            <a:off x="5106100" y="2401667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399D958-75D1-BDC7-4BC5-C6D715723A29}"/>
              </a:ext>
            </a:extLst>
          </p:cNvPr>
          <p:cNvSpPr/>
          <p:nvPr/>
        </p:nvSpPr>
        <p:spPr>
          <a:xfrm>
            <a:off x="5106100" y="2764539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34038A0-DD6C-5888-9846-B9F341F7C64E}"/>
              </a:ext>
            </a:extLst>
          </p:cNvPr>
          <p:cNvSpPr/>
          <p:nvPr/>
        </p:nvSpPr>
        <p:spPr>
          <a:xfrm>
            <a:off x="5106100" y="312741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6192E813-7E36-20FF-BF1F-A68586A9718F}"/>
              </a:ext>
            </a:extLst>
          </p:cNvPr>
          <p:cNvSpPr/>
          <p:nvPr/>
        </p:nvSpPr>
        <p:spPr>
          <a:xfrm>
            <a:off x="5469425" y="2029787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4B0B995F-996B-0599-36D4-B6D3BC9226AE}"/>
              </a:ext>
            </a:extLst>
          </p:cNvPr>
          <p:cNvSpPr/>
          <p:nvPr/>
        </p:nvSpPr>
        <p:spPr>
          <a:xfrm>
            <a:off x="5469425" y="2401667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08F2688-5EFE-C3BE-3D56-C5BA2D3C7B32}"/>
              </a:ext>
            </a:extLst>
          </p:cNvPr>
          <p:cNvSpPr/>
          <p:nvPr/>
        </p:nvSpPr>
        <p:spPr>
          <a:xfrm>
            <a:off x="5469425" y="2764539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DF8E8493-3A6D-80BF-49D0-C7BC5C087C4E}"/>
              </a:ext>
            </a:extLst>
          </p:cNvPr>
          <p:cNvSpPr/>
          <p:nvPr/>
        </p:nvSpPr>
        <p:spPr>
          <a:xfrm>
            <a:off x="5469425" y="312741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09CCA18-03B8-6DDE-305C-501F087FF92A}"/>
              </a:ext>
            </a:extLst>
          </p:cNvPr>
          <p:cNvSpPr/>
          <p:nvPr/>
        </p:nvSpPr>
        <p:spPr>
          <a:xfrm>
            <a:off x="5832750" y="2029787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5D71083-03CF-56EA-A80A-A294A6AA0272}"/>
              </a:ext>
            </a:extLst>
          </p:cNvPr>
          <p:cNvSpPr/>
          <p:nvPr/>
        </p:nvSpPr>
        <p:spPr>
          <a:xfrm>
            <a:off x="5832750" y="2401667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414D407-54D0-7A00-EFF6-695AE106B668}"/>
              </a:ext>
            </a:extLst>
          </p:cNvPr>
          <p:cNvSpPr/>
          <p:nvPr/>
        </p:nvSpPr>
        <p:spPr>
          <a:xfrm>
            <a:off x="5832750" y="2764539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66D0D1F-422D-402D-3125-66AA7E1C6BEA}"/>
              </a:ext>
            </a:extLst>
          </p:cNvPr>
          <p:cNvSpPr/>
          <p:nvPr/>
        </p:nvSpPr>
        <p:spPr>
          <a:xfrm>
            <a:off x="5832750" y="312741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37B09155-6B69-34EF-E274-DF5C44B4E46A}"/>
              </a:ext>
            </a:extLst>
          </p:cNvPr>
          <p:cNvSpPr/>
          <p:nvPr/>
        </p:nvSpPr>
        <p:spPr>
          <a:xfrm>
            <a:off x="6191571" y="203205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25D89-6FCC-BC7C-DBF7-EA1DD10FE1DA}"/>
              </a:ext>
            </a:extLst>
          </p:cNvPr>
          <p:cNvSpPr/>
          <p:nvPr/>
        </p:nvSpPr>
        <p:spPr>
          <a:xfrm>
            <a:off x="6191571" y="240393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86812DA2-2D74-6DE1-9CAE-78A9EB7FB085}"/>
              </a:ext>
            </a:extLst>
          </p:cNvPr>
          <p:cNvSpPr/>
          <p:nvPr/>
        </p:nvSpPr>
        <p:spPr>
          <a:xfrm>
            <a:off x="6191571" y="2766803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198143B-73C0-D884-8090-DB3FB2DCAC44}"/>
              </a:ext>
            </a:extLst>
          </p:cNvPr>
          <p:cNvSpPr/>
          <p:nvPr/>
        </p:nvSpPr>
        <p:spPr>
          <a:xfrm>
            <a:off x="6191571" y="31296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F781D66-3683-800E-843B-CEB314F22533}"/>
              </a:ext>
            </a:extLst>
          </p:cNvPr>
          <p:cNvSpPr txBox="1"/>
          <p:nvPr/>
        </p:nvSpPr>
        <p:spPr>
          <a:xfrm>
            <a:off x="4821179" y="1223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GridSearchCV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1527FA5-6946-173B-E3CD-E1C5C9E5191B}"/>
              </a:ext>
            </a:extLst>
          </p:cNvPr>
          <p:cNvSpPr txBox="1"/>
          <p:nvPr/>
        </p:nvSpPr>
        <p:spPr>
          <a:xfrm>
            <a:off x="9032581" y="1227402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Cross-Validation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CF5B1D7-E301-7771-15A7-4B98E1DFAB9B}"/>
              </a:ext>
            </a:extLst>
          </p:cNvPr>
          <p:cNvSpPr txBox="1"/>
          <p:nvPr/>
        </p:nvSpPr>
        <p:spPr>
          <a:xfrm>
            <a:off x="9122919" y="579043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Learning </a:t>
            </a:r>
            <a:r>
              <a:rPr lang="fr-FR" dirty="0" err="1"/>
              <a:t>Curve</a:t>
            </a:r>
            <a:endParaRPr lang="fr-FR" dirty="0"/>
          </a:p>
        </p:txBody>
      </p:sp>
      <p:sp>
        <p:nvSpPr>
          <p:cNvPr id="55" name="Cylindre 54">
            <a:extLst>
              <a:ext uri="{FF2B5EF4-FFF2-40B4-BE49-F238E27FC236}">
                <a16:creationId xmlns:a16="http://schemas.microsoft.com/office/drawing/2014/main" id="{633C36B3-5194-70B9-6FDB-6C9A110F2F4C}"/>
              </a:ext>
            </a:extLst>
          </p:cNvPr>
          <p:cNvSpPr/>
          <p:nvPr/>
        </p:nvSpPr>
        <p:spPr>
          <a:xfrm>
            <a:off x="2310920" y="2893815"/>
            <a:ext cx="720000" cy="3600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Cylindre 55">
            <a:extLst>
              <a:ext uri="{FF2B5EF4-FFF2-40B4-BE49-F238E27FC236}">
                <a16:creationId xmlns:a16="http://schemas.microsoft.com/office/drawing/2014/main" id="{225A4F7F-1012-E831-F093-563BF0D27F41}"/>
              </a:ext>
            </a:extLst>
          </p:cNvPr>
          <p:cNvSpPr/>
          <p:nvPr/>
        </p:nvSpPr>
        <p:spPr>
          <a:xfrm>
            <a:off x="2310920" y="2605815"/>
            <a:ext cx="720000" cy="3600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Cylindre 56">
            <a:extLst>
              <a:ext uri="{FF2B5EF4-FFF2-40B4-BE49-F238E27FC236}">
                <a16:creationId xmlns:a16="http://schemas.microsoft.com/office/drawing/2014/main" id="{869457DE-B0C7-75F4-76EC-40C479D7F7B7}"/>
              </a:ext>
            </a:extLst>
          </p:cNvPr>
          <p:cNvSpPr/>
          <p:nvPr/>
        </p:nvSpPr>
        <p:spPr>
          <a:xfrm>
            <a:off x="2310920" y="2317815"/>
            <a:ext cx="720000" cy="3600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Cylindre 57">
            <a:extLst>
              <a:ext uri="{FF2B5EF4-FFF2-40B4-BE49-F238E27FC236}">
                <a16:creationId xmlns:a16="http://schemas.microsoft.com/office/drawing/2014/main" id="{A367F874-4950-C064-30E1-4342ADDB20E1}"/>
              </a:ext>
            </a:extLst>
          </p:cNvPr>
          <p:cNvSpPr/>
          <p:nvPr/>
        </p:nvSpPr>
        <p:spPr>
          <a:xfrm>
            <a:off x="2310920" y="2029815"/>
            <a:ext cx="720000" cy="3600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C6D8FEE-1541-9C76-EDBA-20B05277C6C6}"/>
              </a:ext>
            </a:extLst>
          </p:cNvPr>
          <p:cNvSpPr txBox="1"/>
          <p:nvPr/>
        </p:nvSpPr>
        <p:spPr>
          <a:xfrm>
            <a:off x="1770920" y="155921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Train set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4C0F56B-DDFC-D0B0-784E-3B63120673DF}"/>
              </a:ext>
            </a:extLst>
          </p:cNvPr>
          <p:cNvSpPr txBox="1"/>
          <p:nvPr/>
        </p:nvSpPr>
        <p:spPr>
          <a:xfrm>
            <a:off x="1770920" y="5877102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Test set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E29F0D0-4315-78D5-BAEA-C5AF063263C6}"/>
              </a:ext>
            </a:extLst>
          </p:cNvPr>
          <p:cNvSpPr txBox="1"/>
          <p:nvPr/>
        </p:nvSpPr>
        <p:spPr>
          <a:xfrm>
            <a:off x="4644183" y="5409845"/>
            <a:ext cx="21410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</a:t>
            </a:r>
            <a:r>
              <a:rPr lang="fr-FR" baseline="-25000" dirty="0" err="1"/>
              <a:t>test</a:t>
            </a:r>
            <a:r>
              <a:rPr lang="fr-FR" dirty="0"/>
              <a:t>)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0031698F-E753-81DA-4638-99516D7D8C45}"/>
              </a:ext>
            </a:extLst>
          </p:cNvPr>
          <p:cNvCxnSpPr>
            <a:cxnSpLocks/>
            <a:stCxn id="35" idx="2"/>
            <a:endCxn id="61" idx="0"/>
          </p:cNvCxnSpPr>
          <p:nvPr/>
        </p:nvCxnSpPr>
        <p:spPr>
          <a:xfrm flipH="1">
            <a:off x="5714700" y="3568067"/>
            <a:ext cx="6479" cy="18417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67A5BF4-D537-9965-9566-EE8A1F500F46}"/>
              </a:ext>
            </a:extLst>
          </p:cNvPr>
          <p:cNvCxnSpPr>
            <a:stCxn id="61" idx="1"/>
          </p:cNvCxnSpPr>
          <p:nvPr/>
        </p:nvCxnSpPr>
        <p:spPr>
          <a:xfrm flipH="1">
            <a:off x="3216223" y="5594511"/>
            <a:ext cx="1427960" cy="0"/>
          </a:xfrm>
          <a:prstGeom prst="straightConnector1">
            <a:avLst/>
          </a:prstGeom>
          <a:ln w="635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F00C2D6B-3F0C-2A74-BC8F-5D62A100BD11}"/>
              </a:ext>
            </a:extLst>
          </p:cNvPr>
          <p:cNvCxnSpPr/>
          <p:nvPr/>
        </p:nvCxnSpPr>
        <p:spPr>
          <a:xfrm flipV="1">
            <a:off x="1558200" y="2679446"/>
            <a:ext cx="616288" cy="55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FD341F1F-CDBF-336C-F7AE-BAEAEC5BAF5B}"/>
              </a:ext>
            </a:extLst>
          </p:cNvPr>
          <p:cNvCxnSpPr>
            <a:cxnSpLocks/>
          </p:cNvCxnSpPr>
          <p:nvPr/>
        </p:nvCxnSpPr>
        <p:spPr>
          <a:xfrm>
            <a:off x="1558200" y="4840828"/>
            <a:ext cx="616288" cy="55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2FF358A2-9A95-C10E-BD7D-040BD5BC0F8A}"/>
              </a:ext>
            </a:extLst>
          </p:cNvPr>
          <p:cNvCxnSpPr/>
          <p:nvPr/>
        </p:nvCxnSpPr>
        <p:spPr>
          <a:xfrm>
            <a:off x="3312183" y="2677815"/>
            <a:ext cx="133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529C913-072C-596C-47A6-BC88709A81D3}"/>
              </a:ext>
            </a:extLst>
          </p:cNvPr>
          <p:cNvCxnSpPr/>
          <p:nvPr/>
        </p:nvCxnSpPr>
        <p:spPr>
          <a:xfrm>
            <a:off x="6762915" y="2679337"/>
            <a:ext cx="133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A69FF4A-E3BA-B7FE-4083-FAE67267D5C5}"/>
              </a:ext>
            </a:extLst>
          </p:cNvPr>
          <p:cNvCxnSpPr/>
          <p:nvPr/>
        </p:nvCxnSpPr>
        <p:spPr>
          <a:xfrm>
            <a:off x="10022920" y="3429000"/>
            <a:ext cx="0" cy="1041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20601066-56DA-E83B-41E6-27D345C39859}"/>
              </a:ext>
            </a:extLst>
          </p:cNvPr>
          <p:cNvSpPr txBox="1"/>
          <p:nvPr/>
        </p:nvSpPr>
        <p:spPr>
          <a:xfrm>
            <a:off x="91582" y="3867857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35D211-5EFA-C4AD-65E7-44E7FB34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671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54CD7-AD8F-E4F5-648B-953F8FDA901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>
                <a:latin typeface=""/>
              </a:rPr>
              <a:t>Target 1 : Consommation d’énergie</a:t>
            </a:r>
            <a:endParaRPr lang="fr-FR" sz="3600" b="1" dirty="0">
              <a:latin typeface="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BCA077-3264-E95E-533F-20943A0C2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600" y="1555531"/>
            <a:ext cx="5760000" cy="421795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0C120C4-8667-4878-BA76-77EB657E9A06}"/>
              </a:ext>
            </a:extLst>
          </p:cNvPr>
          <p:cNvSpPr txBox="1"/>
          <p:nvPr/>
        </p:nvSpPr>
        <p:spPr>
          <a:xfrm>
            <a:off x="838200" y="1035271"/>
            <a:ext cx="380737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"/>
              </a:rPr>
              <a:t>Modèle final : </a:t>
            </a:r>
            <a:r>
              <a:rPr lang="fr-FR" b="1" dirty="0" err="1">
                <a:latin typeface=""/>
              </a:rPr>
              <a:t>BaggingRegressor</a:t>
            </a:r>
            <a:endParaRPr lang="fr-FR" dirty="0">
              <a:latin typeface=""/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latin typeface=""/>
              </a:rPr>
              <a:t>base_estimator</a:t>
            </a:r>
            <a:r>
              <a:rPr lang="fr-FR" dirty="0">
                <a:latin typeface=""/>
              </a:rPr>
              <a:t> = </a:t>
            </a:r>
            <a:r>
              <a:rPr lang="fr-FR" b="1" dirty="0" err="1">
                <a:latin typeface=""/>
              </a:rPr>
              <a:t>KernelRidge</a:t>
            </a:r>
            <a:endParaRPr lang="fr-FR" b="1" dirty="0">
              <a:latin typeface=""/>
            </a:endParaRPr>
          </a:p>
          <a:p>
            <a:pPr marL="742950" lvl="1" indent="-285750">
              <a:buFontTx/>
              <a:buChar char="-"/>
            </a:pPr>
            <a:r>
              <a:rPr lang="fr-FR" dirty="0">
                <a:latin typeface=""/>
              </a:rPr>
              <a:t>alpha = 0.01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latin typeface=""/>
              </a:rPr>
              <a:t>kernel = 'poly’</a:t>
            </a:r>
          </a:p>
          <a:p>
            <a:pPr marL="742950" lvl="1" indent="-285750">
              <a:buFontTx/>
              <a:buChar char="-"/>
            </a:pPr>
            <a:r>
              <a:rPr lang="fr-FR" dirty="0" err="1">
                <a:latin typeface=""/>
              </a:rPr>
              <a:t>degree</a:t>
            </a:r>
            <a:r>
              <a:rPr lang="fr-FR" dirty="0">
                <a:latin typeface=""/>
              </a:rPr>
              <a:t> = 2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latin typeface=""/>
              </a:rPr>
              <a:t>n_estimators</a:t>
            </a:r>
            <a:r>
              <a:rPr lang="fr-FR" dirty="0">
                <a:latin typeface=""/>
              </a:rPr>
              <a:t> = 50</a:t>
            </a:r>
          </a:p>
          <a:p>
            <a:endParaRPr lang="fr-FR" dirty="0">
              <a:latin typeface=""/>
            </a:endParaRPr>
          </a:p>
          <a:p>
            <a:r>
              <a:rPr lang="fr-FR" dirty="0" err="1">
                <a:latin typeface=""/>
              </a:rPr>
              <a:t>Feature</a:t>
            </a:r>
            <a:r>
              <a:rPr lang="fr-FR" dirty="0">
                <a:latin typeface=""/>
              </a:rPr>
              <a:t> Engineering :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latin typeface=""/>
              </a:rPr>
              <a:t>dropna</a:t>
            </a:r>
            <a:r>
              <a:rPr lang="fr-FR" dirty="0">
                <a:latin typeface="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latin typeface=""/>
              </a:rPr>
              <a:t>OneHotEncoding</a:t>
            </a:r>
            <a:endParaRPr lang="fr-FR" dirty="0">
              <a:latin typeface=""/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latin typeface=""/>
              </a:rPr>
              <a:t>StandardScaler</a:t>
            </a:r>
            <a:endParaRPr lang="fr-FR" dirty="0">
              <a:latin typeface=""/>
            </a:endParaRPr>
          </a:p>
          <a:p>
            <a:endParaRPr lang="fr-FR" dirty="0">
              <a:latin typeface=""/>
            </a:endParaRPr>
          </a:p>
          <a:p>
            <a:r>
              <a:rPr lang="fr-FR" dirty="0">
                <a:latin typeface=""/>
              </a:rPr>
              <a:t>Résultats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"/>
              </a:rPr>
              <a:t>Cross-validation :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latin typeface=""/>
              </a:rPr>
              <a:t>R</a:t>
            </a:r>
            <a:r>
              <a:rPr lang="fr-FR" baseline="30000" dirty="0">
                <a:latin typeface=""/>
              </a:rPr>
              <a:t>2</a:t>
            </a:r>
            <a:r>
              <a:rPr lang="fr-FR" dirty="0">
                <a:latin typeface=""/>
              </a:rPr>
              <a:t> moyen : </a:t>
            </a:r>
            <a:r>
              <a:rPr lang="fr-FR" b="1" dirty="0">
                <a:latin typeface=""/>
              </a:rPr>
              <a:t>0.74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latin typeface=""/>
              </a:rPr>
              <a:t>Écart-type : 0.13</a:t>
            </a:r>
          </a:p>
          <a:p>
            <a:pPr marL="285750" indent="-285750">
              <a:buFontTx/>
              <a:buChar char="-"/>
            </a:pPr>
            <a:endParaRPr lang="fr-FR" dirty="0">
              <a:latin typeface="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"/>
              </a:rPr>
              <a:t>Test set : </a:t>
            </a:r>
            <a:r>
              <a:rPr lang="fr-FR" b="1" dirty="0">
                <a:latin typeface=""/>
              </a:rPr>
              <a:t>0.76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605772-7E34-5A53-C94A-78E48D0A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15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767A31-CA0D-CD50-F513-8C4E81D4AC36}"/>
              </a:ext>
            </a:extLst>
          </p:cNvPr>
          <p:cNvSpPr/>
          <p:nvPr/>
        </p:nvSpPr>
        <p:spPr>
          <a:xfrm>
            <a:off x="7546428" y="1420261"/>
            <a:ext cx="2165131" cy="4085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"/>
              </a:rPr>
              <a:t>Learning </a:t>
            </a:r>
            <a:r>
              <a:rPr lang="fr-FR" dirty="0" err="1">
                <a:latin typeface=""/>
              </a:rPr>
              <a:t>curve</a:t>
            </a:r>
            <a:endParaRPr lang="fr-FR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587168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A39EFB6F-EE34-71B7-E744-A80E54DC283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err="1">
                <a:latin typeface=""/>
              </a:rPr>
              <a:t>Feature</a:t>
            </a:r>
            <a:r>
              <a:rPr lang="fr-FR" sz="3600" b="1" dirty="0">
                <a:latin typeface=""/>
              </a:rPr>
              <a:t> Importance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CB5C7E-2332-EC0A-43D0-E07358E1A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482" y="900000"/>
            <a:ext cx="8331200" cy="51181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384651-1622-6C32-8A17-B2D5DB76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99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0B06CA6-9762-7720-D4B3-C607F809E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600" y="1555531"/>
            <a:ext cx="5760000" cy="429689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056692-40DE-C91F-0F7F-16EA2EF8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17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258C121-AC51-6D03-49C7-27497A63DC18}"/>
              </a:ext>
            </a:extLst>
          </p:cNvPr>
          <p:cNvSpPr txBox="1"/>
          <p:nvPr/>
        </p:nvSpPr>
        <p:spPr>
          <a:xfrm>
            <a:off x="1205625" y="2274838"/>
            <a:ext cx="3828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"/>
              </a:rPr>
              <a:t>En reprenant le même modèle :</a:t>
            </a:r>
          </a:p>
          <a:p>
            <a:endParaRPr lang="fr-FR" dirty="0">
              <a:latin typeface="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"/>
              </a:rPr>
              <a:t>Cross-validation :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latin typeface=""/>
              </a:rPr>
              <a:t>R</a:t>
            </a:r>
            <a:r>
              <a:rPr lang="fr-FR" baseline="30000" dirty="0">
                <a:latin typeface=""/>
              </a:rPr>
              <a:t>2</a:t>
            </a:r>
            <a:r>
              <a:rPr lang="fr-FR" dirty="0">
                <a:latin typeface=""/>
              </a:rPr>
              <a:t> moyen : </a:t>
            </a:r>
            <a:r>
              <a:rPr lang="fr-FR" b="1" dirty="0">
                <a:latin typeface=""/>
              </a:rPr>
              <a:t>0.59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latin typeface=""/>
              </a:rPr>
              <a:t>Écart-type : 0.25</a:t>
            </a:r>
          </a:p>
          <a:p>
            <a:pPr marL="285750" indent="-285750">
              <a:buFontTx/>
              <a:buChar char="-"/>
            </a:pPr>
            <a:endParaRPr lang="fr-FR" dirty="0">
              <a:latin typeface="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"/>
              </a:rPr>
              <a:t>Test set : </a:t>
            </a:r>
            <a:r>
              <a:rPr lang="fr-FR" b="1" dirty="0">
                <a:latin typeface=""/>
              </a:rPr>
              <a:t>0.73</a:t>
            </a:r>
          </a:p>
          <a:p>
            <a:endParaRPr lang="fr-FR" dirty="0">
              <a:latin typeface="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4FF0575-CE4A-E80B-E62F-E4C45A1D511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Sans l’</a:t>
            </a:r>
            <a:r>
              <a:rPr lang="fr-FR" sz="3600" b="1" dirty="0" err="1">
                <a:latin typeface=""/>
              </a:rPr>
              <a:t>ENERGYSTARScore</a:t>
            </a:r>
            <a:endParaRPr lang="fr-FR" sz="3600" b="1" dirty="0">
              <a:latin typeface="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36AF44-F879-13CD-3995-2E12EB3A31B2}"/>
              </a:ext>
            </a:extLst>
          </p:cNvPr>
          <p:cNvSpPr/>
          <p:nvPr/>
        </p:nvSpPr>
        <p:spPr>
          <a:xfrm>
            <a:off x="7546428" y="1420261"/>
            <a:ext cx="2165131" cy="4085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"/>
              </a:rPr>
              <a:t>Learning </a:t>
            </a:r>
            <a:r>
              <a:rPr lang="fr-FR" dirty="0" err="1">
                <a:latin typeface=""/>
              </a:rPr>
              <a:t>curve</a:t>
            </a:r>
            <a:endParaRPr lang="fr-FR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482334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54CD7-AD8F-E4F5-648B-953F8FDA901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Sans l’</a:t>
            </a:r>
            <a:r>
              <a:rPr lang="fr-FR" sz="3600" b="1" dirty="0" err="1">
                <a:latin typeface=""/>
              </a:rPr>
              <a:t>ENERGYSTARScore</a:t>
            </a:r>
            <a:endParaRPr lang="fr-FR" sz="3600" b="1" dirty="0">
              <a:latin typeface="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C120C4-8667-4878-BA76-77EB657E9A06}"/>
              </a:ext>
            </a:extLst>
          </p:cNvPr>
          <p:cNvSpPr txBox="1"/>
          <p:nvPr/>
        </p:nvSpPr>
        <p:spPr>
          <a:xfrm>
            <a:off x="838200" y="1286071"/>
            <a:ext cx="45430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"/>
              </a:rPr>
              <a:t>Modèle final : </a:t>
            </a:r>
            <a:r>
              <a:rPr lang="fr-FR" b="1" dirty="0" err="1">
                <a:latin typeface=""/>
              </a:rPr>
              <a:t>RandomForestRegressor</a:t>
            </a:r>
            <a:endParaRPr lang="fr-FR" dirty="0">
              <a:latin typeface=""/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latin typeface=""/>
              </a:rPr>
              <a:t>min_samples_leaf</a:t>
            </a:r>
            <a:r>
              <a:rPr lang="fr-FR" dirty="0">
                <a:latin typeface=""/>
              </a:rPr>
              <a:t> = 2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latin typeface=""/>
              </a:rPr>
              <a:t>min_samples_split</a:t>
            </a:r>
            <a:r>
              <a:rPr lang="fr-FR" dirty="0">
                <a:latin typeface=""/>
              </a:rPr>
              <a:t> = 2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latin typeface=""/>
              </a:rPr>
              <a:t>n_estimators</a:t>
            </a:r>
            <a:r>
              <a:rPr lang="fr-FR" dirty="0">
                <a:latin typeface=""/>
              </a:rPr>
              <a:t> = 10</a:t>
            </a:r>
          </a:p>
          <a:p>
            <a:endParaRPr lang="fr-FR" dirty="0">
              <a:latin typeface=""/>
            </a:endParaRPr>
          </a:p>
          <a:p>
            <a:r>
              <a:rPr lang="fr-FR" dirty="0" err="1">
                <a:latin typeface=""/>
              </a:rPr>
              <a:t>Feature</a:t>
            </a:r>
            <a:r>
              <a:rPr lang="fr-FR" dirty="0">
                <a:latin typeface=""/>
              </a:rPr>
              <a:t> Engineering :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latin typeface=""/>
              </a:rPr>
              <a:t>OneHotEncoding</a:t>
            </a:r>
            <a:endParaRPr lang="fr-FR" dirty="0">
              <a:latin typeface=""/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latin typeface=""/>
              </a:rPr>
              <a:t>MinMaxScaler</a:t>
            </a:r>
            <a:endParaRPr lang="fr-FR" dirty="0">
              <a:latin typeface=""/>
            </a:endParaRPr>
          </a:p>
          <a:p>
            <a:endParaRPr lang="fr-FR" dirty="0">
              <a:latin typeface=""/>
            </a:endParaRPr>
          </a:p>
          <a:p>
            <a:r>
              <a:rPr lang="fr-FR" dirty="0">
                <a:latin typeface=""/>
              </a:rPr>
              <a:t>Résultats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"/>
              </a:rPr>
              <a:t>Cross-validation :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latin typeface=""/>
              </a:rPr>
              <a:t>R</a:t>
            </a:r>
            <a:r>
              <a:rPr lang="fr-FR" baseline="30000" dirty="0">
                <a:latin typeface=""/>
              </a:rPr>
              <a:t>2</a:t>
            </a:r>
            <a:r>
              <a:rPr lang="fr-FR" dirty="0">
                <a:latin typeface=""/>
              </a:rPr>
              <a:t> moyen : </a:t>
            </a:r>
            <a:r>
              <a:rPr lang="fr-FR" b="1" dirty="0">
                <a:latin typeface=""/>
              </a:rPr>
              <a:t>0.65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latin typeface=""/>
              </a:rPr>
              <a:t>Écart-type : 0.09</a:t>
            </a:r>
          </a:p>
          <a:p>
            <a:pPr marL="285750" indent="-285750">
              <a:buFontTx/>
              <a:buChar char="-"/>
            </a:pPr>
            <a:endParaRPr lang="fr-FR" dirty="0">
              <a:latin typeface="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"/>
              </a:rPr>
              <a:t>Test set : </a:t>
            </a:r>
            <a:r>
              <a:rPr lang="fr-FR" b="1" dirty="0">
                <a:latin typeface=""/>
              </a:rPr>
              <a:t>0.66</a:t>
            </a:r>
          </a:p>
          <a:p>
            <a:endParaRPr lang="fr-FR" dirty="0">
              <a:latin typeface="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782784-2211-7BB0-36E2-C65F48D8D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15" y="1418897"/>
            <a:ext cx="5760000" cy="429689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818338-0C72-EDEE-4B9B-E4EAE65F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18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D4F2A6-D1D4-7BF0-6418-61B6B2AD2E9A}"/>
              </a:ext>
            </a:extLst>
          </p:cNvPr>
          <p:cNvSpPr/>
          <p:nvPr/>
        </p:nvSpPr>
        <p:spPr>
          <a:xfrm>
            <a:off x="7528034" y="1283626"/>
            <a:ext cx="2165131" cy="4085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"/>
              </a:rPr>
              <a:t>Learning </a:t>
            </a:r>
            <a:r>
              <a:rPr lang="fr-FR" dirty="0" err="1">
                <a:latin typeface=""/>
              </a:rPr>
              <a:t>curve</a:t>
            </a:r>
            <a:endParaRPr lang="fr-FR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402368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8057E22-3BB3-0567-8521-F518F8F39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0863"/>
            <a:ext cx="6120000" cy="3759694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A39EFB6F-EE34-71B7-E744-A80E54DC283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err="1">
                <a:latin typeface=""/>
              </a:rPr>
              <a:t>Feature</a:t>
            </a:r>
            <a:r>
              <a:rPr lang="fr-FR" sz="3600" b="1" dirty="0">
                <a:latin typeface=""/>
              </a:rPr>
              <a:t> Importance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A4A6CF-19A2-78DA-D211-7274D08FB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000" y="1820863"/>
            <a:ext cx="6120000" cy="372000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1AD847-1939-F2D2-9EA2-FF57D5B2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19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AFF367-93F8-4AA4-1EE7-AFED29143D2C}"/>
              </a:ext>
            </a:extLst>
          </p:cNvPr>
          <p:cNvSpPr txBox="1"/>
          <p:nvPr/>
        </p:nvSpPr>
        <p:spPr>
          <a:xfrm>
            <a:off x="2133601" y="1297290"/>
            <a:ext cx="319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"/>
              </a:rPr>
              <a:t>Avec l’</a:t>
            </a:r>
            <a:r>
              <a:rPr lang="fr-FR" dirty="0" err="1">
                <a:latin typeface=""/>
              </a:rPr>
              <a:t>ENERGYSTARScore</a:t>
            </a:r>
            <a:endParaRPr lang="fr-FR" dirty="0">
              <a:latin typeface="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F36221A-593A-ACAB-3C3F-744718C80DE9}"/>
              </a:ext>
            </a:extLst>
          </p:cNvPr>
          <p:cNvSpPr txBox="1"/>
          <p:nvPr/>
        </p:nvSpPr>
        <p:spPr>
          <a:xfrm>
            <a:off x="8158655" y="1297290"/>
            <a:ext cx="319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"/>
              </a:rPr>
              <a:t>Sans l’</a:t>
            </a:r>
            <a:r>
              <a:rPr lang="fr-FR" dirty="0" err="1">
                <a:latin typeface=""/>
              </a:rPr>
              <a:t>ENERGYSTARScore</a:t>
            </a:r>
            <a:endParaRPr lang="fr-FR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3468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DEDE50F-E2FD-7500-6281-42C10DAF656D}"/>
              </a:ext>
            </a:extLst>
          </p:cNvPr>
          <p:cNvSpPr txBox="1"/>
          <p:nvPr/>
        </p:nvSpPr>
        <p:spPr>
          <a:xfrm>
            <a:off x="838200" y="1413063"/>
            <a:ext cx="1051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>
                <a:latin typeface=""/>
              </a:rPr>
              <a:t>Contexte :</a:t>
            </a:r>
          </a:p>
          <a:p>
            <a:pPr>
              <a:spcAft>
                <a:spcPts val="600"/>
              </a:spcAft>
            </a:pPr>
            <a:r>
              <a:rPr lang="fr-FR" dirty="0">
                <a:latin typeface=""/>
              </a:rPr>
              <a:t>En 2016, des agents de la ville de Seattle ont effectué des relevés minutieux de la consommation et des émissions de CO2 des bâtiments.</a:t>
            </a:r>
          </a:p>
          <a:p>
            <a:pPr>
              <a:spcAft>
                <a:spcPts val="600"/>
              </a:spcAft>
            </a:pPr>
            <a:r>
              <a:rPr lang="fr-FR" dirty="0">
                <a:latin typeface=""/>
              </a:rPr>
              <a:t>Inconvénient : ces relevés sont coûteux à obtenir.</a:t>
            </a:r>
          </a:p>
          <a:p>
            <a:pPr>
              <a:spcAft>
                <a:spcPts val="600"/>
              </a:spcAft>
            </a:pPr>
            <a:endParaRPr lang="fr-FR" dirty="0">
              <a:latin typeface=""/>
            </a:endParaRPr>
          </a:p>
          <a:p>
            <a:pPr>
              <a:spcAft>
                <a:spcPts val="600"/>
              </a:spcAft>
            </a:pPr>
            <a:r>
              <a:rPr lang="fr-FR" b="1" dirty="0">
                <a:latin typeface=""/>
              </a:rPr>
              <a:t>Problématique :</a:t>
            </a:r>
            <a:r>
              <a:rPr lang="fr-FR" dirty="0">
                <a:latin typeface=""/>
              </a:rPr>
              <a:t>  Peut-on prévoir ces données pour les bâtiments qui n’ont pas été étudiés à partir 		des données existantes?</a:t>
            </a:r>
          </a:p>
          <a:p>
            <a:pPr>
              <a:spcAft>
                <a:spcPts val="600"/>
              </a:spcAft>
            </a:pPr>
            <a:endParaRPr lang="fr-FR" dirty="0">
              <a:latin typeface=""/>
            </a:endParaRPr>
          </a:p>
          <a:p>
            <a:pPr>
              <a:spcAft>
                <a:spcPts val="600"/>
              </a:spcAft>
            </a:pPr>
            <a:r>
              <a:rPr lang="fr-FR" b="1" dirty="0">
                <a:latin typeface=""/>
              </a:rPr>
              <a:t>Objectifs :</a:t>
            </a:r>
            <a:r>
              <a:rPr lang="fr-FR" dirty="0">
                <a:latin typeface=""/>
              </a:rPr>
              <a:t>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>
                <a:latin typeface=""/>
              </a:rPr>
              <a:t>Modéliser la consommation énergétique et les émissions de gaz à effet de serre (GES) des bâtiments de la ville de Seattle non destinés à l’habitation.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>
                <a:latin typeface=""/>
              </a:rPr>
              <a:t>Évaluer l’intérêt de l’ENERGY STAR Score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F346F7E-3602-ADCF-AA60-9ED67B390313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Problématique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C7FBF9-F156-3F0D-149D-19C163D8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080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54CD7-AD8F-E4F5-648B-953F8FDA901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Target 2 : Émission des 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C120C4-8667-4878-BA76-77EB657E9A06}"/>
              </a:ext>
            </a:extLst>
          </p:cNvPr>
          <p:cNvSpPr txBox="1"/>
          <p:nvPr/>
        </p:nvSpPr>
        <p:spPr>
          <a:xfrm>
            <a:off x="838200" y="1035271"/>
            <a:ext cx="10515600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latin typeface=""/>
              </a:rPr>
              <a:t>Avant le </a:t>
            </a:r>
            <a:r>
              <a:rPr lang="fr-FR" dirty="0" err="1">
                <a:latin typeface=""/>
              </a:rPr>
              <a:t>Feature</a:t>
            </a:r>
            <a:r>
              <a:rPr lang="fr-FR" dirty="0">
                <a:latin typeface=""/>
              </a:rPr>
              <a:t> Engineering 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Suppression des </a:t>
            </a:r>
            <a:r>
              <a:rPr lang="fr-FR" dirty="0" err="1">
                <a:latin typeface=""/>
              </a:rPr>
              <a:t>outliers</a:t>
            </a:r>
            <a:r>
              <a:rPr lang="fr-FR" dirty="0">
                <a:latin typeface=""/>
              </a:rPr>
              <a:t> à l’aide d’une </a:t>
            </a:r>
            <a:r>
              <a:rPr lang="fr-FR" dirty="0" err="1">
                <a:latin typeface=""/>
              </a:rPr>
              <a:t>IsolationForest</a:t>
            </a:r>
            <a:endParaRPr lang="fr-FR" dirty="0">
              <a:latin typeface=""/>
            </a:endParaRPr>
          </a:p>
          <a:p>
            <a:pPr>
              <a:lnSpc>
                <a:spcPct val="150000"/>
              </a:lnSpc>
            </a:pPr>
            <a:endParaRPr lang="fr-FR" dirty="0">
              <a:latin typeface=""/>
            </a:endParaRPr>
          </a:p>
          <a:p>
            <a:pPr>
              <a:lnSpc>
                <a:spcPct val="150000"/>
              </a:lnSpc>
            </a:pPr>
            <a:r>
              <a:rPr lang="fr-FR" dirty="0" err="1">
                <a:latin typeface=""/>
              </a:rPr>
              <a:t>Feature</a:t>
            </a:r>
            <a:r>
              <a:rPr lang="fr-FR" dirty="0">
                <a:latin typeface=""/>
              </a:rPr>
              <a:t> Engineering 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Transformation des variables </a:t>
            </a:r>
            <a:r>
              <a:rPr lang="fr-FR" dirty="0" err="1">
                <a:latin typeface=""/>
              </a:rPr>
              <a:t>Electricity</a:t>
            </a:r>
            <a:r>
              <a:rPr lang="fr-FR" dirty="0">
                <a:latin typeface=""/>
              </a:rPr>
              <a:t>, </a:t>
            </a:r>
            <a:r>
              <a:rPr lang="fr-FR" dirty="0" err="1">
                <a:latin typeface=""/>
              </a:rPr>
              <a:t>NaturalGas</a:t>
            </a:r>
            <a:r>
              <a:rPr lang="fr-FR" dirty="0">
                <a:latin typeface=""/>
              </a:rPr>
              <a:t> et </a:t>
            </a:r>
            <a:r>
              <a:rPr lang="fr-FR" dirty="0" err="1">
                <a:latin typeface=""/>
              </a:rPr>
              <a:t>SteamUse</a:t>
            </a:r>
            <a:r>
              <a:rPr lang="fr-FR" dirty="0">
                <a:latin typeface=""/>
              </a:rPr>
              <a:t> en pourcentages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2F82DBF-8F44-3C9B-46A2-E7F559691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81630"/>
              </p:ext>
            </p:extLst>
          </p:nvPr>
        </p:nvGraphicFramePr>
        <p:xfrm>
          <a:off x="2226000" y="3398566"/>
          <a:ext cx="7740000" cy="731520"/>
        </p:xfrm>
        <a:graphic>
          <a:graphicData uri="http://schemas.openxmlformats.org/drawingml/2006/table">
            <a:tbl>
              <a:tblPr/>
              <a:tblGrid>
                <a:gridCol w="2580000">
                  <a:extLst>
                    <a:ext uri="{9D8B030D-6E8A-4147-A177-3AD203B41FA5}">
                      <a16:colId xmlns:a16="http://schemas.microsoft.com/office/drawing/2014/main" val="3346244342"/>
                    </a:ext>
                  </a:extLst>
                </a:gridCol>
                <a:gridCol w="2580000">
                  <a:extLst>
                    <a:ext uri="{9D8B030D-6E8A-4147-A177-3AD203B41FA5}">
                      <a16:colId xmlns:a16="http://schemas.microsoft.com/office/drawing/2014/main" val="1937844029"/>
                    </a:ext>
                  </a:extLst>
                </a:gridCol>
                <a:gridCol w="2580000">
                  <a:extLst>
                    <a:ext uri="{9D8B030D-6E8A-4147-A177-3AD203B41FA5}">
                      <a16:colId xmlns:a16="http://schemas.microsoft.com/office/drawing/2014/main" val="3610431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 err="1">
                          <a:effectLst/>
                        </a:rPr>
                        <a:t>Electricity</a:t>
                      </a:r>
                      <a:r>
                        <a:rPr lang="fr-FR" b="1" dirty="0">
                          <a:effectLst/>
                        </a:rPr>
                        <a:t> (</a:t>
                      </a:r>
                      <a:r>
                        <a:rPr lang="fr-FR" b="1" dirty="0" err="1">
                          <a:effectLst/>
                        </a:rPr>
                        <a:t>kBtu</a:t>
                      </a:r>
                      <a:r>
                        <a:rPr lang="fr-FR" b="1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 err="1">
                          <a:effectLst/>
                        </a:rPr>
                        <a:t>NaturalGas</a:t>
                      </a:r>
                      <a:r>
                        <a:rPr lang="fr-FR" b="1" dirty="0">
                          <a:effectLst/>
                        </a:rPr>
                        <a:t> (</a:t>
                      </a:r>
                      <a:r>
                        <a:rPr lang="fr-FR" b="1" dirty="0" err="1">
                          <a:effectLst/>
                        </a:rPr>
                        <a:t>kBtu</a:t>
                      </a:r>
                      <a:r>
                        <a:rPr lang="fr-FR" b="1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 err="1">
                          <a:effectLst/>
                        </a:rPr>
                        <a:t>SteamUse</a:t>
                      </a:r>
                      <a:r>
                        <a:rPr lang="fr-FR" b="1" dirty="0">
                          <a:effectLst/>
                        </a:rPr>
                        <a:t> (</a:t>
                      </a:r>
                      <a:r>
                        <a:rPr lang="fr-FR" b="1" dirty="0" err="1">
                          <a:effectLst/>
                        </a:rPr>
                        <a:t>kBtu</a:t>
                      </a:r>
                      <a:r>
                        <a:rPr lang="fr-FR" b="1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81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b="0" dirty="0">
                          <a:effectLst/>
                        </a:rPr>
                        <a:t>9000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0" dirty="0">
                          <a:effectLst/>
                        </a:rPr>
                        <a:t>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0" dirty="0">
                          <a:effectLst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74752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53164E8-80D0-0279-EF84-470E1CFA4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89060"/>
              </p:ext>
            </p:extLst>
          </p:nvPr>
        </p:nvGraphicFramePr>
        <p:xfrm>
          <a:off x="2226000" y="5379583"/>
          <a:ext cx="7740000" cy="731520"/>
        </p:xfrm>
        <a:graphic>
          <a:graphicData uri="http://schemas.openxmlformats.org/drawingml/2006/table">
            <a:tbl>
              <a:tblPr/>
              <a:tblGrid>
                <a:gridCol w="2580000">
                  <a:extLst>
                    <a:ext uri="{9D8B030D-6E8A-4147-A177-3AD203B41FA5}">
                      <a16:colId xmlns:a16="http://schemas.microsoft.com/office/drawing/2014/main" val="3346244342"/>
                    </a:ext>
                  </a:extLst>
                </a:gridCol>
                <a:gridCol w="2580000">
                  <a:extLst>
                    <a:ext uri="{9D8B030D-6E8A-4147-A177-3AD203B41FA5}">
                      <a16:colId xmlns:a16="http://schemas.microsoft.com/office/drawing/2014/main" val="1937844029"/>
                    </a:ext>
                  </a:extLst>
                </a:gridCol>
                <a:gridCol w="2580000">
                  <a:extLst>
                    <a:ext uri="{9D8B030D-6E8A-4147-A177-3AD203B41FA5}">
                      <a16:colId xmlns:a16="http://schemas.microsoft.com/office/drawing/2014/main" val="3610431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 err="1">
                          <a:effectLst/>
                        </a:rPr>
                        <a:t>Electricity</a:t>
                      </a:r>
                      <a:endParaRPr lang="fr-FR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 err="1">
                          <a:effectLst/>
                        </a:rPr>
                        <a:t>NaturalGas</a:t>
                      </a:r>
                      <a:endParaRPr lang="fr-FR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 err="1">
                          <a:effectLst/>
                        </a:rPr>
                        <a:t>SteamUse</a:t>
                      </a:r>
                      <a:endParaRPr lang="fr-FR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81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b="0" dirty="0">
                          <a:effectLst/>
                        </a:rPr>
                        <a:t>0.90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0" dirty="0">
                          <a:effectLst/>
                        </a:rPr>
                        <a:t>0.09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0" dirty="0">
                          <a:effectLst/>
                        </a:rPr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74752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9FC47FE-CB99-F4F3-2E2E-ED575CA9A639}"/>
              </a:ext>
            </a:extLst>
          </p:cNvPr>
          <p:cNvCxnSpPr/>
          <p:nvPr/>
        </p:nvCxnSpPr>
        <p:spPr>
          <a:xfrm>
            <a:off x="6096000" y="4270917"/>
            <a:ext cx="0" cy="947853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F6447A-55B4-B83C-8A4C-4B6178CB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555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54CD7-AD8F-E4F5-648B-953F8FDA901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Target 2 : Émission des 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C120C4-8667-4878-BA76-77EB657E9A06}"/>
              </a:ext>
            </a:extLst>
          </p:cNvPr>
          <p:cNvSpPr txBox="1"/>
          <p:nvPr/>
        </p:nvSpPr>
        <p:spPr>
          <a:xfrm>
            <a:off x="838200" y="1035271"/>
            <a:ext cx="525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"/>
              </a:rPr>
              <a:t>Modèle final : </a:t>
            </a:r>
            <a:r>
              <a:rPr lang="fr-FR" b="1" dirty="0" err="1">
                <a:latin typeface=""/>
              </a:rPr>
              <a:t>BaggingRegressor</a:t>
            </a:r>
            <a:endParaRPr lang="fr-FR" dirty="0">
              <a:latin typeface=""/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latin typeface=""/>
              </a:rPr>
              <a:t>base_estimator</a:t>
            </a:r>
            <a:r>
              <a:rPr lang="fr-FR" dirty="0">
                <a:latin typeface=""/>
              </a:rPr>
              <a:t> = </a:t>
            </a:r>
            <a:r>
              <a:rPr lang="fr-FR" b="1" dirty="0" err="1">
                <a:latin typeface=""/>
              </a:rPr>
              <a:t>KernelRidge</a:t>
            </a:r>
            <a:endParaRPr lang="fr-FR" b="1" dirty="0">
              <a:latin typeface=""/>
            </a:endParaRPr>
          </a:p>
          <a:p>
            <a:pPr marL="742950" lvl="1" indent="-285750">
              <a:buFontTx/>
              <a:buChar char="-"/>
            </a:pPr>
            <a:r>
              <a:rPr lang="fr-FR" dirty="0">
                <a:latin typeface=""/>
              </a:rPr>
              <a:t>alpha = 1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latin typeface=""/>
              </a:rPr>
              <a:t>kernel = 'poly’</a:t>
            </a:r>
          </a:p>
          <a:p>
            <a:pPr marL="742950" lvl="1" indent="-285750">
              <a:buFontTx/>
              <a:buChar char="-"/>
            </a:pPr>
            <a:r>
              <a:rPr lang="fr-FR" dirty="0" err="1">
                <a:latin typeface=""/>
              </a:rPr>
              <a:t>degree</a:t>
            </a:r>
            <a:r>
              <a:rPr lang="fr-FR" dirty="0">
                <a:latin typeface=""/>
              </a:rPr>
              <a:t> = 2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latin typeface=""/>
              </a:rPr>
              <a:t>max_features</a:t>
            </a:r>
            <a:r>
              <a:rPr lang="fr-FR" dirty="0">
                <a:latin typeface=""/>
              </a:rPr>
              <a:t> = 0.75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latin typeface=""/>
              </a:rPr>
              <a:t>n_estimators</a:t>
            </a:r>
            <a:r>
              <a:rPr lang="fr-FR" dirty="0">
                <a:latin typeface=""/>
              </a:rPr>
              <a:t> = 30</a:t>
            </a:r>
          </a:p>
          <a:p>
            <a:endParaRPr lang="fr-FR" dirty="0">
              <a:latin typeface=""/>
            </a:endParaRPr>
          </a:p>
          <a:p>
            <a:r>
              <a:rPr lang="fr-FR" dirty="0" err="1">
                <a:latin typeface=""/>
              </a:rPr>
              <a:t>Feature</a:t>
            </a:r>
            <a:r>
              <a:rPr lang="fr-FR" dirty="0">
                <a:latin typeface=""/>
              </a:rPr>
              <a:t> Engineering :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latin typeface=""/>
              </a:rPr>
              <a:t>dropna</a:t>
            </a:r>
            <a:r>
              <a:rPr lang="fr-FR" dirty="0">
                <a:latin typeface="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latin typeface=""/>
              </a:rPr>
              <a:t>TargetEncoding</a:t>
            </a:r>
            <a:endParaRPr lang="fr-FR" dirty="0">
              <a:latin typeface=""/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latin typeface=""/>
              </a:rPr>
              <a:t>StandardScaler</a:t>
            </a:r>
            <a:endParaRPr lang="fr-FR" dirty="0">
              <a:latin typeface=""/>
            </a:endParaRPr>
          </a:p>
          <a:p>
            <a:endParaRPr lang="fr-FR" dirty="0">
              <a:latin typeface=""/>
            </a:endParaRPr>
          </a:p>
          <a:p>
            <a:r>
              <a:rPr lang="fr-FR" dirty="0">
                <a:latin typeface=""/>
              </a:rPr>
              <a:t>Résultats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"/>
              </a:rPr>
              <a:t>Cross-validation :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latin typeface=""/>
              </a:rPr>
              <a:t>R</a:t>
            </a:r>
            <a:r>
              <a:rPr lang="fr-FR" baseline="30000" dirty="0">
                <a:latin typeface=""/>
              </a:rPr>
              <a:t>2</a:t>
            </a:r>
            <a:r>
              <a:rPr lang="fr-FR" dirty="0">
                <a:latin typeface=""/>
              </a:rPr>
              <a:t> moyen : </a:t>
            </a:r>
            <a:r>
              <a:rPr lang="fr-FR" b="1" dirty="0">
                <a:latin typeface=""/>
              </a:rPr>
              <a:t>0.65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latin typeface=""/>
              </a:rPr>
              <a:t>Écart-type : 0.09</a:t>
            </a:r>
          </a:p>
          <a:p>
            <a:pPr marL="285750" indent="-285750">
              <a:buFontTx/>
              <a:buChar char="-"/>
            </a:pPr>
            <a:endParaRPr lang="fr-FR" dirty="0">
              <a:latin typeface="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"/>
              </a:rPr>
              <a:t>Test set : </a:t>
            </a:r>
            <a:r>
              <a:rPr lang="fr-FR" b="1" dirty="0">
                <a:latin typeface=""/>
              </a:rPr>
              <a:t>0.64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D4F51C1-6C9F-333A-983D-5D0E1EB31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601" y="1450428"/>
            <a:ext cx="5760000" cy="422905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E26C04-9F54-ED0C-D8B2-91D376A8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21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B53E19-4714-233B-8C17-9314F9F79D97}"/>
              </a:ext>
            </a:extLst>
          </p:cNvPr>
          <p:cNvSpPr/>
          <p:nvPr/>
        </p:nvSpPr>
        <p:spPr>
          <a:xfrm>
            <a:off x="7528034" y="1315157"/>
            <a:ext cx="2165131" cy="4085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"/>
              </a:rPr>
              <a:t>Learning </a:t>
            </a:r>
            <a:r>
              <a:rPr lang="fr-FR" dirty="0" err="1">
                <a:latin typeface=""/>
              </a:rPr>
              <a:t>curve</a:t>
            </a:r>
            <a:endParaRPr lang="fr-FR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327940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A39EFB6F-EE34-71B7-E744-A80E54DC283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err="1">
                <a:latin typeface=""/>
              </a:rPr>
              <a:t>Feature</a:t>
            </a:r>
            <a:r>
              <a:rPr lang="fr-FR" sz="3600" b="1" dirty="0">
                <a:latin typeface=""/>
              </a:rPr>
              <a:t> Importance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889BB2-FE70-BCC8-B2DE-456840A30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0000"/>
            <a:ext cx="7929017" cy="560240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DA4837-789D-DB4E-C908-8C4DECE0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305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54CD7-AD8F-E4F5-648B-953F8FDA901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Sans l’</a:t>
            </a:r>
            <a:r>
              <a:rPr lang="fr-FR" sz="3600" b="1" dirty="0" err="1">
                <a:latin typeface=""/>
              </a:rPr>
              <a:t>ENERGYSTARScore</a:t>
            </a:r>
            <a:endParaRPr lang="fr-FR" sz="3600" b="1" dirty="0">
              <a:latin typeface="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C120C4-8667-4878-BA76-77EB657E9A06}"/>
              </a:ext>
            </a:extLst>
          </p:cNvPr>
          <p:cNvSpPr txBox="1"/>
          <p:nvPr/>
        </p:nvSpPr>
        <p:spPr>
          <a:xfrm>
            <a:off x="838200" y="1561468"/>
            <a:ext cx="38283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"/>
              </a:rPr>
              <a:t>Modèle final : </a:t>
            </a:r>
            <a:r>
              <a:rPr lang="fr-FR" b="1" dirty="0">
                <a:latin typeface=""/>
              </a:rPr>
              <a:t>SVR</a:t>
            </a:r>
            <a:r>
              <a:rPr lang="fr-FR" dirty="0">
                <a:latin typeface=""/>
              </a:rPr>
              <a:t>(C=10</a:t>
            </a:r>
            <a:r>
              <a:rPr lang="fr-FR" baseline="30000" dirty="0">
                <a:latin typeface=""/>
              </a:rPr>
              <a:t>4</a:t>
            </a:r>
            <a:r>
              <a:rPr lang="fr-FR" dirty="0">
                <a:latin typeface=""/>
              </a:rPr>
              <a:t>)</a:t>
            </a:r>
          </a:p>
          <a:p>
            <a:endParaRPr lang="fr-FR" dirty="0">
              <a:latin typeface=""/>
            </a:endParaRPr>
          </a:p>
          <a:p>
            <a:r>
              <a:rPr lang="fr-FR" dirty="0" err="1">
                <a:latin typeface=""/>
              </a:rPr>
              <a:t>Feature</a:t>
            </a:r>
            <a:r>
              <a:rPr lang="fr-FR" dirty="0">
                <a:latin typeface=""/>
              </a:rPr>
              <a:t> Engineering :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latin typeface=""/>
              </a:rPr>
              <a:t>TargetEncoding</a:t>
            </a:r>
            <a:endParaRPr lang="fr-FR" dirty="0">
              <a:latin typeface=""/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latin typeface=""/>
              </a:rPr>
              <a:t>MinMaxScaler</a:t>
            </a:r>
            <a:endParaRPr lang="fr-FR" dirty="0">
              <a:latin typeface=""/>
            </a:endParaRPr>
          </a:p>
          <a:p>
            <a:endParaRPr lang="fr-FR" dirty="0">
              <a:latin typeface=""/>
            </a:endParaRPr>
          </a:p>
          <a:p>
            <a:r>
              <a:rPr lang="fr-FR" dirty="0">
                <a:latin typeface=""/>
              </a:rPr>
              <a:t>Résultats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"/>
              </a:rPr>
              <a:t>Cross-validation :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latin typeface=""/>
              </a:rPr>
              <a:t>R</a:t>
            </a:r>
            <a:r>
              <a:rPr lang="fr-FR" baseline="30000" dirty="0">
                <a:latin typeface=""/>
              </a:rPr>
              <a:t>2</a:t>
            </a:r>
            <a:r>
              <a:rPr lang="fr-FR" dirty="0">
                <a:latin typeface=""/>
              </a:rPr>
              <a:t> moyen : </a:t>
            </a:r>
            <a:r>
              <a:rPr lang="fr-FR" b="1" dirty="0">
                <a:latin typeface=""/>
              </a:rPr>
              <a:t>0.60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latin typeface=""/>
              </a:rPr>
              <a:t>Écart-type : 0.03</a:t>
            </a:r>
          </a:p>
          <a:p>
            <a:pPr marL="285750" indent="-285750">
              <a:buFontTx/>
              <a:buChar char="-"/>
            </a:pPr>
            <a:endParaRPr lang="fr-FR" dirty="0">
              <a:latin typeface="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"/>
              </a:rPr>
              <a:t>Test set : </a:t>
            </a:r>
            <a:r>
              <a:rPr lang="fr-FR" b="1" dirty="0">
                <a:latin typeface=""/>
              </a:rPr>
              <a:t>0.51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13FC8E-8472-3774-44AE-FE5EFD843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599" y="1492469"/>
            <a:ext cx="5759539" cy="428509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27F67F-0EB1-EC13-EAAF-A3EFD997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23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76DE9-EF3F-9316-2EB9-F2119F8F1C82}"/>
              </a:ext>
            </a:extLst>
          </p:cNvPr>
          <p:cNvSpPr/>
          <p:nvPr/>
        </p:nvSpPr>
        <p:spPr>
          <a:xfrm>
            <a:off x="7528034" y="1357198"/>
            <a:ext cx="2165131" cy="4085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"/>
              </a:rPr>
              <a:t>Learning </a:t>
            </a:r>
            <a:r>
              <a:rPr lang="fr-FR" dirty="0" err="1">
                <a:latin typeface=""/>
              </a:rPr>
              <a:t>curve</a:t>
            </a:r>
            <a:endParaRPr lang="fr-FR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52941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A39EFB6F-EE34-71B7-E744-A80E54DC283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CCC6A6-4C8F-86D9-DF66-D2004289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24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DE9D1A7-450A-6BE5-89A3-60CA343C42F5}"/>
              </a:ext>
            </a:extLst>
          </p:cNvPr>
          <p:cNvSpPr txBox="1"/>
          <p:nvPr/>
        </p:nvSpPr>
        <p:spPr>
          <a:xfrm>
            <a:off x="838200" y="1285098"/>
            <a:ext cx="10515600" cy="144513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>
                <a:latin typeface=""/>
              </a:rPr>
              <a:t>Modélisation </a:t>
            </a:r>
            <a:r>
              <a:rPr lang="fr-FR" b="1" dirty="0">
                <a:latin typeface=""/>
              </a:rPr>
              <a:t>avec</a:t>
            </a:r>
            <a:r>
              <a:rPr lang="fr-FR" dirty="0">
                <a:latin typeface=""/>
              </a:rPr>
              <a:t> l’</a:t>
            </a:r>
            <a:r>
              <a:rPr lang="fr-FR" dirty="0" err="1">
                <a:latin typeface=""/>
              </a:rPr>
              <a:t>ENERGYSTARScore</a:t>
            </a:r>
            <a:r>
              <a:rPr lang="fr-FR" dirty="0">
                <a:latin typeface=""/>
              </a:rPr>
              <a:t> :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fr-FR" dirty="0">
                <a:latin typeface=""/>
              </a:rPr>
              <a:t>Consommation : R</a:t>
            </a:r>
            <a:r>
              <a:rPr lang="fr-FR" baseline="30000" dirty="0">
                <a:latin typeface=""/>
              </a:rPr>
              <a:t>2</a:t>
            </a:r>
            <a:r>
              <a:rPr lang="fr-FR" dirty="0">
                <a:latin typeface=""/>
              </a:rPr>
              <a:t> ~ 0.75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fr-FR" dirty="0">
                <a:latin typeface=""/>
              </a:rPr>
              <a:t>Émissions : R</a:t>
            </a:r>
            <a:r>
              <a:rPr lang="fr-FR" baseline="30000" dirty="0">
                <a:latin typeface=""/>
              </a:rPr>
              <a:t>2</a:t>
            </a:r>
            <a:r>
              <a:rPr lang="fr-FR" dirty="0">
                <a:latin typeface=""/>
              </a:rPr>
              <a:t> ~ 0.65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fr-FR" dirty="0">
              <a:latin typeface="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>
                <a:latin typeface=""/>
              </a:rPr>
              <a:t>Modélisation </a:t>
            </a:r>
            <a:r>
              <a:rPr lang="fr-FR" b="1" dirty="0">
                <a:latin typeface=""/>
              </a:rPr>
              <a:t>sans</a:t>
            </a:r>
            <a:r>
              <a:rPr lang="fr-FR" dirty="0">
                <a:latin typeface=""/>
              </a:rPr>
              <a:t> l’</a:t>
            </a:r>
            <a:r>
              <a:rPr lang="fr-FR" dirty="0" err="1">
                <a:latin typeface=""/>
              </a:rPr>
              <a:t>ENERGYSTARScore</a:t>
            </a:r>
            <a:r>
              <a:rPr lang="fr-FR" dirty="0">
                <a:latin typeface=""/>
              </a:rPr>
              <a:t> :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fr-FR" dirty="0">
                <a:latin typeface=""/>
              </a:rPr>
              <a:t>Consommation : R</a:t>
            </a:r>
            <a:r>
              <a:rPr lang="fr-FR" baseline="30000" dirty="0">
                <a:latin typeface=""/>
              </a:rPr>
              <a:t>2</a:t>
            </a:r>
            <a:r>
              <a:rPr lang="fr-FR" dirty="0">
                <a:latin typeface=""/>
              </a:rPr>
              <a:t> ~ 0.65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fr-FR" dirty="0">
                <a:latin typeface=""/>
              </a:rPr>
              <a:t>Émissions : R</a:t>
            </a:r>
            <a:r>
              <a:rPr lang="fr-FR" baseline="30000" dirty="0">
                <a:latin typeface=""/>
              </a:rPr>
              <a:t>2</a:t>
            </a:r>
            <a:r>
              <a:rPr lang="fr-FR" dirty="0">
                <a:latin typeface=""/>
              </a:rPr>
              <a:t> ~ 0.60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D47B06D-BEF0-12A5-0575-962606B126CA}"/>
              </a:ext>
            </a:extLst>
          </p:cNvPr>
          <p:cNvSpPr txBox="1"/>
          <p:nvPr/>
        </p:nvSpPr>
        <p:spPr>
          <a:xfrm>
            <a:off x="838200" y="2620531"/>
            <a:ext cx="10515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>
                <a:latin typeface=""/>
              </a:rPr>
              <a:t>Variables les plus importantes :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fr-FR" dirty="0">
                <a:latin typeface=""/>
              </a:rPr>
              <a:t>Superficie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fr-FR" dirty="0" err="1">
                <a:latin typeface=""/>
              </a:rPr>
              <a:t>ENERGYSTARScore</a:t>
            </a:r>
            <a:endParaRPr lang="fr-FR" dirty="0">
              <a:latin typeface=""/>
            </a:endParaRP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fr-FR" dirty="0">
                <a:latin typeface=""/>
              </a:rPr>
              <a:t>Type d’usage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fr-FR" dirty="0">
                <a:latin typeface=""/>
              </a:rPr>
              <a:t>Sources d’énergies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endParaRPr lang="fr-FR" dirty="0">
              <a:latin typeface="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>
                <a:latin typeface=""/>
              </a:rPr>
              <a:t>Il est possible de prédire la consommation avec une assez bonne précision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fr-FR" dirty="0">
              <a:latin typeface="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>
                <a:latin typeface=""/>
              </a:rPr>
              <a:t>Pour les émissions en revanche, il faudrait peut-être plus de données pour améliorer le modèle</a:t>
            </a:r>
          </a:p>
        </p:txBody>
      </p:sp>
    </p:spTree>
    <p:extLst>
      <p:ext uri="{BB962C8B-B14F-4D97-AF65-F5344CB8AC3E}">
        <p14:creationId xmlns:p14="http://schemas.microsoft.com/office/powerpoint/2010/main" val="4120697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DA71E6-91C7-C40B-1A59-CE2A95D9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0545"/>
            <a:ext cx="10515600" cy="220991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r-FR" dirty="0">
                <a:latin typeface=""/>
              </a:rPr>
              <a:t>MERCI POUR VOTRE </a:t>
            </a:r>
            <a:br>
              <a:rPr lang="fr-FR" dirty="0">
                <a:latin typeface=""/>
              </a:rPr>
            </a:br>
            <a:r>
              <a:rPr lang="fr-FR" dirty="0">
                <a:latin typeface=""/>
              </a:rPr>
              <a:t>ATTENTION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465C26-29B2-208E-CF7A-2FD87927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28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26EEA96-ACBA-F39E-FA7B-F067D9AF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250" y="2104927"/>
            <a:ext cx="3517119" cy="264878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1E694FBA-1AAA-A229-57FB-A8BCEE18E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104927"/>
            <a:ext cx="3537345" cy="2642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FD7322-77DA-DB2D-E9F5-0038553E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D75141B-B0D0-1240-A4B6-3E47A0FB2493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092DC1E-52F4-1F63-5564-1260E4402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1" y="2112480"/>
            <a:ext cx="3517120" cy="262689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024ADFD-0A31-18C9-9E36-1399C614569F}"/>
              </a:ext>
            </a:extLst>
          </p:cNvPr>
          <p:cNvSpPr txBox="1"/>
          <p:nvPr/>
        </p:nvSpPr>
        <p:spPr>
          <a:xfrm>
            <a:off x="1397108" y="1573887"/>
            <a:ext cx="169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</a:t>
            </a:r>
            <a:r>
              <a:rPr lang="fr-FR" baseline="30000" dirty="0"/>
              <a:t>2</a:t>
            </a:r>
            <a:r>
              <a:rPr lang="fr-FR" dirty="0"/>
              <a:t> = 0.76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39AB62D-0E0C-72DF-BEF7-BE44C55138C8}"/>
              </a:ext>
            </a:extLst>
          </p:cNvPr>
          <p:cNvSpPr txBox="1"/>
          <p:nvPr/>
        </p:nvSpPr>
        <p:spPr>
          <a:xfrm>
            <a:off x="5227427" y="1573887"/>
            <a:ext cx="169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</a:t>
            </a:r>
            <a:r>
              <a:rPr lang="fr-FR" baseline="30000" dirty="0"/>
              <a:t>2</a:t>
            </a:r>
            <a:r>
              <a:rPr lang="fr-FR" dirty="0"/>
              <a:t> = 0.66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A06D82C-8E9F-9D30-4853-527BAC067457}"/>
              </a:ext>
            </a:extLst>
          </p:cNvPr>
          <p:cNvSpPr txBox="1"/>
          <p:nvPr/>
        </p:nvSpPr>
        <p:spPr>
          <a:xfrm>
            <a:off x="9136117" y="1573887"/>
            <a:ext cx="169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</a:t>
            </a:r>
            <a:r>
              <a:rPr lang="fr-FR" baseline="30000" dirty="0"/>
              <a:t>2</a:t>
            </a:r>
            <a:r>
              <a:rPr lang="fr-FR" dirty="0"/>
              <a:t> = 0.59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B3F7F23-D0DE-63BC-B756-5820293925D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Coefficient de détermination</a:t>
            </a:r>
          </a:p>
        </p:txBody>
      </p:sp>
    </p:spTree>
    <p:extLst>
      <p:ext uri="{BB962C8B-B14F-4D97-AF65-F5344CB8AC3E}">
        <p14:creationId xmlns:p14="http://schemas.microsoft.com/office/powerpoint/2010/main" val="3189961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54CD7-AD8F-E4F5-648B-953F8FDA901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Matrice des corrélations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CB071E7-CBF8-8868-4314-EA3337FEE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088" y="900000"/>
            <a:ext cx="7274185" cy="59580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6DE705-420D-0D27-7C51-AF91D96D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285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54CD7-AD8F-E4F5-648B-953F8FDA901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ANOVA</a:t>
            </a: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74FD9D81-1174-91C6-C20F-290EEEC8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5194"/>
            <a:ext cx="12192000" cy="414303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F567E9C-407C-7FEA-34BF-DAAE31F176A0}"/>
              </a:ext>
            </a:extLst>
          </p:cNvPr>
          <p:cNvSpPr txBox="1"/>
          <p:nvPr/>
        </p:nvSpPr>
        <p:spPr>
          <a:xfrm>
            <a:off x="4979581" y="1255084"/>
            <a:ext cx="2232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"/>
              </a:rPr>
              <a:t>Matrice des η</a:t>
            </a:r>
            <a:r>
              <a:rPr lang="fr-FR" sz="2000" baseline="30000" dirty="0">
                <a:latin typeface=""/>
              </a:rPr>
              <a:t>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7FF179-3C59-0C5D-C6B7-754ECE09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644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A39EFB6F-EE34-71B7-E744-A80E54DC283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err="1">
                <a:latin typeface=""/>
              </a:rPr>
              <a:t>Feature</a:t>
            </a:r>
            <a:r>
              <a:rPr lang="fr-FR" sz="3600" b="1" dirty="0">
                <a:latin typeface=""/>
              </a:rPr>
              <a:t> Importance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8E34CB-C6E2-02B6-0B7C-82C9E2C8C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65"/>
          <a:stretch/>
        </p:blipFill>
        <p:spPr>
          <a:xfrm>
            <a:off x="1165118" y="1273794"/>
            <a:ext cx="7968374" cy="52349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1660872-549A-872C-B2C7-6D54D181FB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944"/>
          <a:stretch/>
        </p:blipFill>
        <p:spPr>
          <a:xfrm>
            <a:off x="9133492" y="1273794"/>
            <a:ext cx="824397" cy="523495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234052-EE68-D9D8-3064-B1C17E65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29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648274-9049-6DC3-DBBF-5C0AA32DB2CA}"/>
              </a:ext>
            </a:extLst>
          </p:cNvPr>
          <p:cNvSpPr txBox="1"/>
          <p:nvPr/>
        </p:nvSpPr>
        <p:spPr>
          <a:xfrm>
            <a:off x="2706414" y="906431"/>
            <a:ext cx="67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"/>
              </a:rPr>
              <a:t>Modélisation de la consommation avec l’</a:t>
            </a:r>
            <a:r>
              <a:rPr lang="fr-FR" dirty="0" err="1">
                <a:latin typeface=""/>
              </a:rPr>
              <a:t>ENERGYSTARScore</a:t>
            </a:r>
            <a:endParaRPr lang="fr-FR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5376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54CD7-AD8F-E4F5-648B-953F8FDA901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Présentation du jeu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5DF1687-E228-FAF9-4B6B-763BCFEFB2B3}"/>
              </a:ext>
            </a:extLst>
          </p:cNvPr>
          <p:cNvSpPr txBox="1"/>
          <p:nvPr/>
        </p:nvSpPr>
        <p:spPr>
          <a:xfrm>
            <a:off x="838200" y="1245503"/>
            <a:ext cx="10515600" cy="4488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>
                <a:latin typeface=""/>
              </a:rPr>
              <a:t>Source des données :</a:t>
            </a:r>
          </a:p>
          <a:p>
            <a:pPr>
              <a:spcAft>
                <a:spcPts val="600"/>
              </a:spcAft>
            </a:pPr>
            <a:r>
              <a:rPr lang="fr-FR" dirty="0">
                <a:latin typeface=""/>
                <a:hlinkClick r:id="rId2"/>
              </a:rPr>
              <a:t>https://data.seattle.gov/dataset/2016-Building-Energy-Benchmarking/2bpz-gwpy</a:t>
            </a:r>
            <a:endParaRPr lang="fr-FR" dirty="0">
              <a:latin typeface=""/>
            </a:endParaRPr>
          </a:p>
          <a:p>
            <a:pPr>
              <a:lnSpc>
                <a:spcPct val="150000"/>
              </a:lnSpc>
            </a:pPr>
            <a:endParaRPr lang="fr-FR" dirty="0">
              <a:latin typeface=""/>
            </a:endParaRPr>
          </a:p>
          <a:p>
            <a:pPr>
              <a:lnSpc>
                <a:spcPct val="150000"/>
              </a:lnSpc>
            </a:pPr>
            <a:r>
              <a:rPr lang="fr-FR" dirty="0">
                <a:latin typeface=""/>
              </a:rPr>
              <a:t>Dimensions : 3376 lignes × 46 colonnes. Chaque ligne représente un bâtiment.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"/>
              </a:rPr>
              <a:t>On va retrouver des informations sur 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Le lieu (adresse, position géographique, district)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Les types d’usage du bâtiment (Bureaux, hôtel, entrepôt, ...)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La taille (nombre d’étages, superficie)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La consommation énergétique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La quantité de GES émise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La nature et la quantité des sources d’énergie (électricité, gaz, vapeur)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644B1E-08A1-5882-8571-8DEB3403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378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A39EFB6F-EE34-71B7-E744-A80E54DC283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err="1">
                <a:latin typeface=""/>
              </a:rPr>
              <a:t>Feature</a:t>
            </a:r>
            <a:r>
              <a:rPr lang="fr-FR" sz="3600" b="1" dirty="0">
                <a:latin typeface=""/>
              </a:rPr>
              <a:t> Importance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660872-549A-872C-B2C7-6D54D181FB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944"/>
          <a:stretch/>
        </p:blipFill>
        <p:spPr>
          <a:xfrm>
            <a:off x="9090881" y="1275763"/>
            <a:ext cx="824876" cy="523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E8E1B05-9D03-89BC-F79C-D35E27B2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007"/>
          <a:stretch/>
        </p:blipFill>
        <p:spPr>
          <a:xfrm>
            <a:off x="563659" y="1281315"/>
            <a:ext cx="8527222" cy="523975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BBB6D5-E19C-528A-FD64-FE0DA542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30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8F9085C-F9DC-B476-B609-7CE9B8D4BE9C}"/>
              </a:ext>
            </a:extLst>
          </p:cNvPr>
          <p:cNvSpPr txBox="1"/>
          <p:nvPr/>
        </p:nvSpPr>
        <p:spPr>
          <a:xfrm>
            <a:off x="2706414" y="906431"/>
            <a:ext cx="67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"/>
              </a:rPr>
              <a:t>Modélisation des émissions avec l’</a:t>
            </a:r>
            <a:r>
              <a:rPr lang="fr-FR" dirty="0" err="1">
                <a:latin typeface=""/>
              </a:rPr>
              <a:t>ENERGYSTARScore</a:t>
            </a:r>
            <a:endParaRPr lang="fr-FR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542196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A39EFB6F-EE34-71B7-E744-A80E54DC283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err="1">
                <a:latin typeface=""/>
              </a:rPr>
              <a:t>Feature</a:t>
            </a:r>
            <a:r>
              <a:rPr lang="fr-FR" sz="3600" b="1" dirty="0">
                <a:latin typeface=""/>
              </a:rPr>
              <a:t> Importance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660872-549A-872C-B2C7-6D54D181FB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944"/>
          <a:stretch/>
        </p:blipFill>
        <p:spPr>
          <a:xfrm>
            <a:off x="9019286" y="1385109"/>
            <a:ext cx="794731" cy="504657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7A9CB8D-9EB3-AE18-B658-CC56142464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156"/>
          <a:stretch/>
        </p:blipFill>
        <p:spPr>
          <a:xfrm>
            <a:off x="1345324" y="1388604"/>
            <a:ext cx="7673962" cy="504657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DCF1AB-C859-FBC9-C0C0-7569C209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31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5260444-0180-BBF9-2DBF-B908CA34BBBE}"/>
              </a:ext>
            </a:extLst>
          </p:cNvPr>
          <p:cNvSpPr txBox="1"/>
          <p:nvPr/>
        </p:nvSpPr>
        <p:spPr>
          <a:xfrm>
            <a:off x="2706414" y="906431"/>
            <a:ext cx="67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"/>
              </a:rPr>
              <a:t>Modélisation de la consommation sans l’</a:t>
            </a:r>
            <a:r>
              <a:rPr lang="fr-FR" dirty="0" err="1">
                <a:latin typeface=""/>
              </a:rPr>
              <a:t>ENERGYSTARScore</a:t>
            </a:r>
            <a:endParaRPr lang="fr-FR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971916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A39EFB6F-EE34-71B7-E744-A80E54DC283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err="1">
                <a:latin typeface=""/>
              </a:rPr>
              <a:t>Feature</a:t>
            </a:r>
            <a:r>
              <a:rPr lang="fr-FR" sz="3600" b="1" dirty="0">
                <a:latin typeface=""/>
              </a:rPr>
              <a:t> Importance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660872-549A-872C-B2C7-6D54D181FB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944"/>
          <a:stretch/>
        </p:blipFill>
        <p:spPr>
          <a:xfrm>
            <a:off x="9008776" y="1373303"/>
            <a:ext cx="810382" cy="514595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65A1911-F16A-F4C7-A0B6-87C537CE35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4"/>
          <a:stretch/>
        </p:blipFill>
        <p:spPr>
          <a:xfrm>
            <a:off x="662152" y="1375046"/>
            <a:ext cx="8346624" cy="514595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97C500-1CE5-20D6-5CD8-1A945EE1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32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BA3A83-56AD-8451-F8EA-A9F517CB0382}"/>
              </a:ext>
            </a:extLst>
          </p:cNvPr>
          <p:cNvSpPr txBox="1"/>
          <p:nvPr/>
        </p:nvSpPr>
        <p:spPr>
          <a:xfrm>
            <a:off x="2706414" y="906431"/>
            <a:ext cx="67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"/>
              </a:rPr>
              <a:t>Modélisation des émissions sans l’</a:t>
            </a:r>
            <a:r>
              <a:rPr lang="fr-FR" dirty="0" err="1">
                <a:latin typeface=""/>
              </a:rPr>
              <a:t>ENERGYSTARScore</a:t>
            </a:r>
            <a:endParaRPr lang="fr-FR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213951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D1CCD2A-2B75-645E-90A8-8F19564EB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000" y="1801016"/>
            <a:ext cx="6120000" cy="408298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A39EFB6F-EE34-71B7-E744-A80E54DC283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err="1">
                <a:latin typeface=""/>
              </a:rPr>
              <a:t>Feature</a:t>
            </a:r>
            <a:r>
              <a:rPr lang="fr-FR" sz="3600" b="1" dirty="0">
                <a:latin typeface=""/>
              </a:rPr>
              <a:t> Importance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1AD847-1939-F2D2-9EA2-FF57D5B2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33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AFF367-93F8-4AA4-1EE7-AFED29143D2C}"/>
              </a:ext>
            </a:extLst>
          </p:cNvPr>
          <p:cNvSpPr txBox="1"/>
          <p:nvPr/>
        </p:nvSpPr>
        <p:spPr>
          <a:xfrm>
            <a:off x="2435773" y="1297290"/>
            <a:ext cx="319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"/>
              </a:rPr>
              <a:t>Avec l’</a:t>
            </a:r>
            <a:r>
              <a:rPr lang="fr-FR" dirty="0" err="1">
                <a:latin typeface=""/>
              </a:rPr>
              <a:t>ENERGYSTARScore</a:t>
            </a:r>
            <a:endParaRPr lang="fr-FR" dirty="0">
              <a:latin typeface="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F36221A-593A-ACAB-3C3F-744718C80DE9}"/>
              </a:ext>
            </a:extLst>
          </p:cNvPr>
          <p:cNvSpPr txBox="1"/>
          <p:nvPr/>
        </p:nvSpPr>
        <p:spPr>
          <a:xfrm>
            <a:off x="8526517" y="1297290"/>
            <a:ext cx="319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"/>
              </a:rPr>
              <a:t>Sans l’</a:t>
            </a:r>
            <a:r>
              <a:rPr lang="fr-FR" dirty="0" err="1">
                <a:latin typeface=""/>
              </a:rPr>
              <a:t>ENERGYSTARScore</a:t>
            </a:r>
            <a:endParaRPr lang="fr-FR" dirty="0">
              <a:latin typeface="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01478AA-AB9A-7ED2-AD61-CA3211AAC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1016"/>
            <a:ext cx="6120000" cy="432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76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5390C39-2B01-AC31-FF73-107BE477E643}"/>
              </a:ext>
            </a:extLst>
          </p:cNvPr>
          <p:cNvSpPr txBox="1"/>
          <p:nvPr/>
        </p:nvSpPr>
        <p:spPr>
          <a:xfrm>
            <a:off x="838199" y="1334529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"/>
              </a:rPr>
              <a:t>Les modèles qui renvoient des bons scores avec un </a:t>
            </a:r>
            <a:r>
              <a:rPr lang="fr-FR" dirty="0" err="1">
                <a:latin typeface=""/>
              </a:rPr>
              <a:t>fillna</a:t>
            </a:r>
            <a:r>
              <a:rPr lang="fr-FR" dirty="0">
                <a:latin typeface=""/>
              </a:rPr>
              <a:t> présentent un </a:t>
            </a:r>
            <a:r>
              <a:rPr lang="fr-FR" dirty="0" err="1">
                <a:latin typeface=""/>
              </a:rPr>
              <a:t>overfitting</a:t>
            </a:r>
            <a:r>
              <a:rPr lang="fr-FR" dirty="0">
                <a:latin typeface=""/>
              </a:rPr>
              <a:t> plus important.</a:t>
            </a:r>
          </a:p>
          <a:p>
            <a:r>
              <a:rPr lang="fr-FR" dirty="0">
                <a:latin typeface=""/>
              </a:rPr>
              <a:t>Avec le </a:t>
            </a:r>
            <a:r>
              <a:rPr lang="fr-FR" dirty="0" err="1">
                <a:latin typeface=""/>
              </a:rPr>
              <a:t>dropna</a:t>
            </a:r>
            <a:r>
              <a:rPr lang="fr-FR" dirty="0">
                <a:latin typeface=""/>
              </a:rPr>
              <a:t> on a pas tous les usages principaux mais on peut les retrouver dans les usages secondaires et tertiaires</a:t>
            </a:r>
          </a:p>
          <a:p>
            <a:endParaRPr lang="fr-FR" dirty="0">
              <a:latin typeface=""/>
            </a:endParaRPr>
          </a:p>
          <a:p>
            <a:endParaRPr lang="fr-FR" dirty="0">
              <a:latin typeface=""/>
            </a:endParaRPr>
          </a:p>
          <a:p>
            <a:r>
              <a:rPr lang="fr-FR" dirty="0">
                <a:latin typeface=""/>
              </a:rPr>
              <a:t>Garder toutes les variables permet de réduire la variance et cela n’augmente pas vraiment l’</a:t>
            </a:r>
            <a:r>
              <a:rPr lang="fr-FR" dirty="0" err="1">
                <a:latin typeface=""/>
              </a:rPr>
              <a:t>overfitting</a:t>
            </a:r>
            <a:endParaRPr lang="fr-FR" dirty="0">
              <a:latin typeface=""/>
            </a:endParaRPr>
          </a:p>
          <a:p>
            <a:endParaRPr lang="fr-FR" dirty="0">
              <a:latin typeface=""/>
            </a:endParaRPr>
          </a:p>
          <a:p>
            <a:r>
              <a:rPr lang="fr-FR" dirty="0">
                <a:latin typeface=""/>
              </a:rPr>
              <a:t>Idées pas testées :</a:t>
            </a:r>
          </a:p>
          <a:p>
            <a:endParaRPr lang="fr-FR" dirty="0">
              <a:latin typeface="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"/>
              </a:rPr>
              <a:t>Optimiser l’imputation des nan (KNN)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"/>
              </a:rPr>
              <a:t>Utiliser d’autres variables géographiques (latitude et longitude, district)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23EDF3-50B4-8CAD-2631-CEEA8DEC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50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54CD7-AD8F-E4F5-648B-953F8FDA901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Nettoyage du jeu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5DF1687-E228-FAF9-4B6B-763BCFEFB2B3}"/>
              </a:ext>
            </a:extLst>
          </p:cNvPr>
          <p:cNvSpPr txBox="1"/>
          <p:nvPr/>
        </p:nvSpPr>
        <p:spPr>
          <a:xfrm>
            <a:off x="838199" y="1271466"/>
            <a:ext cx="10515600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>
                <a:latin typeface=""/>
              </a:rPr>
              <a:t>Suppression des variables :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fr-FR" dirty="0">
                <a:latin typeface=""/>
              </a:rPr>
              <a:t>constantes (3 colonnes)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fr-FR" dirty="0">
                <a:latin typeface=""/>
              </a:rPr>
              <a:t>vides à plus de 90%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fr-FR" dirty="0">
                <a:latin typeface=""/>
              </a:rPr>
              <a:t>répétées (</a:t>
            </a:r>
            <a:r>
              <a:rPr lang="fr-FR" dirty="0" err="1"/>
              <a:t>Electricity</a:t>
            </a:r>
            <a:r>
              <a:rPr lang="fr-FR" dirty="0"/>
              <a:t>(kWh), </a:t>
            </a:r>
            <a:r>
              <a:rPr lang="fr-FR" dirty="0" err="1"/>
              <a:t>Electricity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))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fr-FR" dirty="0">
                <a:latin typeface=""/>
              </a:rPr>
              <a:t>Fortement corrélées à d’autres variables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fr-FR" dirty="0">
                <a:latin typeface=""/>
              </a:rPr>
              <a:t>de consommation non normalisées WN*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endParaRPr lang="fr-FR" dirty="0">
              <a:latin typeface="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>
                <a:latin typeface=""/>
              </a:rPr>
              <a:t>Suppression des bâtiments destinés à l’habitation</a:t>
            </a:r>
            <a:endParaRPr lang="fr-FR" b="1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>
                <a:latin typeface=""/>
              </a:rPr>
              <a:t>Imputation des valeurs manquantes sauf pour l’</a:t>
            </a:r>
            <a:r>
              <a:rPr lang="fr-FR" dirty="0" err="1">
                <a:latin typeface=""/>
              </a:rPr>
              <a:t>ENERGYSTARScore</a:t>
            </a:r>
            <a:endParaRPr lang="fr-FR" dirty="0">
              <a:latin typeface="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fr-FR" dirty="0">
              <a:latin typeface="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fr-FR" dirty="0">
              <a:latin typeface=""/>
            </a:endParaRPr>
          </a:p>
          <a:p>
            <a:pPr algn="ctr">
              <a:spcAft>
                <a:spcPts val="600"/>
              </a:spcAft>
            </a:pPr>
            <a:r>
              <a:rPr lang="fr-FR" dirty="0">
                <a:latin typeface=""/>
                <a:sym typeface="Wingdings" pitchFamily="2" charset="2"/>
              </a:rPr>
              <a:t> </a:t>
            </a:r>
            <a:r>
              <a:rPr lang="fr-FR" dirty="0"/>
              <a:t>1578 lignes, 17 colonnes</a:t>
            </a:r>
            <a:endParaRPr lang="fr-FR" dirty="0">
              <a:latin typeface="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3B75C2-F60C-B45D-C58C-DCFE1930C4A3}"/>
              </a:ext>
            </a:extLst>
          </p:cNvPr>
          <p:cNvSpPr txBox="1"/>
          <p:nvPr/>
        </p:nvSpPr>
        <p:spPr>
          <a:xfrm>
            <a:off x="838199" y="6293373"/>
            <a:ext cx="7592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"/>
              </a:rPr>
              <a:t>*WN : </a:t>
            </a:r>
            <a:r>
              <a:rPr lang="fr-FR" sz="1400" dirty="0" err="1">
                <a:latin typeface=""/>
              </a:rPr>
              <a:t>Weather-Normalized</a:t>
            </a:r>
            <a:r>
              <a:rPr lang="fr-FR" sz="1400" dirty="0">
                <a:latin typeface=""/>
              </a:rPr>
              <a:t>. Consommation moyenne du bâtiment sur une période de 30 ans.</a:t>
            </a:r>
            <a:endParaRPr lang="fr-FR" dirty="0">
              <a:latin typeface="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130BF9-3735-B252-D7CC-6C330BCF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39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54CD7-AD8F-E4F5-648B-953F8FDA901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Variables à modéliser (</a:t>
            </a:r>
            <a:r>
              <a:rPr lang="fr-FR" sz="3600" b="1" dirty="0" err="1">
                <a:latin typeface=""/>
              </a:rPr>
              <a:t>targets</a:t>
            </a:r>
            <a:r>
              <a:rPr lang="fr-FR" sz="3600" b="1" dirty="0">
                <a:latin typeface=""/>
              </a:rPr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AEA6B4-9539-8AE6-B1EA-62FABA8A3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427" y="1219200"/>
            <a:ext cx="4419600" cy="44196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91226F1-3F72-C507-2E6E-98E184C84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75" y="1219200"/>
            <a:ext cx="4419600" cy="44196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2EE7DA-EF43-BA7C-5F6C-AC322675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45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54CD7-AD8F-E4F5-648B-953F8FDA901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Asymétrie des variables continues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47049F-0432-2B8F-8DEA-82D99620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3A54450-3DF2-8460-5C71-D5CDA3F4C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77" y="1305697"/>
            <a:ext cx="4533900" cy="4419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6F86D03-06DD-7E84-22EB-AD40FFF0D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424" y="1305697"/>
            <a:ext cx="4419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7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BA9D66E-53E5-342E-ACE5-CBD513C39FC6}"/>
              </a:ext>
            </a:extLst>
          </p:cNvPr>
          <p:cNvSpPr txBox="1"/>
          <p:nvPr/>
        </p:nvSpPr>
        <p:spPr>
          <a:xfrm>
            <a:off x="838200" y="794900"/>
            <a:ext cx="10515600" cy="336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Suppression des variables énergétiques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l’</a:t>
            </a:r>
            <a:r>
              <a:rPr lang="fr-FR" dirty="0" err="1">
                <a:latin typeface=""/>
              </a:rPr>
              <a:t>ENERGYSTARScore</a:t>
            </a:r>
            <a:r>
              <a:rPr lang="fr-FR" dirty="0">
                <a:latin typeface=""/>
              </a:rPr>
              <a:t> : </a:t>
            </a:r>
            <a:r>
              <a:rPr lang="fr-FR" dirty="0" err="1">
                <a:latin typeface=""/>
              </a:rPr>
              <a:t>dropna</a:t>
            </a:r>
            <a:r>
              <a:rPr lang="fr-FR" dirty="0">
                <a:latin typeface=""/>
              </a:rPr>
              <a:t> ou </a:t>
            </a:r>
            <a:r>
              <a:rPr lang="fr-FR" dirty="0" err="1">
                <a:latin typeface=""/>
              </a:rPr>
              <a:t>fillna</a:t>
            </a:r>
            <a:r>
              <a:rPr lang="fr-FR" dirty="0">
                <a:latin typeface=""/>
              </a:rPr>
              <a:t> par la médiane ou la moyenne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Regroupement de types d’usage du bâtiment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Encodage : </a:t>
            </a:r>
            <a:r>
              <a:rPr lang="fr-FR" dirty="0" err="1">
                <a:latin typeface=""/>
              </a:rPr>
              <a:t>OneHotEncoding</a:t>
            </a:r>
            <a:r>
              <a:rPr lang="fr-FR" dirty="0">
                <a:latin typeface=""/>
              </a:rPr>
              <a:t>, </a:t>
            </a:r>
            <a:r>
              <a:rPr lang="fr-FR" dirty="0" err="1">
                <a:latin typeface=""/>
              </a:rPr>
              <a:t>TargetEncoding</a:t>
            </a:r>
            <a:endParaRPr lang="fr-FR" dirty="0">
              <a:latin typeface="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Si </a:t>
            </a:r>
            <a:r>
              <a:rPr lang="fr-FR" dirty="0" err="1">
                <a:latin typeface=""/>
              </a:rPr>
              <a:t>OneHotEncoding</a:t>
            </a:r>
            <a:r>
              <a:rPr lang="fr-FR" dirty="0">
                <a:latin typeface=""/>
              </a:rPr>
              <a:t> : Regroupement des variables de surface en une seule nommée </a:t>
            </a:r>
            <a:r>
              <a:rPr lang="fr-FR" dirty="0" err="1">
                <a:latin typeface=""/>
              </a:rPr>
              <a:t>TotalGFA</a:t>
            </a:r>
            <a:endParaRPr lang="fr-FR" dirty="0">
              <a:latin typeface="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"/>
              </a:rPr>
              <a:t>Sélection de variables (RFE ou </a:t>
            </a:r>
            <a:r>
              <a:rPr lang="fr-FR" dirty="0" err="1">
                <a:solidFill>
                  <a:schemeClr val="accent1"/>
                </a:solidFill>
                <a:latin typeface=""/>
              </a:rPr>
              <a:t>SelectKBest</a:t>
            </a:r>
            <a:r>
              <a:rPr lang="fr-FR" dirty="0">
                <a:solidFill>
                  <a:schemeClr val="accent1"/>
                </a:solidFill>
                <a:latin typeface="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"/>
              </a:rPr>
              <a:t>Transformation en log(1+X) pour les variables continues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err="1">
                <a:latin typeface=""/>
              </a:rPr>
              <a:t>Scaling</a:t>
            </a:r>
            <a:r>
              <a:rPr lang="fr-FR" dirty="0">
                <a:latin typeface=""/>
              </a:rPr>
              <a:t> : </a:t>
            </a:r>
            <a:r>
              <a:rPr lang="fr-FR" dirty="0" err="1">
                <a:latin typeface=""/>
              </a:rPr>
              <a:t>StandardScaler</a:t>
            </a:r>
            <a:r>
              <a:rPr lang="fr-FR" dirty="0">
                <a:latin typeface=""/>
              </a:rPr>
              <a:t> ou </a:t>
            </a:r>
            <a:r>
              <a:rPr lang="fr-FR" dirty="0" err="1">
                <a:latin typeface=""/>
              </a:rPr>
              <a:t>MinMaxScaler</a:t>
            </a:r>
            <a:endParaRPr lang="fr-FR" dirty="0">
              <a:latin typeface="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854CD7-AD8F-E4F5-648B-953F8FDA901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err="1">
                <a:latin typeface=""/>
              </a:rPr>
              <a:t>Feature</a:t>
            </a:r>
            <a:r>
              <a:rPr lang="fr-FR" sz="3600" b="1" dirty="0">
                <a:latin typeface=""/>
              </a:rPr>
              <a:t> Engineering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1D5200-EEFD-835E-489F-381B9422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68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CBC6623-5530-FCA6-ACB2-463C95F70703}"/>
              </a:ext>
            </a:extLst>
          </p:cNvPr>
          <p:cNvSpPr txBox="1"/>
          <p:nvPr/>
        </p:nvSpPr>
        <p:spPr>
          <a:xfrm>
            <a:off x="838199" y="794900"/>
            <a:ext cx="10515600" cy="336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Suppression des variables énergétiques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l’</a:t>
            </a:r>
            <a:r>
              <a:rPr lang="fr-FR" dirty="0" err="1">
                <a:latin typeface=""/>
              </a:rPr>
              <a:t>ENERGYSTARScore</a:t>
            </a:r>
            <a:r>
              <a:rPr lang="fr-FR" dirty="0">
                <a:latin typeface=""/>
              </a:rPr>
              <a:t> : </a:t>
            </a:r>
            <a:r>
              <a:rPr lang="fr-FR" dirty="0" err="1">
                <a:latin typeface=""/>
              </a:rPr>
              <a:t>dropna</a:t>
            </a:r>
            <a:r>
              <a:rPr lang="fr-FR" dirty="0">
                <a:latin typeface=""/>
              </a:rPr>
              <a:t> ou </a:t>
            </a:r>
            <a:r>
              <a:rPr lang="fr-FR" dirty="0" err="1">
                <a:latin typeface=""/>
              </a:rPr>
              <a:t>fillna</a:t>
            </a:r>
            <a:r>
              <a:rPr lang="fr-FR" dirty="0">
                <a:latin typeface=""/>
              </a:rPr>
              <a:t> par la médiane ou la moyenne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Regroupement de types d’usage du bâtiment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Encodage : </a:t>
            </a:r>
            <a:r>
              <a:rPr lang="fr-FR" b="1" dirty="0" err="1">
                <a:latin typeface=""/>
              </a:rPr>
              <a:t>OneHotEncoding</a:t>
            </a:r>
            <a:r>
              <a:rPr lang="fr-FR" dirty="0">
                <a:latin typeface=""/>
              </a:rPr>
              <a:t>, </a:t>
            </a:r>
            <a:r>
              <a:rPr lang="fr-FR" dirty="0" err="1">
                <a:latin typeface=""/>
              </a:rPr>
              <a:t>TargetEncoding</a:t>
            </a:r>
            <a:endParaRPr lang="fr-FR" dirty="0">
              <a:latin typeface="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Si </a:t>
            </a:r>
            <a:r>
              <a:rPr lang="fr-FR" dirty="0" err="1">
                <a:latin typeface=""/>
              </a:rPr>
              <a:t>OneHotEncoding</a:t>
            </a:r>
            <a:r>
              <a:rPr lang="fr-FR" dirty="0">
                <a:latin typeface=""/>
              </a:rPr>
              <a:t> : Regroupement des variables de surface en une seule nommée </a:t>
            </a:r>
            <a:r>
              <a:rPr lang="fr-FR" dirty="0" err="1">
                <a:latin typeface=""/>
              </a:rPr>
              <a:t>TotalGFA</a:t>
            </a:r>
            <a:endParaRPr lang="fr-FR" dirty="0">
              <a:latin typeface="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"/>
              </a:rPr>
              <a:t>Sélection de variables (RFE ou </a:t>
            </a:r>
            <a:r>
              <a:rPr lang="fr-FR" dirty="0" err="1">
                <a:solidFill>
                  <a:schemeClr val="accent1"/>
                </a:solidFill>
                <a:latin typeface=""/>
              </a:rPr>
              <a:t>SelectKBest</a:t>
            </a:r>
            <a:r>
              <a:rPr lang="fr-FR" dirty="0">
                <a:solidFill>
                  <a:schemeClr val="accent1"/>
                </a:solidFill>
                <a:latin typeface="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"/>
              </a:rPr>
              <a:t>Transformation en log(1+X) pour les variables continues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err="1">
                <a:latin typeface=""/>
              </a:rPr>
              <a:t>Scaling</a:t>
            </a:r>
            <a:r>
              <a:rPr lang="fr-FR" dirty="0">
                <a:latin typeface=""/>
              </a:rPr>
              <a:t> : </a:t>
            </a:r>
            <a:r>
              <a:rPr lang="fr-FR" dirty="0" err="1">
                <a:latin typeface=""/>
              </a:rPr>
              <a:t>StandardScaler</a:t>
            </a:r>
            <a:r>
              <a:rPr lang="fr-FR" dirty="0">
                <a:latin typeface=""/>
              </a:rPr>
              <a:t> ou </a:t>
            </a:r>
            <a:r>
              <a:rPr lang="fr-FR" dirty="0" err="1">
                <a:latin typeface=""/>
              </a:rPr>
              <a:t>MinMaxScaler</a:t>
            </a:r>
            <a:endParaRPr lang="fr-FR" dirty="0">
              <a:latin typeface="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854CD7-AD8F-E4F5-648B-953F8FDA901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err="1">
                <a:latin typeface=""/>
              </a:rPr>
              <a:t>Feature</a:t>
            </a:r>
            <a:r>
              <a:rPr lang="fr-FR" sz="3600" b="1" dirty="0">
                <a:latin typeface=""/>
              </a:rPr>
              <a:t> Engineering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7B5B5B5-30D5-D7A6-2389-F729C5EE42F5}"/>
              </a:ext>
            </a:extLst>
          </p:cNvPr>
          <p:cNvGraphicFramePr>
            <a:graphicFrameLocks noGrp="1"/>
          </p:cNvGraphicFramePr>
          <p:nvPr/>
        </p:nvGraphicFramePr>
        <p:xfrm>
          <a:off x="2339287" y="4267452"/>
          <a:ext cx="7513424" cy="609600"/>
        </p:xfrm>
        <a:graphic>
          <a:graphicData uri="http://schemas.openxmlformats.org/drawingml/2006/table">
            <a:tbl>
              <a:tblPr/>
              <a:tblGrid>
                <a:gridCol w="1878356">
                  <a:extLst>
                    <a:ext uri="{9D8B030D-6E8A-4147-A177-3AD203B41FA5}">
                      <a16:colId xmlns:a16="http://schemas.microsoft.com/office/drawing/2014/main" val="3346244342"/>
                    </a:ext>
                  </a:extLst>
                </a:gridCol>
                <a:gridCol w="1878356">
                  <a:extLst>
                    <a:ext uri="{9D8B030D-6E8A-4147-A177-3AD203B41FA5}">
                      <a16:colId xmlns:a16="http://schemas.microsoft.com/office/drawing/2014/main" val="1937844029"/>
                    </a:ext>
                  </a:extLst>
                </a:gridCol>
                <a:gridCol w="1878356">
                  <a:extLst>
                    <a:ext uri="{9D8B030D-6E8A-4147-A177-3AD203B41FA5}">
                      <a16:colId xmlns:a16="http://schemas.microsoft.com/office/drawing/2014/main" val="3610431407"/>
                    </a:ext>
                  </a:extLst>
                </a:gridCol>
                <a:gridCol w="1878356">
                  <a:extLst>
                    <a:ext uri="{9D8B030D-6E8A-4147-A177-3AD203B41FA5}">
                      <a16:colId xmlns:a16="http://schemas.microsoft.com/office/drawing/2014/main" val="3733475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dirty="0">
                          <a:effectLst/>
                        </a:rPr>
                        <a:t>Usage Principal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dirty="0">
                          <a:effectLst/>
                        </a:rPr>
                        <a:t>Usage Principal GFA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dirty="0">
                          <a:effectLst/>
                        </a:rPr>
                        <a:t>Usage secondaire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dirty="0">
                          <a:effectLst/>
                        </a:rPr>
                        <a:t>Usage Secondaire GFA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81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dirty="0">
                          <a:effectLst/>
                        </a:rPr>
                        <a:t>Bureau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dirty="0">
                          <a:effectLst/>
                        </a:rPr>
                        <a:t>400 000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dirty="0">
                          <a:effectLst/>
                        </a:rPr>
                        <a:t>Parking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dirty="0">
                          <a:effectLst/>
                        </a:rPr>
                        <a:t>100 000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7475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E2B36AB-A1B1-F625-5300-9E0197C36E05}"/>
              </a:ext>
            </a:extLst>
          </p:cNvPr>
          <p:cNvGraphicFramePr>
            <a:graphicFrameLocks noGrp="1"/>
          </p:cNvGraphicFramePr>
          <p:nvPr/>
        </p:nvGraphicFramePr>
        <p:xfrm>
          <a:off x="4010433" y="5695204"/>
          <a:ext cx="4171132" cy="609600"/>
        </p:xfrm>
        <a:graphic>
          <a:graphicData uri="http://schemas.openxmlformats.org/drawingml/2006/table">
            <a:tbl>
              <a:tblPr/>
              <a:tblGrid>
                <a:gridCol w="2085566">
                  <a:extLst>
                    <a:ext uri="{9D8B030D-6E8A-4147-A177-3AD203B41FA5}">
                      <a16:colId xmlns:a16="http://schemas.microsoft.com/office/drawing/2014/main" val="3346244342"/>
                    </a:ext>
                  </a:extLst>
                </a:gridCol>
                <a:gridCol w="2085566">
                  <a:extLst>
                    <a:ext uri="{9D8B030D-6E8A-4147-A177-3AD203B41FA5}">
                      <a16:colId xmlns:a16="http://schemas.microsoft.com/office/drawing/2014/main" val="1937844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dirty="0">
                          <a:effectLst/>
                        </a:rPr>
                        <a:t>Bureau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dirty="0">
                          <a:effectLst/>
                        </a:rPr>
                        <a:t>Parking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81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dirty="0">
                          <a:effectLst/>
                        </a:rPr>
                        <a:t>0.80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dirty="0">
                          <a:effectLst/>
                        </a:rPr>
                        <a:t>0.20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74752"/>
                  </a:ext>
                </a:extLst>
              </a:tr>
            </a:tbl>
          </a:graphicData>
        </a:graphic>
      </p:graphicFrame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DCA5B35-2B5D-4A2B-B02F-5F62BF241C5D}"/>
              </a:ext>
            </a:extLst>
          </p:cNvPr>
          <p:cNvCxnSpPr/>
          <p:nvPr/>
        </p:nvCxnSpPr>
        <p:spPr>
          <a:xfrm>
            <a:off x="6096000" y="4986670"/>
            <a:ext cx="0" cy="59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1D5200-EEFD-835E-489F-381B9422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51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54CD7-AD8F-E4F5-648B-953F8FDA901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err="1">
                <a:latin typeface=""/>
              </a:rPr>
              <a:t>Feature</a:t>
            </a:r>
            <a:r>
              <a:rPr lang="fr-FR" sz="3600" b="1" dirty="0">
                <a:latin typeface=""/>
              </a:rPr>
              <a:t> Engineering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A9D66E-53E5-342E-ACE5-CBD513C39FC6}"/>
              </a:ext>
            </a:extLst>
          </p:cNvPr>
          <p:cNvSpPr txBox="1"/>
          <p:nvPr/>
        </p:nvSpPr>
        <p:spPr>
          <a:xfrm>
            <a:off x="838199" y="794900"/>
            <a:ext cx="10515600" cy="336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Suppression des variables énergétiques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l’</a:t>
            </a:r>
            <a:r>
              <a:rPr lang="fr-FR" dirty="0" err="1">
                <a:latin typeface=""/>
              </a:rPr>
              <a:t>ENERGYSTARScore</a:t>
            </a:r>
            <a:r>
              <a:rPr lang="fr-FR" dirty="0">
                <a:latin typeface=""/>
              </a:rPr>
              <a:t> : </a:t>
            </a:r>
            <a:r>
              <a:rPr lang="fr-FR" dirty="0" err="1">
                <a:latin typeface=""/>
              </a:rPr>
              <a:t>dropna</a:t>
            </a:r>
            <a:r>
              <a:rPr lang="fr-FR" dirty="0">
                <a:latin typeface=""/>
              </a:rPr>
              <a:t> ou </a:t>
            </a:r>
            <a:r>
              <a:rPr lang="fr-FR" dirty="0" err="1">
                <a:latin typeface=""/>
              </a:rPr>
              <a:t>fillna</a:t>
            </a:r>
            <a:r>
              <a:rPr lang="fr-FR" dirty="0">
                <a:latin typeface=""/>
              </a:rPr>
              <a:t> par la médiane ou la moyenne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Regroupement de types d’usage du bâtiment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Encodage : </a:t>
            </a:r>
            <a:r>
              <a:rPr lang="fr-FR" dirty="0" err="1">
                <a:latin typeface=""/>
              </a:rPr>
              <a:t>OneHotEncoding</a:t>
            </a:r>
            <a:r>
              <a:rPr lang="fr-FR" dirty="0">
                <a:latin typeface=""/>
              </a:rPr>
              <a:t>, </a:t>
            </a:r>
            <a:r>
              <a:rPr lang="fr-FR" b="1" dirty="0" err="1">
                <a:latin typeface=""/>
              </a:rPr>
              <a:t>TargetEncoding</a:t>
            </a:r>
            <a:endParaRPr lang="fr-FR" b="1" dirty="0">
              <a:latin typeface="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Si </a:t>
            </a:r>
            <a:r>
              <a:rPr lang="fr-FR" dirty="0" err="1">
                <a:latin typeface=""/>
              </a:rPr>
              <a:t>OneHotEncoding</a:t>
            </a:r>
            <a:r>
              <a:rPr lang="fr-FR" dirty="0">
                <a:latin typeface=""/>
              </a:rPr>
              <a:t> : Regroupement des variables de surface en une seule nommée </a:t>
            </a:r>
            <a:r>
              <a:rPr lang="fr-FR" dirty="0" err="1">
                <a:latin typeface=""/>
              </a:rPr>
              <a:t>TotalGFA</a:t>
            </a:r>
            <a:endParaRPr lang="fr-FR" dirty="0">
              <a:latin typeface="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"/>
              </a:rPr>
              <a:t>Sélection de variables (RFE ou </a:t>
            </a:r>
            <a:r>
              <a:rPr lang="fr-FR" dirty="0" err="1">
                <a:solidFill>
                  <a:schemeClr val="accent1"/>
                </a:solidFill>
                <a:latin typeface=""/>
              </a:rPr>
              <a:t>SelectKBest</a:t>
            </a:r>
            <a:r>
              <a:rPr lang="fr-FR" dirty="0">
                <a:solidFill>
                  <a:schemeClr val="accent1"/>
                </a:solidFill>
                <a:latin typeface="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"/>
              </a:rPr>
              <a:t>Transformation en log(1+X) pour les variables continues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err="1">
                <a:latin typeface=""/>
              </a:rPr>
              <a:t>Scaling</a:t>
            </a:r>
            <a:r>
              <a:rPr lang="fr-FR" dirty="0">
                <a:latin typeface=""/>
              </a:rPr>
              <a:t> : </a:t>
            </a:r>
            <a:r>
              <a:rPr lang="fr-FR" dirty="0" err="1">
                <a:latin typeface=""/>
              </a:rPr>
              <a:t>StandardScaler</a:t>
            </a:r>
            <a:r>
              <a:rPr lang="fr-FR" dirty="0">
                <a:latin typeface=""/>
              </a:rPr>
              <a:t> ou </a:t>
            </a:r>
            <a:r>
              <a:rPr lang="fr-FR" dirty="0" err="1">
                <a:latin typeface=""/>
              </a:rPr>
              <a:t>MinMaxScaler</a:t>
            </a:r>
            <a:endParaRPr lang="fr-FR" dirty="0">
              <a:latin typeface="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EBA4C3F-0198-E225-18FF-EB9E568EDF2E}"/>
              </a:ext>
            </a:extLst>
          </p:cNvPr>
          <p:cNvGraphicFramePr>
            <a:graphicFrameLocks noGrp="1"/>
          </p:cNvGraphicFramePr>
          <p:nvPr/>
        </p:nvGraphicFramePr>
        <p:xfrm>
          <a:off x="2509283" y="4159457"/>
          <a:ext cx="2147777" cy="2468880"/>
        </p:xfrm>
        <a:graphic>
          <a:graphicData uri="http://schemas.openxmlformats.org/drawingml/2006/table">
            <a:tbl>
              <a:tblPr/>
              <a:tblGrid>
                <a:gridCol w="2147777">
                  <a:extLst>
                    <a:ext uri="{9D8B030D-6E8A-4147-A177-3AD203B41FA5}">
                      <a16:colId xmlns:a16="http://schemas.microsoft.com/office/drawing/2014/main" val="41277099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err="1">
                          <a:effectLst/>
                        </a:rPr>
                        <a:t>LargestPropertyUseType</a:t>
                      </a:r>
                      <a:endParaRPr lang="fr-FR" sz="1200" b="1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330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dirty="0">
                          <a:effectLst/>
                        </a:rPr>
                        <a:t>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242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dirty="0" err="1">
                          <a:effectLst/>
                        </a:rPr>
                        <a:t>Retail</a:t>
                      </a:r>
                      <a:r>
                        <a:rPr lang="fr-FR" sz="1200" dirty="0">
                          <a:effectLst/>
                        </a:rPr>
                        <a:t> Store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3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dirty="0">
                          <a:effectLst/>
                        </a:rPr>
                        <a:t>Office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572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dirty="0">
                          <a:effectLst/>
                        </a:rPr>
                        <a:t>Office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42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>
                          <a:effectLst/>
                        </a:rPr>
                        <a:t>Retail Store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648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>
                          <a:effectLst/>
                        </a:rPr>
                        <a:t>K-12 School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43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dirty="0">
                          <a:effectLst/>
                        </a:rPr>
                        <a:t>Self-Storage Facility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362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dirty="0">
                          <a:effectLst/>
                        </a:rPr>
                        <a:t>Office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675859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CCF667DF-EEAC-2D0F-7B25-38B71B916F3F}"/>
              </a:ext>
            </a:extLst>
          </p:cNvPr>
          <p:cNvGraphicFramePr>
            <a:graphicFrameLocks noGrp="1"/>
          </p:cNvGraphicFramePr>
          <p:nvPr/>
        </p:nvGraphicFramePr>
        <p:xfrm>
          <a:off x="7534942" y="4159457"/>
          <a:ext cx="2147777" cy="2468880"/>
        </p:xfrm>
        <a:graphic>
          <a:graphicData uri="http://schemas.openxmlformats.org/drawingml/2006/table">
            <a:tbl>
              <a:tblPr/>
              <a:tblGrid>
                <a:gridCol w="2147777">
                  <a:extLst>
                    <a:ext uri="{9D8B030D-6E8A-4147-A177-3AD203B41FA5}">
                      <a16:colId xmlns:a16="http://schemas.microsoft.com/office/drawing/2014/main" val="3193032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err="1">
                          <a:effectLst/>
                        </a:rPr>
                        <a:t>LargestPropertyUseType</a:t>
                      </a:r>
                      <a:endParaRPr lang="fr-FR" sz="1200" b="1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587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dirty="0">
                          <a:effectLst/>
                        </a:rPr>
                        <a:t>2.29e+06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034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dirty="0">
                          <a:effectLst/>
                        </a:rPr>
                        <a:t>4.26e+06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17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dirty="0">
                          <a:effectLst/>
                        </a:rPr>
                        <a:t>9.13e+06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916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dirty="0">
                          <a:effectLst/>
                        </a:rPr>
                        <a:t>9.13e+06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23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dirty="0">
                          <a:effectLst/>
                        </a:rPr>
                        <a:t>4.26e+06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086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dirty="0">
                          <a:effectLst/>
                        </a:rPr>
                        <a:t>3.63e+06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601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dirty="0">
                          <a:effectLst/>
                        </a:rPr>
                        <a:t>6.65e+06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61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dirty="0">
                          <a:effectLst/>
                        </a:rPr>
                        <a:t>9.13e+06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92935"/>
                  </a:ext>
                </a:extLst>
              </a:tr>
            </a:tbl>
          </a:graphicData>
        </a:graphic>
      </p:graphicFrame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34728B9-96FD-CFDB-499B-DA40B5F0D0D2}"/>
              </a:ext>
            </a:extLst>
          </p:cNvPr>
          <p:cNvCxnSpPr/>
          <p:nvPr/>
        </p:nvCxnSpPr>
        <p:spPr>
          <a:xfrm>
            <a:off x="4742121" y="5393897"/>
            <a:ext cx="264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048F07-018A-9F2D-95AF-E034D5EA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6681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13461</TotalTime>
  <Words>1331</Words>
  <Application>Microsoft Macintosh PowerPoint</Application>
  <PresentationFormat>Grand écran</PresentationFormat>
  <Paragraphs>353</Paragraphs>
  <Slides>34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Thème Office</vt:lpstr>
      <vt:lpstr>Modélisation des besoins en consommation de bâtiments de la ville de Seattle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 ATTENTION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des besoins en consommation de bâtiments de la ville de Seattle</dc:title>
  <dc:creator>Jamal CHEHADE</dc:creator>
  <cp:lastModifiedBy>Jamal CHEHADE</cp:lastModifiedBy>
  <cp:revision>174</cp:revision>
  <dcterms:created xsi:type="dcterms:W3CDTF">2022-07-19T10:07:20Z</dcterms:created>
  <dcterms:modified xsi:type="dcterms:W3CDTF">2022-08-04T09:55:39Z</dcterms:modified>
</cp:coreProperties>
</file>