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3" r:id="rId2"/>
    <p:sldId id="256" r:id="rId3"/>
    <p:sldId id="260" r:id="rId4"/>
    <p:sldId id="261" r:id="rId5"/>
    <p:sldId id="264" r:id="rId6"/>
    <p:sldId id="262" r:id="rId7"/>
    <p:sldId id="265" r:id="rId8"/>
    <p:sldId id="279" r:id="rId9"/>
    <p:sldId id="258" r:id="rId10"/>
    <p:sldId id="266" r:id="rId11"/>
    <p:sldId id="267" r:id="rId12"/>
    <p:sldId id="268" r:id="rId13"/>
    <p:sldId id="263" r:id="rId14"/>
    <p:sldId id="269" r:id="rId15"/>
    <p:sldId id="270" r:id="rId16"/>
    <p:sldId id="280" r:id="rId17"/>
    <p:sldId id="281" r:id="rId18"/>
    <p:sldId id="272" r:id="rId19"/>
    <p:sldId id="278" r:id="rId20"/>
    <p:sldId id="275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EBEBF"/>
    <a:srgbClr val="B8A6EC"/>
    <a:srgbClr val="A309EE"/>
    <a:srgbClr val="9C7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FE9C-32A1-864D-8C6A-40AC76AB8AE8}" type="datetimeFigureOut">
              <a:rPr lang="fr-FR" smtClean="0"/>
              <a:t>02/05/2022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45A1-A643-3F4B-81B4-28BB18484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45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DD70D-8159-D94B-870A-A8DEDEBF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44C46-1FF7-5B48-A768-4F0107E64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0D9EC-E564-994A-BA3E-BBFE9C9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5B2D-A89C-4743-9022-4CB65140E2CD}" type="datetime1">
              <a:rPr lang="fr-FR" smtClean="0"/>
              <a:t>02/05/2022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DB00C-E5BD-AF49-91F4-B8A0739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AF9B7-2D8E-0E46-9EFD-37C473A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750D2-5216-C040-A5CA-A452AC7A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379D71-3BD0-6B42-881E-74D80469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B3D92E-315A-4E42-9389-74159F03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C046-178F-3044-B158-2A08007246B0}" type="datetime1">
              <a:rPr lang="fr-FR" smtClean="0"/>
              <a:t>02/05/2022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5838C4-FD61-AC45-A15E-B48134B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94F0E-87DF-AC4E-AD9C-809D112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71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9D1B6D-0B5F-5A42-8E59-F3488D0A6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3CE688-FD8D-8E45-BF32-EA063DCB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F57A7-7E33-1A4A-B37C-E7C96E80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8922-D1A0-004C-A498-9196FFC45E80}" type="datetime1">
              <a:rPr lang="fr-FR" smtClean="0"/>
              <a:t>02/05/2022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5F46-8EDB-4B4C-B360-044D4828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384C9-6229-264A-8031-743F607A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70B35-5C8E-1545-B5B4-0D5EB9B7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C008E-F1E0-1C4A-B4F6-2A3B87F7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1B537-D30A-9949-ACC2-AA30744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0EF6-0AC9-B040-B119-CF3DC89B6FCC}" type="datetime1">
              <a:rPr lang="fr-FR" smtClean="0"/>
              <a:t>02/05/2022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4EDB8-332C-8E47-ABD4-739D0FDA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5C840-740C-8D47-A6E2-6BD409D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1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94EC5-F2EA-0542-901E-CEB5055A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66CDC-63B2-7C4D-9263-8112473B5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03DDCE-39EE-8E44-91CA-AD7FEE7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2407-983B-6641-A57C-B0DAAEA09BA6}" type="datetime1">
              <a:rPr lang="fr-FR" smtClean="0"/>
              <a:t>02/05/2022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D2CA-891B-8A4D-8E1A-E57C2EB3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FBD61-E791-AD48-9921-A6A71286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2FEEE-05FD-3D48-B345-B2B4E4E9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2E16B-647C-0041-97DB-EB05529C9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9D26C-6390-5A45-B880-0BA96793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6FA8E-96AB-BB48-A88D-523F84D1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ACCF-E0CF-F640-86F1-70394AC57337}" type="datetime1">
              <a:rPr lang="fr-FR" smtClean="0"/>
              <a:t>02/05/2022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0AC0CD-17D5-FF43-B878-E2E3C2C0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EB2EC-1411-CD49-90BA-AF82B188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1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3EFB8-3E8A-D544-BB3F-A3B0A57A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007AD-190D-D74E-9A18-912330AD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94C7A8-EF2B-D144-9D64-093DB86B5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A1B0E9-461D-DF47-9D49-CC00CFC7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037FE8-95AA-CC48-9B25-AA938A5E6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F4DB81-5764-D948-AF24-739575D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CDA5-EA37-1F47-9CD0-48BABA3D5B00}" type="datetime1">
              <a:rPr lang="fr-FR" smtClean="0"/>
              <a:t>02/05/2022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E0A200-E491-134E-A2B7-4815B3B9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79D2F6-AB77-7F40-B2B7-93738D7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9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85788-2360-3E41-BC8B-EBA8B458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FBA259-870C-CE47-8B6B-CC8D3A0E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0430-FC3E-1041-BB6A-AB88F60E0CDB}" type="datetime1">
              <a:rPr lang="fr-FR" smtClean="0"/>
              <a:t>02/05/2022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C10E01-4AFE-D34B-A520-64A990D6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51E86F-4082-F245-A1F8-34EDF4C1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0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69EC0E-64C8-3341-B43C-9400B625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49A9-F4E1-6340-9A6F-B7225FEA716D}" type="datetime1">
              <a:rPr lang="fr-FR" smtClean="0"/>
              <a:t>02/05/2022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AA78B8-73D8-3144-AC1D-4A6156BA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4C7468-31AD-2B4D-8BE8-EBE737B4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98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63BBC-1539-184E-9361-63615487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3647D-3DD4-584D-B81A-389C44D4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B67450-4A26-D54D-85B0-5E188121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DBE70-0906-3249-9E8A-E70A915E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A842-3286-854D-B1FD-823CB5AC438D}" type="datetime1">
              <a:rPr lang="fr-FR" smtClean="0"/>
              <a:t>02/05/2022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5224A-C71F-2142-A8C5-532A1C4F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210B10-4398-2049-BD49-7768219A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3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855AE-0FF3-004D-9CBD-598CEA9A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4B57EC-B6C7-9542-9E9E-4F9B8627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D26BA1-F119-D741-9B25-441AC196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A144-4CBC-1D43-AE72-7E235FF2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DD6C-2F02-0A4D-8F4D-7771717ED0E9}" type="datetime1">
              <a:rPr lang="fr-FR" smtClean="0"/>
              <a:t>02/05/2022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4A1F0-02C6-E243-A1FF-EF431B42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406CBA-4070-824F-90A9-951B5D35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C84E82-ACEC-0C4C-9070-4A9AAA9E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3E098-CF3E-464F-A002-BD7316D6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9659-2728-C644-82C0-5CDE88A8A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3583-A81D-6041-9384-0BEC5DCB8599}" type="datetime1">
              <a:rPr lang="fr-FR" smtClean="0"/>
              <a:t>02/05/2022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643E66-0550-994F-8770-2F9E0CBE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37257-3754-844D-BE75-A6E9BBEC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892B-2376-AF44-AB75-66230ABBFB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7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FF325B-F3E3-62E9-D035-518DFE3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6A4D54-ADA8-244C-96C8-7E2A43A5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759809" y="795065"/>
            <a:ext cx="8672381" cy="5267869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B52163D-2D44-8EDD-E890-31F9DA7F1D58}"/>
              </a:ext>
            </a:extLst>
          </p:cNvPr>
          <p:cNvSpPr/>
          <p:nvPr/>
        </p:nvSpPr>
        <p:spPr>
          <a:xfrm>
            <a:off x="0" y="1083235"/>
            <a:ext cx="12192000" cy="161994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/>
              <a:t>Pré-analyse</a:t>
            </a:r>
            <a:r>
              <a:rPr lang="fr-FR" sz="4000" b="1" dirty="0"/>
              <a:t> des données de la Banque Mondiale</a:t>
            </a:r>
          </a:p>
        </p:txBody>
      </p:sp>
    </p:spTree>
    <p:extLst>
      <p:ext uri="{BB962C8B-B14F-4D97-AF65-F5344CB8AC3E}">
        <p14:creationId xmlns:p14="http://schemas.microsoft.com/office/powerpoint/2010/main" val="258445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BC0B5A3A-8E47-C089-98B0-3FC8969B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9" y="2713697"/>
            <a:ext cx="11415701" cy="32400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2</a:t>
            </a:r>
            <a:r>
              <a:rPr lang="fr-FR" sz="2400" b="1" baseline="30000" dirty="0"/>
              <a:t>ème</a:t>
            </a:r>
            <a:r>
              <a:rPr lang="fr-FR" sz="2400" b="1" dirty="0"/>
              <a:t> variable : le revenu par habitant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200865"/>
            <a:ext cx="1080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Il y a plusieurs indicateurs qui représentent le PIB par habitant (GDP per capita) ou le RNB par habitant (GNI per capita). La différence réside dans la méthode de calcul.</a:t>
            </a:r>
          </a:p>
          <a:p>
            <a:r>
              <a:rPr lang="fr-FR" sz="2000" dirty="0"/>
              <a:t>J’ai choisi la méthode « Atlas » pratiquée par la Banque Mondiale elle-même qui exprime le revenu par habitant en dollar américain.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F29F51-F5BD-D0E5-872D-C5F2D101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87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3</a:t>
            </a:r>
            <a:r>
              <a:rPr lang="fr-FR" sz="2400" b="1" baseline="30000" dirty="0"/>
              <a:t>ème</a:t>
            </a:r>
            <a:r>
              <a:rPr lang="fr-FR" sz="2400" b="1" dirty="0"/>
              <a:t> variable : la population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321978"/>
            <a:ext cx="10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Il y a un indicateur qui exprime directement population du pays âgée entre 15 et 24 ans. Cela semble correspondre à la tranche d’âge adaptée aux services que nous proposons.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1683AA-D5A6-E222-774E-FC93005C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842"/>
            <a:ext cx="12192000" cy="23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6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4</a:t>
            </a:r>
            <a:r>
              <a:rPr lang="fr-FR" sz="2400" b="1" baseline="30000" dirty="0"/>
              <a:t>ème</a:t>
            </a:r>
            <a:r>
              <a:rPr lang="fr-FR" sz="2400" b="1" dirty="0"/>
              <a:t> variable : les prévisions de la population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593009"/>
            <a:ext cx="10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cette variable, j’ai choisi plusieurs indicateurs (voir ci-dessous). Un indicateur donne la population prévisionnelle d’une tranche d’âge donnée en fonction de son niveau d’étude.</a:t>
            </a:r>
          </a:p>
          <a:p>
            <a:r>
              <a:rPr lang="fr-FR" sz="2000" dirty="0"/>
              <a:t>J’ai donc créé un nouvel indicateur en sommant la valeur des 4 indicateurs ci-dessous.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DA4B7A-617E-3D79-11FF-376D633AD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" t="25615"/>
          <a:stretch/>
        </p:blipFill>
        <p:spPr>
          <a:xfrm>
            <a:off x="213691" y="3157969"/>
            <a:ext cx="11764617" cy="210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 (5)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7BD23F-2CBA-7C5A-54C1-6D2D196D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7" y="2459732"/>
            <a:ext cx="11143125" cy="378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019676"/>
            <a:ext cx="10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fichier </a:t>
            </a:r>
            <a:r>
              <a:rPr lang="fr-FR" sz="2000" b="1" dirty="0" err="1"/>
              <a:t>EdStatsData</a:t>
            </a:r>
            <a:r>
              <a:rPr lang="fr-FR" sz="2000" b="1" dirty="0"/>
              <a:t> </a:t>
            </a:r>
            <a:r>
              <a:rPr lang="fr-FR" sz="2000" dirty="0"/>
              <a:t>contient les données numériques. Il y a la valeur des indicateurs pour tous les pays/régions du monde en fonction de l’année. Il y a beaucoup de données manquantes (86% du tableau est vide). Certaines données prévisionnelles sont estimées jusqu’en 2100.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1B5F63-9A99-E053-BF19-17A92FCF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7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Nettoyage des données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7C5A6F-B792-C3AE-3345-2DA04CFD8C5F}"/>
              </a:ext>
            </a:extLst>
          </p:cNvPr>
          <p:cNvSpPr txBox="1"/>
          <p:nvPr/>
        </p:nvSpPr>
        <p:spPr>
          <a:xfrm>
            <a:off x="696000" y="996546"/>
            <a:ext cx="108000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Filtrage des lignes :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fr-FR" dirty="0"/>
              <a:t>Premier filtrage : sélection des pays riches uniquement. La sélection des pays riches réduit la liste des pays à 133.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fr-FR" dirty="0"/>
              <a:t>Second filtrage : sélection des 7 indicateurs qui nous intéressent.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fr-FR" dirty="0"/>
              <a:t>Troisième filtrage : suppression des pays ne n’ayant pas de valeur pour au moins un des 7 indicateurs. Il reste finalement </a:t>
            </a:r>
            <a:r>
              <a:rPr lang="fr-FR" b="1" dirty="0"/>
              <a:t>49</a:t>
            </a:r>
            <a:r>
              <a:rPr lang="fr-FR" dirty="0"/>
              <a:t> pays.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endParaRPr lang="fr-FR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Filtrage des colonnes: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fr-FR" dirty="0"/>
              <a:t>Pour les variables internet, revenus et population on garde les données les plus récentes.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fr-FR" dirty="0"/>
              <a:t>Pour la variable prévision de la population, on moyenne les </a:t>
            </a:r>
            <a:r>
              <a:rPr lang="fr-FR"/>
              <a:t>valeurs jusqu’en 2040.</a:t>
            </a:r>
            <a:endParaRPr lang="fr-FR" dirty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endParaRPr lang="fr-FR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Classement des pays :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/>
              <a:t>Méthode de </a:t>
            </a:r>
            <a:r>
              <a:rPr lang="fr-FR" dirty="0" err="1"/>
              <a:t>scoring</a:t>
            </a:r>
            <a:r>
              <a:rPr lang="fr-FR" dirty="0"/>
              <a:t> : j’ai divisé les valeurs par la valeur max (score borné entre 0 et 1).</a:t>
            </a:r>
          </a:p>
          <a:p>
            <a:pPr marL="742950" lvl="1" indent="-285750">
              <a:spcAft>
                <a:spcPts val="600"/>
              </a:spcAft>
              <a:buFontTx/>
              <a:buChar char="-"/>
            </a:pPr>
            <a:r>
              <a:rPr lang="fr-FR" dirty="0"/>
              <a:t>Score total : moyenne (non pondérée) des 4 scores.</a:t>
            </a:r>
          </a:p>
        </p:txBody>
      </p:sp>
    </p:spTree>
    <p:extLst>
      <p:ext uri="{BB962C8B-B14F-4D97-AF65-F5344CB8AC3E}">
        <p14:creationId xmlns:p14="http://schemas.microsoft.com/office/powerpoint/2010/main" val="183554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Résultats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D78CC-9AA8-624D-A3DD-699D9828CDD9}"/>
              </a:ext>
            </a:extLst>
          </p:cNvPr>
          <p:cNvSpPr txBox="1"/>
          <p:nvPr/>
        </p:nvSpPr>
        <p:spPr>
          <a:xfrm>
            <a:off x="8190401" y="1443841"/>
            <a:ext cx="3876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US arrivent premiers grâce à leur forte population. On peut voir qu’il y a un écart important entre les États-Unis et les autres pays sur les scores liés à la population.</a:t>
            </a:r>
          </a:p>
          <a:p>
            <a:endParaRPr lang="fr-FR" dirty="0"/>
          </a:p>
          <a:p>
            <a:r>
              <a:rPr lang="fr-FR" dirty="0"/>
              <a:t>Beaucoup de petits pays dans le haut du classement (Norvège, Luxembourg, Suisse, Qatar).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EF0C5FE-359E-3A58-A9F0-56A25EC7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0" y="961475"/>
            <a:ext cx="761286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Autre méthode : moyenne pondérée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16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3C4DCC-D118-EE50-7834-19C72A520592}"/>
              </a:ext>
            </a:extLst>
          </p:cNvPr>
          <p:cNvSpPr txBox="1"/>
          <p:nvPr/>
        </p:nvSpPr>
        <p:spPr>
          <a:xfrm>
            <a:off x="696000" y="1145633"/>
            <a:ext cx="108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/>
              <a:t>On peut envisager de calculer le score total en faisant une moyenne pondérée.</a:t>
            </a:r>
          </a:p>
          <a:p>
            <a:pPr>
              <a:spcAft>
                <a:spcPts val="600"/>
              </a:spcAft>
            </a:pPr>
            <a:endParaRPr lang="fr-FR" sz="2000" dirty="0"/>
          </a:p>
          <a:p>
            <a:pPr>
              <a:spcAft>
                <a:spcPts val="600"/>
              </a:spcAft>
            </a:pPr>
            <a:r>
              <a:rPr lang="fr-FR" sz="2000" dirty="0"/>
              <a:t>Les variables qui semblent les plus importantes ici sont </a:t>
            </a:r>
            <a:r>
              <a:rPr lang="fr-FR" sz="2000" dirty="0">
                <a:highlight>
                  <a:srgbClr val="E6E6E6"/>
                </a:highlight>
              </a:rPr>
              <a:t>Population</a:t>
            </a:r>
            <a:r>
              <a:rPr lang="fr-FR" sz="2000" dirty="0"/>
              <a:t> et </a:t>
            </a:r>
            <a:r>
              <a:rPr lang="fr-FR" sz="2000" dirty="0">
                <a:highlight>
                  <a:srgbClr val="E6E6E6"/>
                </a:highlight>
              </a:rPr>
              <a:t>Projection</a:t>
            </a:r>
            <a:r>
              <a:rPr lang="fr-FR" sz="2000" dirty="0"/>
              <a:t>. On va donc donner un poids plus important à ces variables.</a:t>
            </a:r>
          </a:p>
          <a:p>
            <a:pPr>
              <a:spcAft>
                <a:spcPts val="600"/>
              </a:spcAft>
            </a:pPr>
            <a:endParaRPr lang="fr-FR" sz="2000" dirty="0">
              <a:highlight>
                <a:srgbClr val="E6E6E6"/>
              </a:highlight>
            </a:endParaRPr>
          </a:p>
          <a:p>
            <a:pPr>
              <a:spcAft>
                <a:spcPts val="600"/>
              </a:spcAft>
            </a:pPr>
            <a:r>
              <a:rPr lang="fr-FR" sz="2000" dirty="0"/>
              <a:t>J’ai arbitrairement choisi de donner un poids deux fois plus grands pour ces deux variables pour voir comment évolue le classement.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27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Résultats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D78CC-9AA8-624D-A3DD-699D9828CDD9}"/>
              </a:ext>
            </a:extLst>
          </p:cNvPr>
          <p:cNvSpPr txBox="1"/>
          <p:nvPr/>
        </p:nvSpPr>
        <p:spPr>
          <a:xfrm>
            <a:off x="8190401" y="1994815"/>
            <a:ext cx="38762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Luxembourg et le Qatar sont sortis du top 10 et la Russie et le Canada l’ont intégré.</a:t>
            </a:r>
          </a:p>
          <a:p>
            <a:endParaRPr lang="fr-FR" dirty="0"/>
          </a:p>
          <a:p>
            <a:r>
              <a:rPr lang="fr-FR" dirty="0"/>
              <a:t>Le seul petit pays du top 5 est la Norvège.</a:t>
            </a:r>
          </a:p>
          <a:p>
            <a:endParaRPr lang="fr-FR" dirty="0"/>
          </a:p>
          <a:p>
            <a:r>
              <a:rPr lang="fr-FR" dirty="0"/>
              <a:t>Ce classement semble plus pertinent que le précédent.</a:t>
            </a:r>
          </a:p>
          <a:p>
            <a:endParaRPr lang="fr-FR" dirty="0"/>
          </a:p>
          <a:p>
            <a:r>
              <a:rPr lang="fr-FR" dirty="0"/>
              <a:t>La Chine n’apparaît pas dans le classement car elle ne fait pas partie des pays riches.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980A61-C133-1200-B2B1-2108CBE3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2" y="961475"/>
            <a:ext cx="782233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969894-7D6C-C68F-35F7-F432CF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7C5A6F-B792-C3AE-3345-2DA04CFD8C5F}"/>
              </a:ext>
            </a:extLst>
          </p:cNvPr>
          <p:cNvSpPr txBox="1"/>
          <p:nvPr/>
        </p:nvSpPr>
        <p:spPr>
          <a:xfrm>
            <a:off x="785191" y="1282148"/>
            <a:ext cx="108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Prendre en compte des pays qui ne sont pas « riches » mais qui peuvent quand même présenter un fort potentiel client, comme la Chine par exemple. Dans ce cas, il faudrait repenser à la méthode de </a:t>
            </a:r>
            <a:r>
              <a:rPr lang="fr-FR" sz="2000" dirty="0" err="1"/>
              <a:t>scoring</a:t>
            </a:r>
            <a:r>
              <a:rPr lang="fr-FR" sz="2000" dirty="0"/>
              <a:t> car la population de la Chine est tellement grande qu’elle rendrait le score des autres pays négligeable pour cet indicateur.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On peut considérer d’autres indicateurs. Voir par exemple les indicateurs du sujet </a:t>
            </a:r>
            <a:r>
              <a:rPr lang="fr-FR" sz="2000" dirty="0" err="1">
                <a:highlight>
                  <a:srgbClr val="E6E6E6"/>
                </a:highlight>
              </a:rPr>
              <a:t>Engaging</a:t>
            </a:r>
            <a:r>
              <a:rPr lang="fr-FR" sz="2000" dirty="0">
                <a:highlight>
                  <a:srgbClr val="E6E6E6"/>
                </a:highlight>
              </a:rPr>
              <a:t> the </a:t>
            </a:r>
            <a:r>
              <a:rPr lang="fr-FR" sz="2000" dirty="0" err="1">
                <a:highlight>
                  <a:srgbClr val="E6E6E6"/>
                </a:highlight>
              </a:rPr>
              <a:t>Private</a:t>
            </a:r>
            <a:r>
              <a:rPr lang="fr-FR" sz="2000" dirty="0">
                <a:highlight>
                  <a:srgbClr val="E6E6E6"/>
                </a:highlight>
              </a:rPr>
              <a:t> </a:t>
            </a:r>
            <a:r>
              <a:rPr lang="fr-FR" sz="2000" dirty="0" err="1">
                <a:highlight>
                  <a:srgbClr val="E6E6E6"/>
                </a:highlight>
              </a:rPr>
              <a:t>Sector</a:t>
            </a:r>
            <a:r>
              <a:rPr lang="fr-FR" sz="2000" dirty="0">
                <a:highlight>
                  <a:srgbClr val="E6E6E6"/>
                </a:highlight>
              </a:rPr>
              <a:t> (SABER)</a:t>
            </a:r>
            <a:r>
              <a:rPr lang="fr-FR" sz="2000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Réfléchir aux poids à affecter aux différentes variables lors du calcul du score total.</a:t>
            </a:r>
          </a:p>
        </p:txBody>
      </p:sp>
    </p:spTree>
    <p:extLst>
      <p:ext uri="{BB962C8B-B14F-4D97-AF65-F5344CB8AC3E}">
        <p14:creationId xmlns:p14="http://schemas.microsoft.com/office/powerpoint/2010/main" val="154138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FF325B-F3E3-62E9-D035-518DFE3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6A4D54-ADA8-244C-96C8-7E2A43A5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692529" y="2221607"/>
            <a:ext cx="6806940" cy="4134743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B52163D-2D44-8EDD-E890-31F9DA7F1D58}"/>
              </a:ext>
            </a:extLst>
          </p:cNvPr>
          <p:cNvSpPr/>
          <p:nvPr/>
        </p:nvSpPr>
        <p:spPr>
          <a:xfrm>
            <a:off x="2692528" y="236542"/>
            <a:ext cx="6806941" cy="1619940"/>
          </a:xfrm>
          <a:prstGeom prst="roundRect">
            <a:avLst/>
          </a:prstGeom>
          <a:noFill/>
          <a:ln>
            <a:solidFill>
              <a:srgbClr val="A309EE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A309EE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8146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Problématique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83313" y="1341784"/>
            <a:ext cx="1080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u="sng" dirty="0"/>
              <a:t>Contexte</a:t>
            </a:r>
            <a:r>
              <a:rPr lang="fr-FR" sz="2000" dirty="0"/>
              <a:t> : Projet d’expansion à l’international</a:t>
            </a:r>
          </a:p>
          <a:p>
            <a:pPr>
              <a:spcAft>
                <a:spcPts val="600"/>
              </a:spcAft>
            </a:pPr>
            <a:endParaRPr lang="fr-FR" sz="2000" dirty="0"/>
          </a:p>
          <a:p>
            <a:pPr>
              <a:spcAft>
                <a:spcPts val="600"/>
              </a:spcAft>
            </a:pPr>
            <a:r>
              <a:rPr lang="fr-FR" sz="2000" dirty="0"/>
              <a:t>Questions :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Quels sont les pays avec un fort potentiel client?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Pour chacun de ces pays, quel sera l’évolution de ce potentiel client?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Dans quel pays l’entreprise doit-elle opérer en priorité?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fr-FR" sz="2000" dirty="0"/>
          </a:p>
          <a:p>
            <a:pPr>
              <a:spcAft>
                <a:spcPts val="600"/>
              </a:spcAft>
            </a:pPr>
            <a:r>
              <a:rPr lang="fr-FR" sz="2000" dirty="0"/>
              <a:t>Données à disposition :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Utilisation des données de la Banque Mondiale pour 241 pays et régions du monde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Plus de 3000 indicateurs décrivant l’accès à l’éducation, le PIB, la population...</a:t>
            </a:r>
          </a:p>
          <a:p>
            <a:pPr>
              <a:spcAft>
                <a:spcPts val="600"/>
              </a:spcAft>
            </a:pP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5FB193-A996-5DCF-671B-8E11EFB8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5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C4DAB-29EA-6431-FB52-D65E454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76892B-2376-AF44-AB75-66230ABBFB0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149217D-49D7-BA65-3333-EC11ABAF280C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Distribution des valeurs Internet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2F054F-60EE-0518-52A3-F0654FD6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98" y="1054175"/>
            <a:ext cx="665660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C4DAB-29EA-6431-FB52-D65E454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76892B-2376-AF44-AB75-66230ABBFB0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149217D-49D7-BA65-3333-EC11ABAF280C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Distribution des valeurs </a:t>
            </a:r>
            <a:r>
              <a:rPr lang="fr-FR" sz="2400" b="1" dirty="0" err="1"/>
              <a:t>Income</a:t>
            </a:r>
            <a:endParaRPr lang="fr-FR" sz="24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747EE2-2213-001E-EFAF-6C9E5F1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56" y="1054175"/>
            <a:ext cx="69418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EF53E98-4A32-5F2D-36DC-5B70831E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8" y="1054175"/>
            <a:ext cx="6637584" cy="504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C4DAB-29EA-6431-FB52-D65E454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76892B-2376-AF44-AB75-66230ABBFB0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149217D-49D7-BA65-3333-EC11ABAF280C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Distribution des valeurs Population</a:t>
            </a:r>
          </a:p>
        </p:txBody>
      </p:sp>
    </p:spTree>
    <p:extLst>
      <p:ext uri="{BB962C8B-B14F-4D97-AF65-F5344CB8AC3E}">
        <p14:creationId xmlns:p14="http://schemas.microsoft.com/office/powerpoint/2010/main" val="120394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C4DAB-29EA-6431-FB52-D65E454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76892B-2376-AF44-AB75-66230ABBFB0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149217D-49D7-BA65-3333-EC11ABAF280C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Distribution des valeurs Projection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3EFB2E-1A25-C3C1-CAC5-E843A063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7" y="1054175"/>
            <a:ext cx="663758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4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83315" y="1341784"/>
            <a:ext cx="10800000" cy="30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/>
              <a:t>Les données de la Banque Mondiale contiennent 5 fichiers .csv 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sz="2000" dirty="0" err="1"/>
              <a:t>EdStatsCountry-Series</a:t>
            </a:r>
            <a:endParaRPr lang="fr-FR" sz="20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sz="2000" dirty="0" err="1"/>
              <a:t>EdStatsCountry</a:t>
            </a:r>
            <a:endParaRPr lang="fr-FR" sz="20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sz="2000" dirty="0" err="1"/>
              <a:t>EdStatsFootNote</a:t>
            </a:r>
            <a:endParaRPr lang="fr-FR" sz="20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sz="2000" dirty="0" err="1"/>
              <a:t>EdStatsSeries</a:t>
            </a:r>
            <a:endParaRPr lang="fr-FR" sz="20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fr-FR" sz="2000" dirty="0" err="1"/>
              <a:t>EdStatsData</a:t>
            </a: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3F7F35-CA17-556F-320E-37DC49F1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 (1)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E37CCC-74E1-8B58-2516-BB1D4CF3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EE1E77-5D03-F8F6-DE09-6AEAA40D4F14}"/>
              </a:ext>
            </a:extLst>
          </p:cNvPr>
          <p:cNvSpPr txBox="1"/>
          <p:nvPr/>
        </p:nvSpPr>
        <p:spPr>
          <a:xfrm>
            <a:off x="696000" y="1237422"/>
            <a:ext cx="10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fichier </a:t>
            </a:r>
            <a:r>
              <a:rPr lang="fr-FR" sz="2000" b="1" dirty="0" err="1"/>
              <a:t>EdStatsCountry-Series</a:t>
            </a:r>
            <a:r>
              <a:rPr lang="fr-FR" sz="2000" b="1" dirty="0"/>
              <a:t> </a:t>
            </a:r>
            <a:r>
              <a:rPr lang="fr-FR" sz="2000" dirty="0"/>
              <a:t>contient des informations sur le recueil des données pour différents indicateurs et pays.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F61F0F-98A3-ACC9-0A3F-DF59249D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603"/>
            <a:ext cx="12192000" cy="33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 (2)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237705"/>
            <a:ext cx="10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fichier </a:t>
            </a:r>
            <a:r>
              <a:rPr lang="fr-FR" sz="2000" b="1" dirty="0" err="1"/>
              <a:t>EdStatsFootNote</a:t>
            </a:r>
            <a:r>
              <a:rPr lang="fr-FR" sz="2000" b="1" dirty="0"/>
              <a:t> </a:t>
            </a:r>
            <a:r>
              <a:rPr lang="fr-FR" sz="2000" dirty="0"/>
              <a:t>contient une description sur la source des données ou leurs incertitudes pour les différents pays en fonction de l’année.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6368F7-0C18-6FE5-DFFB-2344996F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304BAF89-EE55-F5F1-4CD4-0A776EFC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296"/>
            <a:ext cx="12192000" cy="33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566BB7-BAD1-FE01-0523-D6530906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2111411"/>
            <a:ext cx="10197548" cy="4168866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 (3)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019676"/>
            <a:ext cx="10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fichier </a:t>
            </a:r>
            <a:r>
              <a:rPr lang="fr-FR" sz="2000" b="1" dirty="0" err="1"/>
              <a:t>EdStatsCountry</a:t>
            </a:r>
            <a:r>
              <a:rPr lang="fr-FR" sz="2000" b="1" dirty="0"/>
              <a:t> </a:t>
            </a:r>
            <a:r>
              <a:rPr lang="fr-FR" sz="2000" dirty="0"/>
              <a:t>contient des informations sur les différents pays et régions du monde répertoriés. La seule variable qui semble intéressante est « </a:t>
            </a:r>
            <a:r>
              <a:rPr lang="fr-FR" sz="2000" dirty="0" err="1"/>
              <a:t>Income</a:t>
            </a:r>
            <a:r>
              <a:rPr lang="fr-FR" sz="2000" dirty="0"/>
              <a:t> Group » qui classe les pays en différentes catégories selon leur richesse.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392033-CE87-34B7-4B30-2D38F08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160618-CD1E-607D-7690-21D28ADDD439}"/>
              </a:ext>
            </a:extLst>
          </p:cNvPr>
          <p:cNvSpPr/>
          <p:nvPr/>
        </p:nvSpPr>
        <p:spPr>
          <a:xfrm>
            <a:off x="8468140" y="2902226"/>
            <a:ext cx="805070" cy="34541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0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46DB5751-3AE4-E0EE-969C-8E93087C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13" y="2312699"/>
            <a:ext cx="10127974" cy="396507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 (4)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119066"/>
            <a:ext cx="1080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fichier </a:t>
            </a:r>
            <a:r>
              <a:rPr lang="fr-FR" sz="2000" b="1" dirty="0" err="1"/>
              <a:t>EdStatsSeries</a:t>
            </a:r>
            <a:r>
              <a:rPr lang="fr-FR" sz="2000" b="1" dirty="0"/>
              <a:t> </a:t>
            </a:r>
            <a:r>
              <a:rPr lang="fr-FR" sz="2000" dirty="0"/>
              <a:t>contient des informations sur les 3665 indicateurs. Il y a plusieurs colonnes vides. Les colonnes les plus importantes sont le nom (Indicator Name) et les définitions (Short </a:t>
            </a:r>
            <a:r>
              <a:rPr lang="fr-FR" sz="2000" dirty="0" err="1"/>
              <a:t>definition</a:t>
            </a:r>
            <a:r>
              <a:rPr lang="fr-FR" sz="2000" dirty="0"/>
              <a:t>/Long </a:t>
            </a:r>
            <a:r>
              <a:rPr lang="fr-FR" sz="2000" dirty="0" err="1"/>
              <a:t>definition</a:t>
            </a:r>
            <a:r>
              <a:rPr lang="fr-FR" sz="2000" dirty="0"/>
              <a:t>). C’est dan ce fichier que nous allons chercher les indicateurs qui nous intéressent.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5E9BBA-F745-EB85-2297-10704C80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63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Description du jeu de données (4)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119066"/>
            <a:ext cx="1080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fichier </a:t>
            </a:r>
            <a:r>
              <a:rPr lang="fr-FR" sz="2000" b="1" dirty="0" err="1"/>
              <a:t>EdStatsSeries</a:t>
            </a:r>
            <a:r>
              <a:rPr lang="fr-FR" sz="2000" b="1" dirty="0"/>
              <a:t> </a:t>
            </a:r>
            <a:r>
              <a:rPr lang="fr-FR" sz="2000" dirty="0"/>
              <a:t>contient des informations sur les 3665 indicateurs. Il y a plusieurs colonnes vides. Les plus importantes sont le nom (Indicator Name) et les définitions (Short </a:t>
            </a:r>
            <a:r>
              <a:rPr lang="fr-FR" sz="2000" dirty="0" err="1"/>
              <a:t>definition</a:t>
            </a:r>
            <a:r>
              <a:rPr lang="fr-FR" sz="2000" dirty="0"/>
              <a:t>/Long </a:t>
            </a:r>
            <a:r>
              <a:rPr lang="fr-FR" sz="2000" dirty="0" err="1"/>
              <a:t>definition</a:t>
            </a:r>
            <a:r>
              <a:rPr lang="fr-FR" sz="2000" dirty="0"/>
              <a:t>). C’est dan ce fichier que nous allons chercher les indicateurs qui nous intéressent.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endParaRPr lang="fr-FR" sz="2000" dirty="0"/>
          </a:p>
          <a:p>
            <a:pPr>
              <a:spcAft>
                <a:spcPts val="600"/>
              </a:spcAft>
            </a:pPr>
            <a:r>
              <a:rPr lang="fr-FR" sz="2000" dirty="0"/>
              <a:t>Choix des variables intéressantes :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L’accès à internet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 revenu par habitant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La population cible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fr-FR" sz="2000" dirty="0"/>
              <a:t>Les prévisions futures de cette population.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5E9BBA-F745-EB85-2297-10704C80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8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6B1B956-ABA9-F412-AB6C-090489EA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2399905"/>
            <a:ext cx="10440000" cy="3735161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1B60F9D-FE35-0944-8C31-4C3D56622761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oundRect">
            <a:avLst/>
          </a:prstGeom>
          <a:gradFill>
            <a:gsLst>
              <a:gs pos="0">
                <a:srgbClr val="B8A6EC"/>
              </a:gs>
              <a:gs pos="50000">
                <a:srgbClr val="8866E8"/>
              </a:gs>
              <a:gs pos="100000">
                <a:srgbClr val="7030A0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1</a:t>
            </a:r>
            <a:r>
              <a:rPr lang="fr-FR" sz="2400" b="1" baseline="30000" dirty="0"/>
              <a:t>ère</a:t>
            </a:r>
            <a:r>
              <a:rPr lang="fr-FR" sz="2400" b="1" dirty="0"/>
              <a:t> variable : l’accès à internet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455021-1D6E-A54E-999E-1E884C9F3F17}"/>
              </a:ext>
            </a:extLst>
          </p:cNvPr>
          <p:cNvSpPr txBox="1"/>
          <p:nvPr/>
        </p:nvSpPr>
        <p:spPr>
          <a:xfrm>
            <a:off x="696000" y="1113257"/>
            <a:ext cx="10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 indicateurs possibles : % de la population ayant un ordinateur personnel et % de la population utilisant internet. Ce deuxième indicateur contient des valeurs plus récentes et pour plus de pays que le premier, j’ai donc choisi de retenir celui-ci.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82317-1D8D-23CE-108C-BB2D039A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892B-2376-AF44-AB75-66230ABBFB08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14DDE-9926-5A67-F533-753D39F280EF}"/>
              </a:ext>
            </a:extLst>
          </p:cNvPr>
          <p:cNvSpPr/>
          <p:nvPr/>
        </p:nvSpPr>
        <p:spPr>
          <a:xfrm>
            <a:off x="2007704" y="4729080"/>
            <a:ext cx="9346096" cy="10832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2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1063</Words>
  <Application>Microsoft Macintosh PowerPoint</Application>
  <PresentationFormat>Grand écran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Jamal CHEHADE</dc:creator>
  <cp:lastModifiedBy>Jamal CHEHADE</cp:lastModifiedBy>
  <cp:revision>126</cp:revision>
  <dcterms:created xsi:type="dcterms:W3CDTF">2022-04-07T06:56:54Z</dcterms:created>
  <dcterms:modified xsi:type="dcterms:W3CDTF">2022-05-03T07:46:33Z</dcterms:modified>
</cp:coreProperties>
</file>