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59" r:id="rId4"/>
    <p:sldId id="286" r:id="rId5"/>
    <p:sldId id="269" r:id="rId6"/>
    <p:sldId id="260" r:id="rId7"/>
    <p:sldId id="289" r:id="rId8"/>
    <p:sldId id="266" r:id="rId9"/>
    <p:sldId id="268" r:id="rId10"/>
    <p:sldId id="273" r:id="rId11"/>
    <p:sldId id="274" r:id="rId12"/>
    <p:sldId id="275" r:id="rId13"/>
    <p:sldId id="276" r:id="rId14"/>
    <p:sldId id="267" r:id="rId15"/>
    <p:sldId id="270" r:id="rId16"/>
    <p:sldId id="290" r:id="rId17"/>
    <p:sldId id="271" r:id="rId18"/>
    <p:sldId id="277" r:id="rId19"/>
    <p:sldId id="278" r:id="rId20"/>
    <p:sldId id="283" r:id="rId21"/>
    <p:sldId id="282" r:id="rId22"/>
    <p:sldId id="292" r:id="rId23"/>
    <p:sldId id="284" r:id="rId24"/>
    <p:sldId id="285" r:id="rId25"/>
    <p:sldId id="272" r:id="rId26"/>
    <p:sldId id="258" r:id="rId27"/>
    <p:sldId id="287" r:id="rId28"/>
    <p:sldId id="291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675"/>
  </p:normalViewPr>
  <p:slideViewPr>
    <p:cSldViewPr snapToGrid="0">
      <p:cViewPr varScale="1">
        <p:scale>
          <a:sx n="140" d="100"/>
          <a:sy n="140" d="100"/>
        </p:scale>
        <p:origin x="1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0BB4-4360-EF40-A543-B4B7528B1A79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BD1AD-A894-D941-882D-741604AC1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46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ImageNet</a:t>
            </a:r>
            <a:r>
              <a:rPr lang="fr-FR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est une base de données d'images annotées produit par l'organisation du même nom, à destination des travaux de recherche en vision par ordinateur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BD1AD-A894-D941-882D-741604AC1BC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03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6FED0-5D4F-A73E-9A91-DAC14CA96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2F7DB8-F908-93BB-04A8-6CF8D837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A96D8-E07D-1C89-FFB5-15D31518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3D7-6BD1-6C44-AB12-C2C20CDEB02A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DF2BE9-BD32-A66B-9972-62EE6CBD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E26CB-E243-BD29-7659-E446FF0B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9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DDA00-04E8-8403-6EBF-E9026806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B1AC89-97A5-6E04-D339-849BDBA2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07EDE-3857-DF2F-A860-F6A58FF1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9155-5862-724C-93DD-3150666AC080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63340-3538-8055-3341-6E140954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533E8-6DC1-E2D8-26F4-38D26A31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30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EAAFD9-9E84-760C-9D5C-F867535C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16CC21-F8DA-3234-B5D2-85F96FFF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B2521-50D0-6173-0C66-FE48A67F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B6F7-D58D-8C45-892F-73BBD337375F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99CB0-B3E2-28EF-3F69-8FF549FD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E185EE-BAF3-41E4-E471-7AA0E4B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5BB12-5469-9630-7148-9514321A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D95CA-F39F-302A-3E08-DA03E1F1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B3766-130F-902C-A343-FC46B81C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CBA-C567-C041-8EFF-D25E12EA93D6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A657C-97D7-5B62-46B5-C53ECFC2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906D5-5FF4-5474-37B5-5A2AB979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66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20EFE-7E99-6A9F-37B3-B467819C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1ED7AB-1103-7EA3-2C1F-C7BE66AB0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129C5-FEA0-DA9D-95D2-870C0EA6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571-2205-0043-B088-9C20671DFDEA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27631-903D-DB50-6612-8D93F36F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982CD-3337-9D35-CAF9-9599E792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80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6091C-941B-3BFB-AEEF-47B5499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8AD2E-89AA-9FF7-D013-F99A29F61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B6E26D-11D2-1EA3-8F47-47453D1C3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3F3FFE-57B8-0B40-6BED-56E20A65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39-1AF2-E649-9564-92EC4CDED0A8}" type="datetime1">
              <a:rPr lang="fr-FR" smtClean="0"/>
              <a:t>29/10/2022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00931-1DD7-6C63-E51A-B119AC0F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32AD1E-19A1-BF5D-92E0-1608B4E6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12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CA56A-4C31-2A88-1455-EDC81812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AECAEB-CAD0-3E84-1584-566F2E54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AB381F-F731-7B86-6090-0FBE0AE9A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C88267-C370-297E-0BC3-8CC53DEA5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FAFABC-55AC-5A01-F5B2-CDAFF6389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1F1036-A72A-A0CA-15DA-A575F722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6AA7-E17E-2E4D-ACB8-87598FFA780F}" type="datetime1">
              <a:rPr lang="fr-FR" smtClean="0"/>
              <a:t>29/10/2022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45125E-5CB2-C80F-FA3B-09E9E0D7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144F90-8467-98D5-9089-CF146DF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09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0492C-083F-9047-8E72-DCC7FE8B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7B553D-09AD-FD49-D25D-055C7E88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95CC-E16F-254C-A32B-4CB3A1CAC8DD}" type="datetime1">
              <a:rPr lang="fr-FR" smtClean="0"/>
              <a:t>29/10/2022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59A0DD-04A8-FC06-687C-7CE3C723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04FB56-9A1C-4886-109B-A881EDE7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2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DAAF8D-58EB-ABF2-6FCA-4D25B28C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10ED-A9C0-0341-B38D-523EEDBBE299}" type="datetime1">
              <a:rPr lang="fr-FR" smtClean="0"/>
              <a:t>29/10/2022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FE9516-0731-8238-47DB-45591A75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D51C32-8B2C-906C-BFB9-0AACBB8A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2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73B19-51B1-3234-6470-AD922640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46850-6BDC-A6BB-E47B-22D94BE7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B1823-F9A9-2FC3-9EFC-5FE4562FD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19DFC0-1DD4-83D3-4B20-CDF96303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3435-8328-7847-8BEA-CAE09CCB2666}" type="datetime1">
              <a:rPr lang="fr-FR" smtClean="0"/>
              <a:t>29/10/2022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D5951-B0A7-BCF8-5D58-4BC4373D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71F97-E4F5-5A83-3CDA-A2C3A12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6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A0B46-E8B0-2C1F-C0CD-577029E8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ABB174-C368-D26C-6016-CA1104310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EB04AD-60CD-209F-540C-CB3CC4D0E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B5593D-B6FF-A806-2CA4-D73AA414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C09-112D-EC47-855C-BC486FD8C95A}" type="datetime1">
              <a:rPr lang="fr-FR" smtClean="0"/>
              <a:t>29/10/2022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534A9A-4002-849E-7F15-7146F007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CDEF36-41DA-C3B2-EE31-FA47CB66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ACB8EE-B0FC-25E7-4D9D-434E780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D0C3CA-ACBA-5C3F-4819-803A068F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72AED0-3C8A-D50D-B6FF-2E4918AA3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C224-8628-6D4C-B958-76DB7DE222C4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F3B5B-347A-2808-665A-658DA722B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B3C1C-CA6D-43C9-6771-6A4722F65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28AE-D3A8-A547-8620-09935882F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489CF-9B72-6D94-F1D1-7FCF0AEDD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"/>
              </a:rPr>
              <a:t>Étude de faisabilité d’un moteur de classification automatique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0E40E1-1393-A3DC-B006-570FD9C9B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Présenté par 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Gabriel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Chehade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  <a:latin typeface="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D211CB-2CD1-877A-B332-D822806B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3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/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𝐴𝑅𝐼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0.60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52CE616-D158-6C51-9564-638E58AA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9000"/>
            <a:ext cx="5791128" cy="396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C6345A-E04F-410E-6440-C40A09E8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61" y="1449000"/>
            <a:ext cx="4659700" cy="3960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55E684-4627-3D21-024D-B9878F11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68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Word2Vec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/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𝐴𝑅𝐼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0.59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9CC8DF00-1509-D035-3830-89DBD19F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9000"/>
            <a:ext cx="5791128" cy="396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55A4D7-296D-0A27-988A-8BA4AE94C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61" y="1449000"/>
            <a:ext cx="4659700" cy="3960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C2D3EC-932E-FBEF-49B8-3C6ADEFF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92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BERT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/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𝐴𝑅𝐼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0.43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8D9934BE-FF14-75D4-9F29-E4ED949A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9000"/>
            <a:ext cx="5791128" cy="396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E9C2B7-59C6-D0E2-6D7A-82B862293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61" y="1449000"/>
            <a:ext cx="4659700" cy="3960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8FF05D-A111-334D-223B-62EBD005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4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/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𝐴𝑅𝐼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0.52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24217A2-73AB-7DD6-BCFC-5EC14F71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9000"/>
            <a:ext cx="5791128" cy="396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B25C6A-FBD4-8821-3DE7-9A237315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61" y="1449000"/>
            <a:ext cx="4659700" cy="3960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648362-72AE-D020-58FC-FBDDDEFD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Synthèse des résultats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1ADDF78A-CDFF-AE02-9697-48BFFE056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0613"/>
              </p:ext>
            </p:extLst>
          </p:nvPr>
        </p:nvGraphicFramePr>
        <p:xfrm>
          <a:off x="838198" y="1755228"/>
          <a:ext cx="10515601" cy="24008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92071">
                  <a:extLst>
                    <a:ext uri="{9D8B030D-6E8A-4147-A177-3AD203B41FA5}">
                      <a16:colId xmlns:a16="http://schemas.microsoft.com/office/drawing/2014/main" val="3848055876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1849694417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3453040154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4076545042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123706650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1751697969"/>
                    </a:ext>
                  </a:extLst>
                </a:gridCol>
              </a:tblGrid>
              <a:tr h="600218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Word2Vec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209512"/>
                  </a:ext>
                </a:extLst>
              </a:tr>
              <a:tr h="600218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216349"/>
                  </a:ext>
                </a:extLst>
              </a:tr>
              <a:tr h="600218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Temps d’exécution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536916"/>
                  </a:ext>
                </a:extLst>
              </a:tr>
              <a:tr h="600218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Accuracy</a:t>
                      </a:r>
                      <a:r>
                        <a:rPr lang="fr-FR" b="1" dirty="0"/>
                        <a:t> sur le test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30525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BA3CBCF-C29E-1EFB-9746-46B3B66CFC96}"/>
              </a:ext>
            </a:extLst>
          </p:cNvPr>
          <p:cNvSpPr txBox="1"/>
          <p:nvPr/>
        </p:nvSpPr>
        <p:spPr>
          <a:xfrm>
            <a:off x="838198" y="5011328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"/>
              </a:rPr>
              <a:t>Obtenu avec un modèle de </a:t>
            </a:r>
            <a:r>
              <a:rPr lang="fr-FR" b="1" dirty="0">
                <a:latin typeface=""/>
              </a:rPr>
              <a:t>régression logistique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E36AF8D1-C27C-4570-7416-58D2EE141175}"/>
              </a:ext>
            </a:extLst>
          </p:cNvPr>
          <p:cNvSpPr/>
          <p:nvPr/>
        </p:nvSpPr>
        <p:spPr>
          <a:xfrm>
            <a:off x="219547" y="3888828"/>
            <a:ext cx="610770" cy="1324303"/>
          </a:xfrm>
          <a:custGeom>
            <a:avLst/>
            <a:gdLst>
              <a:gd name="connsiteX0" fmla="*/ 610770 w 610770"/>
              <a:gd name="connsiteY0" fmla="*/ 1324303 h 1324303"/>
              <a:gd name="connsiteX1" fmla="*/ 106274 w 610770"/>
              <a:gd name="connsiteY1" fmla="*/ 872358 h 1324303"/>
              <a:gd name="connsiteX2" fmla="*/ 32701 w 610770"/>
              <a:gd name="connsiteY2" fmla="*/ 168165 h 1324303"/>
              <a:gd name="connsiteX3" fmla="*/ 516177 w 610770"/>
              <a:gd name="connsiteY3" fmla="*/ 0 h 132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770" h="1324303">
                <a:moveTo>
                  <a:pt x="610770" y="1324303"/>
                </a:moveTo>
                <a:cubicBezTo>
                  <a:pt x="406694" y="1194675"/>
                  <a:pt x="202619" y="1065048"/>
                  <a:pt x="106274" y="872358"/>
                </a:cubicBezTo>
                <a:cubicBezTo>
                  <a:pt x="9929" y="679668"/>
                  <a:pt x="-35616" y="313558"/>
                  <a:pt x="32701" y="168165"/>
                </a:cubicBezTo>
                <a:cubicBezTo>
                  <a:pt x="101018" y="22772"/>
                  <a:pt x="308597" y="11386"/>
                  <a:pt x="516177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DE2390-5086-2E42-ADA8-F9932164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6" name="Tableau 3">
            <a:extLst>
              <a:ext uri="{FF2B5EF4-FFF2-40B4-BE49-F238E27FC236}">
                <a16:creationId xmlns:a16="http://schemas.microsoft.com/office/drawing/2014/main" id="{FC88F9A1-CEEE-2BD9-0C1C-D0389FB7A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73885"/>
              </p:ext>
            </p:extLst>
          </p:nvPr>
        </p:nvGraphicFramePr>
        <p:xfrm>
          <a:off x="835805" y="1755228"/>
          <a:ext cx="10515601" cy="18006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92071">
                  <a:extLst>
                    <a:ext uri="{9D8B030D-6E8A-4147-A177-3AD203B41FA5}">
                      <a16:colId xmlns:a16="http://schemas.microsoft.com/office/drawing/2014/main" val="3848055876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1849694417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3453040154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4076545042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123706650"/>
                    </a:ext>
                  </a:extLst>
                </a:gridCol>
                <a:gridCol w="1604706">
                  <a:extLst>
                    <a:ext uri="{9D8B030D-6E8A-4147-A177-3AD203B41FA5}">
                      <a16:colId xmlns:a16="http://schemas.microsoft.com/office/drawing/2014/main" val="1751697969"/>
                    </a:ext>
                  </a:extLst>
                </a:gridCol>
              </a:tblGrid>
              <a:tr h="600218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Word2Vec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209512"/>
                  </a:ext>
                </a:extLst>
              </a:tr>
              <a:tr h="600218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216349"/>
                  </a:ext>
                </a:extLst>
              </a:tr>
              <a:tr h="600218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Temps d’exécution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5369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102199-6640-2174-D573-777B9D0AD826}"/>
              </a:ext>
            </a:extLst>
          </p:cNvPr>
          <p:cNvSpPr/>
          <p:nvPr/>
        </p:nvSpPr>
        <p:spPr>
          <a:xfrm>
            <a:off x="4828854" y="1613043"/>
            <a:ext cx="1818526" cy="208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67DD0-A05E-8FE0-BBD2-2AAE1366824E}"/>
              </a:ext>
            </a:extLst>
          </p:cNvPr>
          <p:cNvSpPr/>
          <p:nvPr/>
        </p:nvSpPr>
        <p:spPr>
          <a:xfrm>
            <a:off x="3195263" y="1613043"/>
            <a:ext cx="1818526" cy="2661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5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08071-F377-F48F-949F-FACB1638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>
                <a:latin typeface=""/>
              </a:rPr>
              <a:t>Analyse des images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554B50-79CF-FE12-CDF8-3C59B0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6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Extraction des </a:t>
            </a:r>
            <a:r>
              <a:rPr lang="fr-FR" sz="3600" b="1" dirty="0" err="1">
                <a:latin typeface=""/>
              </a:rPr>
              <a:t>Features</a:t>
            </a:r>
            <a:endParaRPr lang="fr-FR" sz="3600" b="1" dirty="0">
              <a:latin typeface="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745490-2C6C-D632-A5AB-BDF81B91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C88DD1-1F30-A271-FD73-D06FDDE9ACEC}"/>
              </a:ext>
            </a:extLst>
          </p:cNvPr>
          <p:cNvSpPr txBox="1"/>
          <p:nvPr/>
        </p:nvSpPr>
        <p:spPr>
          <a:xfrm>
            <a:off x="838200" y="1112454"/>
            <a:ext cx="10515600" cy="284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>
                <a:latin typeface="Montserrat" pitchFamily="2" charset="77"/>
                <a:cs typeface="Al Bayan Plain" pitchFamily="2" charset="-78"/>
              </a:rPr>
              <a:t>Extraction des </a:t>
            </a:r>
            <a:r>
              <a:rPr lang="fr-FR" dirty="0" err="1">
                <a:latin typeface="Montserrat" pitchFamily="2" charset="77"/>
                <a:cs typeface="Al Bayan Plain" pitchFamily="2" charset="-78"/>
              </a:rPr>
              <a:t>features</a:t>
            </a:r>
            <a:r>
              <a:rPr lang="fr-FR" dirty="0">
                <a:latin typeface="Montserrat" pitchFamily="2" charset="77"/>
                <a:cs typeface="Al Bayan Plain" pitchFamily="2" charset="-78"/>
              </a:rPr>
              <a:t> image avec 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un algorithme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itchFamily="2" charset="77"/>
              </a:rPr>
              <a:t>SIFT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 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un algorithme de type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itchFamily="2" charset="77"/>
              </a:rPr>
              <a:t>CNN Transfer Learning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fr-FR" b="1" i="0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Montserrat" pitchFamily="2" charset="77"/>
              </a:rPr>
              <a:t>Pour le Transfer Learning j’ai utilisé le modèle </a:t>
            </a:r>
            <a:r>
              <a:rPr lang="fr-FR" b="1" dirty="0">
                <a:solidFill>
                  <a:srgbClr val="000000"/>
                </a:solidFill>
                <a:latin typeface="Montserrat" pitchFamily="2" charset="77"/>
              </a:rPr>
              <a:t>VGG-16</a:t>
            </a:r>
            <a:r>
              <a:rPr lang="fr-FR" dirty="0">
                <a:solidFill>
                  <a:srgbClr val="000000"/>
                </a:solidFill>
                <a:latin typeface="Montserrat" pitchFamily="2" charset="77"/>
              </a:rPr>
              <a:t> fourni par </a:t>
            </a:r>
            <a:r>
              <a:rPr lang="fr-FR" dirty="0" err="1">
                <a:solidFill>
                  <a:srgbClr val="000000"/>
                </a:solidFill>
                <a:latin typeface="Montserrat" pitchFamily="2" charset="77"/>
              </a:rPr>
              <a:t>Keras</a:t>
            </a:r>
            <a:r>
              <a:rPr lang="fr-FR" dirty="0">
                <a:solidFill>
                  <a:srgbClr val="000000"/>
                </a:solidFill>
                <a:latin typeface="Montserrat" pitchFamily="2" charset="77"/>
              </a:rPr>
              <a:t> et pré-entrainé sur </a:t>
            </a:r>
            <a:r>
              <a:rPr lang="fr-FR" dirty="0" err="1">
                <a:solidFill>
                  <a:srgbClr val="000000"/>
                </a:solidFill>
                <a:latin typeface="Montserrat" pitchFamily="2" charset="77"/>
              </a:rPr>
              <a:t>ImageNet</a:t>
            </a:r>
            <a:r>
              <a:rPr lang="fr-FR" dirty="0">
                <a:solidFill>
                  <a:srgbClr val="000000"/>
                </a:solidFill>
                <a:latin typeface="Montserrat" pitchFamily="2" charset="77"/>
              </a:rPr>
              <a:t>.</a:t>
            </a:r>
            <a:endParaRPr lang="fr-FR" i="0" dirty="0">
              <a:solidFill>
                <a:srgbClr val="00000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480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Extraction des </a:t>
            </a:r>
            <a:r>
              <a:rPr lang="fr-FR" sz="3600" b="1" dirty="0" err="1">
                <a:latin typeface=""/>
              </a:rPr>
              <a:t>features</a:t>
            </a:r>
            <a:r>
              <a:rPr lang="fr-FR" sz="3600" b="1" dirty="0">
                <a:latin typeface=""/>
              </a:rPr>
              <a:t> avec SIFT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D0FF8A6-4D02-8E62-F8EA-28C825B63181}"/>
                  </a:ext>
                </a:extLst>
              </p:cNvPr>
              <p:cNvSpPr txBox="1"/>
              <p:nvPr/>
            </p:nvSpPr>
            <p:spPr>
              <a:xfrm>
                <a:off x="838200" y="1173269"/>
                <a:ext cx="10847832" cy="510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Tx/>
                  <a:buChar char="-"/>
                </a:pPr>
                <a:r>
                  <a:rPr lang="fr-FR" dirty="0">
                    <a:latin typeface="Montserrat" pitchFamily="2" charset="77"/>
                  </a:rPr>
                  <a:t>Création des descripteurs (maximum 500 par image).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Tx/>
                  <a:buChar char="-"/>
                </a:pPr>
                <a:r>
                  <a:rPr lang="fr-FR" dirty="0">
                    <a:latin typeface="Montserrat" pitchFamily="2" charset="77"/>
                  </a:rPr>
                  <a:t>Création de la matrice des descripteurs (517 351, 128).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Tx/>
                  <a:buChar char="-"/>
                </a:pPr>
                <a:r>
                  <a:rPr lang="fr-FR" dirty="0">
                    <a:latin typeface="Montserrat" pitchFamily="2" charset="77"/>
                  </a:rPr>
                  <a:t>Estimation du nombre de </a:t>
                </a:r>
                <a:r>
                  <a:rPr lang="fr-FR" dirty="0" err="1">
                    <a:latin typeface="Montserrat" pitchFamily="2" charset="77"/>
                  </a:rPr>
                  <a:t>features</a:t>
                </a:r>
                <a:r>
                  <a:rPr lang="fr-FR" dirty="0"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>
                    <a:latin typeface="Montserrat" pitchFamily="2" charset="77"/>
                  </a:rPr>
                  <a:t> :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Int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𝑛𝑜𝑚𝑏𝑟𝑒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𝑑𝑒𝑠𝑐𝑟𝑖𝑝𝑡𝑒𝑢𝑟𝑠</m:t>
                              </m:r>
                            </m:e>
                          </m:ra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=719</m:t>
                      </m:r>
                    </m:oMath>
                  </m:oMathPara>
                </a14:m>
                <a:endParaRPr lang="fr-FR" b="0" dirty="0">
                  <a:latin typeface="Montserra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Tx/>
                  <a:buChar char="-"/>
                </a:pPr>
                <a:r>
                  <a:rPr lang="fr-FR" dirty="0">
                    <a:latin typeface="Montserrat" pitchFamily="2" charset="77"/>
                  </a:rPr>
                  <a:t>Constructions des histogrammes (nb de descripteurs par </a:t>
                </a:r>
                <a:r>
                  <a:rPr lang="fr-FR" dirty="0" err="1">
                    <a:latin typeface="Montserrat" pitchFamily="2" charset="77"/>
                  </a:rPr>
                  <a:t>feature</a:t>
                </a:r>
                <a:r>
                  <a:rPr lang="fr-FR" dirty="0">
                    <a:latin typeface="Montserrat" pitchFamily="2" charset="77"/>
                  </a:rPr>
                  <a:t>) </a:t>
                </a:r>
                <a:r>
                  <a:rPr lang="fr-FR" dirty="0">
                    <a:latin typeface="Montserrat" pitchFamily="2" charset="77"/>
                    <a:sym typeface="Wingdings" pitchFamily="2" charset="2"/>
                  </a:rPr>
                  <a:t> </a:t>
                </a:r>
                <a:r>
                  <a:rPr lang="fr-FR" dirty="0" err="1">
                    <a:latin typeface="Montserrat" pitchFamily="2" charset="77"/>
                    <a:sym typeface="Wingdings" pitchFamily="2" charset="2"/>
                  </a:rPr>
                  <a:t>X.shape</a:t>
                </a:r>
                <a:r>
                  <a:rPr lang="fr-FR" dirty="0">
                    <a:latin typeface="Montserrat" pitchFamily="2" charset="77"/>
                    <a:sym typeface="Wingdings" pitchFamily="2" charset="2"/>
                  </a:rPr>
                  <a:t> = (1050, 719)</a:t>
                </a:r>
                <a:endParaRPr lang="fr-FR" dirty="0">
                  <a:latin typeface="Montserra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Tx/>
                  <a:buChar char="-"/>
                </a:pPr>
                <a:r>
                  <a:rPr lang="fr-FR" b="0" dirty="0">
                    <a:latin typeface="Montserrat" pitchFamily="2" charset="77"/>
                  </a:rPr>
                  <a:t>Réduction dimensionnelle par ACP : 719 </a:t>
                </a:r>
                <a:r>
                  <a:rPr lang="fr-FR" b="0" dirty="0">
                    <a:latin typeface="Montserrat" pitchFamily="2" charset="77"/>
                    <a:sym typeface="Wingdings" pitchFamily="2" charset="2"/>
                  </a:rPr>
                  <a:t> 495 </a:t>
                </a:r>
                <a:r>
                  <a:rPr lang="fr-FR" b="0" dirty="0" err="1">
                    <a:latin typeface="Montserrat" pitchFamily="2" charset="77"/>
                    <a:sym typeface="Wingdings" pitchFamily="2" charset="2"/>
                  </a:rPr>
                  <a:t>features</a:t>
                </a:r>
                <a:r>
                  <a:rPr lang="fr-FR" b="0" dirty="0">
                    <a:latin typeface="Montserrat" pitchFamily="2" charset="77"/>
                    <a:sym typeface="Wingdings" pitchFamily="2" charset="2"/>
                  </a:rPr>
                  <a:t> (99% de la variance)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Tx/>
                  <a:buChar char="-"/>
                </a:pPr>
                <a:r>
                  <a:rPr lang="fr-FR" dirty="0">
                    <a:latin typeface="Montserrat" pitchFamily="2" charset="77"/>
                    <a:sym typeface="Wingdings" pitchFamily="2" charset="2"/>
                  </a:rPr>
                  <a:t>Réduction 2D avec T-SNE</a:t>
                </a:r>
                <a:endParaRPr lang="fr-FR" b="0" dirty="0">
                  <a:latin typeface="Montserra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Tx/>
                  <a:buChar char="-"/>
                </a:pPr>
                <a:endParaRPr lang="fr-FR" b="0" dirty="0">
                  <a:latin typeface="Montserra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  <a:buFontTx/>
                  <a:buChar char="-"/>
                </a:pPr>
                <a:endParaRPr lang="fr-FR" b="0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D0FF8A6-4D02-8E62-F8EA-28C825B6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3269"/>
                <a:ext cx="10847832" cy="5106719"/>
              </a:xfrm>
              <a:prstGeom prst="rect">
                <a:avLst/>
              </a:prstGeom>
              <a:blipFill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A3FA2D-7034-8B59-F3BF-A803295B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77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Extraction des </a:t>
            </a:r>
            <a:r>
              <a:rPr lang="fr-FR" sz="3600" b="1" dirty="0" err="1">
                <a:latin typeface=""/>
              </a:rPr>
              <a:t>features</a:t>
            </a:r>
            <a:r>
              <a:rPr lang="fr-FR" sz="3600" b="1" dirty="0">
                <a:latin typeface=""/>
              </a:rPr>
              <a:t> avec SIFT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835F59-50F0-F54E-DC77-B976161C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70" y="900000"/>
            <a:ext cx="6844060" cy="468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6BA1C10-42C2-6950-29C6-DBB8720DBBC1}"/>
              </a:ext>
            </a:extLst>
          </p:cNvPr>
          <p:cNvSpPr txBox="1"/>
          <p:nvPr/>
        </p:nvSpPr>
        <p:spPr>
          <a:xfrm>
            <a:off x="838201" y="6110668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catégories ne sont pas du tout séparées (ARI &lt; 0.1)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448749-F250-82E0-4000-7270C41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0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CNN Transfer Learning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448749-F250-82E0-4000-7270C41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F8B153-4AB9-6C60-2256-BC6C1F843D4F}"/>
              </a:ext>
            </a:extLst>
          </p:cNvPr>
          <p:cNvSpPr txBox="1"/>
          <p:nvPr/>
        </p:nvSpPr>
        <p:spPr>
          <a:xfrm>
            <a:off x="838200" y="1173269"/>
            <a:ext cx="10515600" cy="486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dirty="0">
                <a:latin typeface="Montserrat" pitchFamily="2" charset="77"/>
              </a:rPr>
              <a:t>Utilisation du modèle VGG-16 privé de sa dernière couche (couche qui sert à la classification)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dirty="0">
                <a:latin typeface="Montserrat" pitchFamily="2" charset="77"/>
              </a:rPr>
              <a:t>Chargement des images au format (224, 224, 3)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b="0" dirty="0">
                <a:latin typeface="Montserrat" pitchFamily="2" charset="77"/>
              </a:rPr>
              <a:t>Conversion en tableau </a:t>
            </a:r>
            <a:r>
              <a:rPr lang="fr-FR" b="0" dirty="0" err="1">
                <a:latin typeface="Montserrat" pitchFamily="2" charset="77"/>
              </a:rPr>
              <a:t>numpy</a:t>
            </a:r>
            <a:endParaRPr lang="fr-FR" b="0" dirty="0"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b="0" dirty="0">
                <a:latin typeface="Montserrat" pitchFamily="2" charset="77"/>
              </a:rPr>
              <a:t>Pré-traitement des images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b="0" dirty="0">
                <a:latin typeface="Montserrat" pitchFamily="2" charset="77"/>
              </a:rPr>
              <a:t>Extraction des </a:t>
            </a:r>
            <a:r>
              <a:rPr lang="fr-FR" b="0" dirty="0" err="1">
                <a:latin typeface="Montserrat" pitchFamily="2" charset="77"/>
              </a:rPr>
              <a:t>features</a:t>
            </a:r>
            <a:r>
              <a:rPr lang="fr-FR" b="0" dirty="0">
                <a:latin typeface="Montserrat" pitchFamily="2" charset="77"/>
              </a:rPr>
              <a:t> avec </a:t>
            </a:r>
            <a:r>
              <a:rPr lang="fr-FR" b="0" dirty="0" err="1">
                <a:latin typeface="Montserrat" pitchFamily="2" charset="77"/>
              </a:rPr>
              <a:t>model.predict</a:t>
            </a:r>
            <a:r>
              <a:rPr lang="fr-FR" b="0" dirty="0">
                <a:latin typeface="Montserrat" pitchFamily="2" charset="77"/>
              </a:rPr>
              <a:t> </a:t>
            </a:r>
            <a:r>
              <a:rPr lang="fr-FR" b="0" dirty="0">
                <a:latin typeface="Montserrat" pitchFamily="2" charset="77"/>
                <a:sym typeface="Wingdings" pitchFamily="2" charset="2"/>
              </a:rPr>
              <a:t> </a:t>
            </a:r>
            <a:r>
              <a:rPr lang="fr-FR" b="0" dirty="0" err="1">
                <a:latin typeface="Montserrat" pitchFamily="2" charset="77"/>
                <a:sym typeface="Wingdings" pitchFamily="2" charset="2"/>
              </a:rPr>
              <a:t>X.shape</a:t>
            </a:r>
            <a:r>
              <a:rPr lang="fr-FR" b="0" dirty="0">
                <a:latin typeface="Montserrat" pitchFamily="2" charset="77"/>
                <a:sym typeface="Wingdings" pitchFamily="2" charset="2"/>
              </a:rPr>
              <a:t> = (1050, 4096)</a:t>
            </a:r>
            <a:endParaRPr lang="fr-FR" b="0" dirty="0"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b="0" dirty="0">
                <a:latin typeface="Montserrat" pitchFamily="2" charset="77"/>
              </a:rPr>
              <a:t>Réduction dimensionnelle par ACP : 4096 </a:t>
            </a:r>
            <a:r>
              <a:rPr lang="fr-FR" b="0" dirty="0">
                <a:latin typeface="Montserrat" pitchFamily="2" charset="77"/>
                <a:sym typeface="Wingdings" pitchFamily="2" charset="2"/>
              </a:rPr>
              <a:t> 803 </a:t>
            </a:r>
            <a:r>
              <a:rPr lang="fr-FR" b="0" dirty="0" err="1">
                <a:latin typeface="Montserrat" pitchFamily="2" charset="77"/>
                <a:sym typeface="Wingdings" pitchFamily="2" charset="2"/>
              </a:rPr>
              <a:t>features</a:t>
            </a:r>
            <a:r>
              <a:rPr lang="fr-FR" b="0" dirty="0">
                <a:latin typeface="Montserrat" pitchFamily="2" charset="77"/>
                <a:sym typeface="Wingdings" pitchFamily="2" charset="2"/>
              </a:rPr>
              <a:t> (99% de la variance)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dirty="0">
                <a:latin typeface="Montserrat" pitchFamily="2" charset="77"/>
              </a:rPr>
              <a:t>Réduction 2D avec T-SNE</a:t>
            </a:r>
            <a:endParaRPr lang="fr-FR" b="0" dirty="0"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endParaRPr lang="fr-FR" b="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85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DEDE50F-E2FD-7500-6281-42C10DAF656D}"/>
              </a:ext>
            </a:extLst>
          </p:cNvPr>
          <p:cNvSpPr txBox="1"/>
          <p:nvPr/>
        </p:nvSpPr>
        <p:spPr>
          <a:xfrm>
            <a:off x="838200" y="951398"/>
            <a:ext cx="10515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b="1" dirty="0">
                <a:latin typeface="Montserrat" pitchFamily="2" charset="77"/>
                <a:cs typeface="AL BAYAN PLAIN" pitchFamily="2" charset="-78"/>
              </a:rPr>
              <a:t>Contexte :</a:t>
            </a:r>
          </a:p>
          <a:p>
            <a:pPr>
              <a:spcAft>
                <a:spcPts val="1200"/>
              </a:spcAft>
            </a:pPr>
            <a:r>
              <a:rPr lang="fr-FR" u="sng" dirty="0">
                <a:effectLst/>
                <a:latin typeface="Montserrat" pitchFamily="2" charset="77"/>
                <a:cs typeface="Al Bayan Plain" pitchFamily="2" charset="-78"/>
              </a:rPr>
              <a:t>Place de marché</a:t>
            </a:r>
            <a:r>
              <a:rPr lang="fr-FR" dirty="0">
                <a:effectLst/>
                <a:latin typeface="Montserrat" pitchFamily="2" charset="77"/>
                <a:cs typeface="Al Bayan Plain" pitchFamily="2" charset="-78"/>
              </a:rPr>
              <a:t> souhaite automatiser l’attribution de la catégorie des articles mis en ligne par les vendeurs.</a:t>
            </a:r>
          </a:p>
          <a:p>
            <a:pPr>
              <a:spcAft>
                <a:spcPts val="1200"/>
              </a:spcAft>
            </a:pPr>
            <a:endParaRPr lang="fr-FR" dirty="0">
              <a:latin typeface="Montserrat" pitchFamily="2" charset="77"/>
              <a:cs typeface="Al Bayan Plain" pitchFamily="2" charset="-78"/>
            </a:endParaRPr>
          </a:p>
          <a:p>
            <a:pPr>
              <a:spcAft>
                <a:spcPts val="1200"/>
              </a:spcAft>
            </a:pPr>
            <a:r>
              <a:rPr lang="fr-FR" b="1" dirty="0">
                <a:latin typeface="Montserrat" pitchFamily="2" charset="77"/>
                <a:cs typeface="AL BAYAN PLAIN" pitchFamily="2" charset="-78"/>
              </a:rPr>
              <a:t>Objectif :</a:t>
            </a:r>
            <a:r>
              <a:rPr lang="fr-FR" dirty="0">
                <a:latin typeface="Montserrat" pitchFamily="2" charset="77"/>
                <a:cs typeface="Al Bayan Plain" pitchFamily="2" charset="-7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fr-FR" u="none" strike="noStrike" dirty="0">
                <a:effectLst/>
                <a:latin typeface="Montserrat" pitchFamily="2" charset="77"/>
                <a:cs typeface="Al Bayan Plain" pitchFamily="2" charset="-78"/>
              </a:rPr>
              <a:t>Réaliser une étude de faisabilité d’un moteur de classification des articles.</a:t>
            </a:r>
          </a:p>
          <a:p>
            <a:pPr>
              <a:spcAft>
                <a:spcPts val="1200"/>
              </a:spcAft>
            </a:pPr>
            <a:endParaRPr lang="fr-FR" dirty="0">
              <a:latin typeface="Montserrat" pitchFamily="2" charset="77"/>
              <a:cs typeface="Al Bayan Plain" pitchFamily="2" charset="-78"/>
            </a:endParaRPr>
          </a:p>
          <a:p>
            <a:pPr>
              <a:spcAft>
                <a:spcPts val="1200"/>
              </a:spcAft>
            </a:pPr>
            <a:r>
              <a:rPr lang="fr-FR" b="1" dirty="0">
                <a:latin typeface="Montserrat" pitchFamily="2" charset="77"/>
                <a:cs typeface="AL BAYAN PLAIN" pitchFamily="2" charset="-78"/>
              </a:rPr>
              <a:t>Méthodologie :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dirty="0">
                <a:latin typeface="Montserrat" pitchFamily="2" charset="77"/>
                <a:cs typeface="Al Bayan Plain" pitchFamily="2" charset="-78"/>
              </a:rPr>
              <a:t>Effectuer un prétraitement des données.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dirty="0">
                <a:latin typeface="Montserrat" pitchFamily="2" charset="77"/>
                <a:cs typeface="Al Bayan Plain" pitchFamily="2" charset="-78"/>
              </a:rPr>
              <a:t>Extraire les </a:t>
            </a:r>
            <a:r>
              <a:rPr lang="fr-FR" dirty="0" err="1">
                <a:latin typeface="Montserrat" pitchFamily="2" charset="77"/>
                <a:cs typeface="Al Bayan Plain" pitchFamily="2" charset="-78"/>
              </a:rPr>
              <a:t>features</a:t>
            </a:r>
            <a:r>
              <a:rPr lang="fr-FR" dirty="0">
                <a:latin typeface="Montserrat" pitchFamily="2" charset="77"/>
                <a:cs typeface="Al Bayan Plain" pitchFamily="2" charset="-78"/>
              </a:rPr>
              <a:t> (texte et image)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dirty="0">
                <a:latin typeface="Montserrat" pitchFamily="2" charset="77"/>
                <a:cs typeface="Al Bayan Plain" pitchFamily="2" charset="-78"/>
              </a:rPr>
              <a:t>Faire une réduction de dimension T-SNE pour visualiser les données en 2D.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dirty="0">
                <a:latin typeface="Montserrat" pitchFamily="2" charset="77"/>
                <a:cs typeface="Al Bayan Plain" pitchFamily="2" charset="-78"/>
              </a:rPr>
              <a:t>Faire un clustering sur les données de dimension réduite.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dirty="0">
                <a:latin typeface="Montserrat" pitchFamily="2" charset="77"/>
                <a:cs typeface="Al Bayan Plain" pitchFamily="2" charset="-78"/>
              </a:rPr>
              <a:t>Effectuer un calcul de similarité entre catégories réelles et clusters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F346F7E-3602-ADCF-AA60-9ED67B39031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Introduction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C7FBF9-F156-3F0D-149D-19C163D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41B-B0D0-1240-A4B6-3E47A0FB24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8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CNN Transfer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/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𝐴𝑅𝐼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0.45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648362-72AE-D020-58FC-FBDDDEFD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799E5E-440A-13D8-3C0B-3EEDA09A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9000"/>
            <a:ext cx="5791128" cy="3960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8C70558-65BD-E358-F851-9BD5A556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61" y="1449000"/>
            <a:ext cx="4659700" cy="396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7DAFE0-6577-5C7C-B688-D710720B9876}"/>
              </a:ext>
            </a:extLst>
          </p:cNvPr>
          <p:cNvSpPr txBox="1"/>
          <p:nvPr/>
        </p:nvSpPr>
        <p:spPr>
          <a:xfrm>
            <a:off x="5084379" y="5987018"/>
            <a:ext cx="202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= 85.7%</a:t>
            </a:r>
          </a:p>
        </p:txBody>
      </p:sp>
    </p:spTree>
    <p:extLst>
      <p:ext uri="{BB962C8B-B14F-4D97-AF65-F5344CB8AC3E}">
        <p14:creationId xmlns:p14="http://schemas.microsoft.com/office/powerpoint/2010/main" val="15762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Conclusion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448749-F250-82E0-4000-7270C41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F8B153-4AB9-6C60-2256-BC6C1F843D4F}"/>
              </a:ext>
            </a:extLst>
          </p:cNvPr>
          <p:cNvSpPr txBox="1"/>
          <p:nvPr/>
        </p:nvSpPr>
        <p:spPr>
          <a:xfrm>
            <a:off x="838200" y="1173269"/>
            <a:ext cx="10515600" cy="4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b="0" dirty="0">
                <a:latin typeface="Montserrat" pitchFamily="2" charset="77"/>
              </a:rPr>
              <a:t>Le modèle le plus adapté pour extraire les </a:t>
            </a:r>
            <a:r>
              <a:rPr lang="fr-FR" sz="2000" b="0" dirty="0" err="1">
                <a:latin typeface="Montserrat" pitchFamily="2" charset="77"/>
              </a:rPr>
              <a:t>features</a:t>
            </a:r>
            <a:r>
              <a:rPr lang="fr-FR" sz="2000" b="0" dirty="0">
                <a:latin typeface="Montserrat" pitchFamily="2" charset="77"/>
              </a:rPr>
              <a:t> texte est le bag-of-</a:t>
            </a:r>
            <a:r>
              <a:rPr lang="fr-FR" sz="2000" b="0" dirty="0" err="1">
                <a:latin typeface="Montserrat" pitchFamily="2" charset="77"/>
              </a:rPr>
              <a:t>words</a:t>
            </a:r>
            <a:r>
              <a:rPr lang="fr-FR" sz="2000" b="0" dirty="0"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b="0" dirty="0">
                <a:latin typeface="Montserrat" pitchFamily="2" charset="77"/>
              </a:rPr>
              <a:t>Le modèle le plus adapté pour extraire les </a:t>
            </a:r>
            <a:r>
              <a:rPr lang="fr-FR" sz="2000" b="0" dirty="0" err="1">
                <a:latin typeface="Montserrat" pitchFamily="2" charset="77"/>
              </a:rPr>
              <a:t>features</a:t>
            </a:r>
            <a:r>
              <a:rPr lang="fr-FR" sz="2000" b="0" dirty="0">
                <a:latin typeface="Montserrat" pitchFamily="2" charset="77"/>
              </a:rPr>
              <a:t> image est le CNN Transfer Learning.</a:t>
            </a:r>
            <a:endParaRPr lang="fr-FR" sz="2000" dirty="0"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b="0" dirty="0">
                <a:latin typeface="Montserrat" pitchFamily="2" charset="77"/>
              </a:rPr>
              <a:t>Les résultats d’un modèle simple d’apprentissage supervisé (régression logistique) et non optimisé ont été très bons, à la fois sur les données textuelles (</a:t>
            </a:r>
            <a:r>
              <a:rPr lang="fr-FR" sz="2000" b="0" dirty="0" err="1">
                <a:latin typeface="Montserrat" pitchFamily="2" charset="77"/>
              </a:rPr>
              <a:t>accuracy</a:t>
            </a:r>
            <a:r>
              <a:rPr lang="fr-FR" sz="2000" b="0" dirty="0">
                <a:latin typeface="Montserrat" pitchFamily="2" charset="77"/>
              </a:rPr>
              <a:t> &gt; 92%) et les images (</a:t>
            </a:r>
            <a:r>
              <a:rPr lang="fr-FR" sz="2000" b="0" dirty="0" err="1">
                <a:latin typeface="Montserrat" pitchFamily="2" charset="77"/>
              </a:rPr>
              <a:t>accuracy</a:t>
            </a:r>
            <a:r>
              <a:rPr lang="fr-FR" sz="2000" b="0" dirty="0">
                <a:latin typeface="Montserrat" pitchFamily="2" charset="77"/>
              </a:rPr>
              <a:t> &gt; 85%).</a:t>
            </a:r>
            <a:endParaRPr lang="fr-FR" sz="2000" dirty="0"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b="1" dirty="0">
                <a:latin typeface="Montserrat" pitchFamily="2" charset="77"/>
              </a:rPr>
              <a:t>Il est possible de créer un moteur de classification automatique des articles.</a:t>
            </a:r>
          </a:p>
        </p:txBody>
      </p:sp>
    </p:spTree>
    <p:extLst>
      <p:ext uri="{BB962C8B-B14F-4D97-AF65-F5344CB8AC3E}">
        <p14:creationId xmlns:p14="http://schemas.microsoft.com/office/powerpoint/2010/main" val="363447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B444A-8E08-B5A0-6426-985A9A2A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fr-FR" dirty="0">
                <a:latin typeface=""/>
              </a:rPr>
              <a:t>MERCI POUR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94EDF-42DA-393D-4799-FCFA100D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7AE3-E62C-0846-859E-1B9F5161DF1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7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Bag-of-</a:t>
            </a:r>
            <a:r>
              <a:rPr lang="fr-FR" sz="3600" b="1" dirty="0" err="1">
                <a:latin typeface=""/>
              </a:rPr>
              <a:t>Words</a:t>
            </a:r>
            <a:endParaRPr lang="fr-FR" sz="3600" b="1" dirty="0">
              <a:latin typeface="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448749-F250-82E0-4000-7270C41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23</a:t>
            </a:fld>
            <a:endParaRPr lang="fr-FR"/>
          </a:p>
        </p:txBody>
      </p: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AFC6A563-AFA8-0BA1-A31F-2004D53E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31" y="2121457"/>
            <a:ext cx="8838737" cy="18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7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Word2Vec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448749-F250-82E0-4000-7270C41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38A58-904D-6994-FA64-4F4CBF10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736441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1F13FBC-6C1A-212B-778A-F22C413453A9}"/>
              </a:ext>
            </a:extLst>
          </p:cNvPr>
          <p:cNvSpPr txBox="1"/>
          <p:nvPr/>
        </p:nvSpPr>
        <p:spPr>
          <a:xfrm>
            <a:off x="4498848" y="3367109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2 variantes du Word2Vec</a:t>
            </a: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8C25C39D-443B-A995-537B-DE0B133B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3" y="1106761"/>
            <a:ext cx="6469634" cy="20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Formule du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E878DB8-E913-6F4A-A585-AAEF6B177DB0}"/>
                  </a:ext>
                </a:extLst>
              </p:cNvPr>
              <p:cNvSpPr txBox="1"/>
              <p:nvPr/>
            </p:nvSpPr>
            <p:spPr>
              <a:xfrm>
                <a:off x="838200" y="1173269"/>
                <a:ext cx="10515600" cy="3340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𝑇𝑓𝐼𝑑𝑓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latin typeface="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"/>
                  </a:rPr>
                  <a:t>avec </a:t>
                </a:r>
                <a:r>
                  <a:rPr lang="fr-FR" dirty="0" err="1">
                    <a:latin typeface=""/>
                  </a:rPr>
                  <a:t>tf</a:t>
                </a:r>
                <a:r>
                  <a:rPr lang="fr-FR" dirty="0">
                    <a:latin typeface=""/>
                  </a:rPr>
                  <a:t> la fréquence du terme dans le document, n le nombre total de documents et </a:t>
                </a:r>
                <a:r>
                  <a:rPr lang="fr-FR" dirty="0" err="1">
                    <a:latin typeface=""/>
                  </a:rPr>
                  <a:t>df</a:t>
                </a:r>
                <a:r>
                  <a:rPr lang="fr-FR" dirty="0">
                    <a:latin typeface=""/>
                  </a:rPr>
                  <a:t> le nombre de documents contenant le terme. Pour ne pas obtenir de valeur non définie dans le log, la formule de </a:t>
                </a:r>
                <a:r>
                  <a:rPr lang="fr-FR" dirty="0" err="1">
                    <a:latin typeface=""/>
                  </a:rPr>
                  <a:t>l’idf</a:t>
                </a:r>
                <a:r>
                  <a:rPr lang="fr-FR" dirty="0">
                    <a:latin typeface=""/>
                  </a:rPr>
                  <a:t> utilisée par </a:t>
                </a:r>
                <a:r>
                  <a:rPr lang="fr-FR" dirty="0" err="1">
                    <a:latin typeface=""/>
                  </a:rPr>
                  <a:t>scikit-learn</a:t>
                </a:r>
                <a:r>
                  <a:rPr lang="fr-FR" dirty="0">
                    <a:latin typeface=""/>
                  </a:rPr>
                  <a:t> est la suivante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𝑠𝑘𝑙𝑒𝑎𝑟𝑛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dirty="0">
                  <a:latin typeface="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"/>
                  </a:rPr>
                  <a:t>puis les valeurs obtenues pour chaque document sont normalisées.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E878DB8-E913-6F4A-A585-AAEF6B17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3269"/>
                <a:ext cx="10515600" cy="3340979"/>
              </a:xfrm>
              <a:prstGeom prst="rect">
                <a:avLst/>
              </a:prstGeom>
              <a:blipFill>
                <a:blip r:embed="rId2"/>
                <a:stretch>
                  <a:fillRect l="-603"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8875B-C837-39E5-D747-F02C70D4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7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0D95912-379F-B16F-9FBB-009618991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751"/>
                <a:ext cx="10515600" cy="49980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2000" dirty="0">
                    <a:latin typeface=""/>
                  </a:rPr>
                  <a:t>Les </a:t>
                </a:r>
                <a:r>
                  <a:rPr lang="fr-FR" sz="2000" dirty="0" err="1">
                    <a:latin typeface=""/>
                  </a:rPr>
                  <a:t>tokens</a:t>
                </a:r>
                <a:r>
                  <a:rPr lang="fr-FR" sz="2000" dirty="0">
                    <a:latin typeface=""/>
                  </a:rPr>
                  <a:t> doivent être transformés en </a:t>
                </a:r>
                <a:r>
                  <a:rPr lang="fr-FR" sz="2000" i="1" dirty="0" err="1">
                    <a:latin typeface=""/>
                  </a:rPr>
                  <a:t>tokens</a:t>
                </a:r>
                <a:r>
                  <a:rPr lang="fr-FR" sz="2000" i="1" dirty="0">
                    <a:latin typeface=""/>
                  </a:rPr>
                  <a:t> </a:t>
                </a:r>
                <a:r>
                  <a:rPr lang="fr-FR" sz="2000" i="1" dirty="0" err="1">
                    <a:latin typeface=""/>
                  </a:rPr>
                  <a:t>ids</a:t>
                </a:r>
                <a:r>
                  <a:rPr lang="fr-FR" sz="2000" dirty="0">
                    <a:latin typeface=""/>
                  </a:rPr>
                  <a:t> puis répartis dans des tenseurs (</a:t>
                </a:r>
                <a:r>
                  <a:rPr lang="fr-FR" sz="2000" dirty="0" err="1">
                    <a:latin typeface=""/>
                  </a:rPr>
                  <a:t>Tensors</a:t>
                </a:r>
                <a:r>
                  <a:rPr lang="fr-FR" sz="2000" dirty="0">
                    <a:latin typeface=""/>
                  </a:rPr>
                  <a:t>) avant d’être traité par BERT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2000" dirty="0">
                    <a:latin typeface=""/>
                  </a:rPr>
                  <a:t>BERT prend en entrée 3 tenseurs : </a:t>
                </a:r>
                <a:r>
                  <a:rPr lang="fr-FR" sz="2000" i="1" dirty="0" err="1">
                    <a:latin typeface=""/>
                  </a:rPr>
                  <a:t>input_word_ids</a:t>
                </a:r>
                <a:r>
                  <a:rPr lang="fr-FR" sz="2000" i="1" dirty="0">
                    <a:latin typeface=""/>
                  </a:rPr>
                  <a:t>, </a:t>
                </a:r>
                <a:r>
                  <a:rPr lang="fr-FR" sz="2000" i="1" dirty="0" err="1">
                    <a:latin typeface=""/>
                  </a:rPr>
                  <a:t>input_mask</a:t>
                </a:r>
                <a:r>
                  <a:rPr lang="fr-FR" sz="2000" i="1" dirty="0">
                    <a:latin typeface=""/>
                  </a:rPr>
                  <a:t> et </a:t>
                </a:r>
                <a:r>
                  <a:rPr lang="fr-FR" sz="2000" i="1" dirty="0" err="1">
                    <a:latin typeface=""/>
                  </a:rPr>
                  <a:t>input_type_ids</a:t>
                </a:r>
                <a:endParaRPr lang="fr-FR" sz="2000" i="1" dirty="0">
                  <a:latin typeface="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fr-FR" sz="2000" dirty="0">
                    <a:latin typeface=""/>
                  </a:rPr>
                  <a:t>BERT renvoie 3 clés principales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800" i="1" dirty="0" err="1">
                    <a:latin typeface=""/>
                  </a:rPr>
                  <a:t>pooled_output</a:t>
                </a:r>
                <a:r>
                  <a:rPr lang="fr-FR" sz="1800" i="1" dirty="0">
                    <a:latin typeface=""/>
                  </a:rPr>
                  <a:t> </a:t>
                </a:r>
                <a:r>
                  <a:rPr lang="fr-FR" sz="1800" dirty="0">
                    <a:latin typeface=""/>
                  </a:rPr>
                  <a:t>qui représente chaque séquence en entrée comme un tout. Il est de dimension [</a:t>
                </a:r>
                <a:r>
                  <a:rPr lang="fr-FR" sz="1800" dirty="0" err="1">
                    <a:latin typeface=""/>
                  </a:rPr>
                  <a:t>batch_size</a:t>
                </a:r>
                <a:r>
                  <a:rPr lang="fr-FR" sz="1800" dirty="0">
                    <a:latin typeface=""/>
                  </a:rPr>
                  <a:t>, H] et peut être vu comme un </a:t>
                </a:r>
                <a:r>
                  <a:rPr lang="fr-FR" sz="1800" dirty="0" err="1">
                    <a:latin typeface=""/>
                  </a:rPr>
                  <a:t>embedding</a:t>
                </a:r>
                <a:r>
                  <a:rPr lang="fr-FR" sz="1800" dirty="0">
                    <a:latin typeface=""/>
                  </a:rPr>
                  <a:t> pour tout le document.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800" i="1" dirty="0" err="1">
                    <a:latin typeface=""/>
                  </a:rPr>
                  <a:t>sequence_output</a:t>
                </a:r>
                <a:r>
                  <a:rPr lang="fr-FR" sz="1800" i="1" dirty="0">
                    <a:latin typeface=""/>
                  </a:rPr>
                  <a:t> </a:t>
                </a:r>
                <a:r>
                  <a:rPr lang="fr-FR" sz="1800" dirty="0">
                    <a:latin typeface=""/>
                  </a:rPr>
                  <a:t>qui représente chaque </a:t>
                </a:r>
                <a:r>
                  <a:rPr lang="fr-FR" sz="1800" dirty="0" err="1">
                    <a:latin typeface=""/>
                  </a:rPr>
                  <a:t>token</a:t>
                </a:r>
                <a:r>
                  <a:rPr lang="fr-FR" sz="1800" dirty="0">
                    <a:latin typeface=""/>
                  </a:rPr>
                  <a:t> en entrée dans le contexte. Il est de dimension [</a:t>
                </a:r>
                <a:r>
                  <a:rPr lang="fr-FR" sz="1800" dirty="0" err="1">
                    <a:latin typeface=""/>
                  </a:rPr>
                  <a:t>batch_size</a:t>
                </a:r>
                <a:r>
                  <a:rPr lang="fr-FR" sz="1800" dirty="0">
                    <a:latin typeface=""/>
                  </a:rPr>
                  <a:t>, </a:t>
                </a:r>
                <a:r>
                  <a:rPr lang="fr-FR" sz="1800" dirty="0" err="1">
                    <a:latin typeface=""/>
                  </a:rPr>
                  <a:t>seq_length</a:t>
                </a:r>
                <a:r>
                  <a:rPr lang="fr-FR" sz="1800" dirty="0">
                    <a:latin typeface=""/>
                  </a:rPr>
                  <a:t>, H] et peut être vu comme un </a:t>
                </a:r>
                <a:r>
                  <a:rPr lang="fr-FR" sz="1800" dirty="0" err="1">
                    <a:latin typeface=""/>
                  </a:rPr>
                  <a:t>embedding</a:t>
                </a:r>
                <a:r>
                  <a:rPr lang="fr-FR" sz="1800" dirty="0">
                    <a:latin typeface=""/>
                  </a:rPr>
                  <a:t> contextuel pour chaque </a:t>
                </a:r>
                <a:r>
                  <a:rPr lang="fr-FR" sz="1800" dirty="0" err="1">
                    <a:latin typeface=""/>
                  </a:rPr>
                  <a:t>token</a:t>
                </a:r>
                <a:r>
                  <a:rPr lang="fr-FR" sz="1800" dirty="0">
                    <a:latin typeface=""/>
                  </a:rPr>
                  <a:t> du document.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800" i="1" dirty="0" err="1">
                    <a:latin typeface=""/>
                  </a:rPr>
                  <a:t>encoder_outputs</a:t>
                </a:r>
                <a:r>
                  <a:rPr lang="fr-FR" sz="1800" i="1" dirty="0">
                    <a:latin typeface=""/>
                  </a:rPr>
                  <a:t> </a:t>
                </a:r>
                <a:r>
                  <a:rPr lang="fr-FR" sz="1800" dirty="0">
                    <a:latin typeface=""/>
                  </a:rPr>
                  <a:t>qui sont les activations intermédiaires pour les L Transformer blocks. outputs[‘</a:t>
                </a:r>
                <a:r>
                  <a:rPr lang="fr-FR" sz="1800" dirty="0" err="1">
                    <a:latin typeface=""/>
                  </a:rPr>
                  <a:t>encoder_outputs</a:t>
                </a:r>
                <a:r>
                  <a:rPr lang="fr-FR" sz="1800" dirty="0">
                    <a:latin typeface=""/>
                  </a:rPr>
                  <a:t>’][i] est un tenseur de dimension [</a:t>
                </a:r>
                <a:r>
                  <a:rPr lang="fr-FR" sz="1800" dirty="0" err="1">
                    <a:latin typeface=""/>
                  </a:rPr>
                  <a:t>batch_size</a:t>
                </a:r>
                <a:r>
                  <a:rPr lang="fr-FR" sz="1800" dirty="0">
                    <a:latin typeface=""/>
                  </a:rPr>
                  <a:t>, </a:t>
                </a:r>
                <a:r>
                  <a:rPr lang="fr-FR" sz="1800" dirty="0" err="1">
                    <a:latin typeface=""/>
                  </a:rPr>
                  <a:t>seq_length</a:t>
                </a:r>
                <a:r>
                  <a:rPr lang="fr-FR" sz="1800" dirty="0">
                    <a:latin typeface=""/>
                  </a:rPr>
                  <a:t>, H] avec les outputs du </a:t>
                </a:r>
                <a:r>
                  <a:rPr lang="fr-FR" sz="1800" dirty="0" err="1">
                    <a:latin typeface=""/>
                  </a:rPr>
                  <a:t>i-ème</a:t>
                </a:r>
                <a:r>
                  <a:rPr lang="fr-FR" sz="1800" dirty="0">
                    <a:latin typeface=""/>
                  </a:rPr>
                  <a:t> Transformer block, pour 0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sz="1800" dirty="0">
                    <a:latin typeface=""/>
                  </a:rPr>
                  <a:t> i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fr-FR" sz="1800" dirty="0">
                    <a:latin typeface=""/>
                  </a:rPr>
                  <a:t> L. La dernière valeur de la liste est égale à </a:t>
                </a:r>
                <a:r>
                  <a:rPr lang="fr-FR" sz="1800" i="1" dirty="0" err="1">
                    <a:latin typeface=""/>
                  </a:rPr>
                  <a:t>sequence_output</a:t>
                </a:r>
                <a:r>
                  <a:rPr lang="fr-FR" sz="1800" dirty="0">
                    <a:latin typeface="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fr-FR" sz="2000" dirty="0">
                  <a:latin typeface="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0D95912-379F-B16F-9FBB-009618991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751"/>
                <a:ext cx="10515600" cy="4998089"/>
              </a:xfrm>
              <a:blipFill>
                <a:blip r:embed="rId2"/>
                <a:stretch>
                  <a:fillRect l="-603" t="-5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5FDEEB-546E-E5E6-E07E-FCD9CEA5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26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6B44885-4452-23AB-E02A-D66392D428E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235253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6DE9E-B707-83B1-BC11-EEA4ED95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27</a:t>
            </a:fld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FF601F-C05F-B56B-608D-8274AC4E4CFE}"/>
              </a:ext>
            </a:extLst>
          </p:cNvPr>
          <p:cNvGrpSpPr/>
          <p:nvPr/>
        </p:nvGrpSpPr>
        <p:grpSpPr>
          <a:xfrm>
            <a:off x="234155" y="1369060"/>
            <a:ext cx="6235700" cy="4851400"/>
            <a:chOff x="682211" y="1003300"/>
            <a:chExt cx="6235700" cy="4851400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AD5C0963-506E-78B8-8921-8540F976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11" y="1003300"/>
              <a:ext cx="6235700" cy="4851400"/>
            </a:xfrm>
            <a:prstGeom prst="rect">
              <a:avLst/>
            </a:prstGeom>
          </p:spPr>
        </p:pic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B7FFF54-4ADA-BA0C-0B7B-FAA959CE43A4}"/>
                </a:ext>
              </a:extLst>
            </p:cNvPr>
            <p:cNvSpPr/>
            <p:nvPr/>
          </p:nvSpPr>
          <p:spPr>
            <a:xfrm>
              <a:off x="3470744" y="1764792"/>
              <a:ext cx="2146853" cy="9418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AEE1DD8-337C-0702-AC98-D23D10EFF5F5}"/>
                </a:ext>
              </a:extLst>
            </p:cNvPr>
            <p:cNvSpPr/>
            <p:nvPr/>
          </p:nvSpPr>
          <p:spPr>
            <a:xfrm rot="865993">
              <a:off x="1240393" y="2280110"/>
              <a:ext cx="2146853" cy="9418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88A1113-5911-1E63-FD09-1B1FC3AB2AB8}"/>
                </a:ext>
              </a:extLst>
            </p:cNvPr>
            <p:cNvSpPr/>
            <p:nvPr/>
          </p:nvSpPr>
          <p:spPr>
            <a:xfrm>
              <a:off x="1975105" y="4027836"/>
              <a:ext cx="1495640" cy="9418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B91118B-8C2E-266F-3A08-9CBBA9EE96D1}"/>
                </a:ext>
              </a:extLst>
            </p:cNvPr>
            <p:cNvSpPr txBox="1"/>
            <p:nvPr/>
          </p:nvSpPr>
          <p:spPr>
            <a:xfrm>
              <a:off x="4297680" y="3658504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’’Visual </a:t>
              </a:r>
              <a:r>
                <a:rPr lang="fr-FR" dirty="0" err="1"/>
                <a:t>words</a:t>
              </a:r>
              <a:r>
                <a:rPr lang="fr-FR" dirty="0"/>
                <a:t>’’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37CB035-1D6B-FF9D-E1FE-78BD6FD69759}"/>
                </a:ext>
              </a:extLst>
            </p:cNvPr>
            <p:cNvCxnSpPr/>
            <p:nvPr/>
          </p:nvCxnSpPr>
          <p:spPr>
            <a:xfrm flipH="1" flipV="1">
              <a:off x="4617720" y="2834640"/>
              <a:ext cx="64008" cy="813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EB9610C8-481B-9E7A-57DE-33C1512C63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2424" y="3199496"/>
              <a:ext cx="905256" cy="53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00C364AB-D100-909D-C1A6-F468A1D9D60C}"/>
                </a:ext>
              </a:extLst>
            </p:cNvPr>
            <p:cNvCxnSpPr/>
            <p:nvPr/>
          </p:nvCxnSpPr>
          <p:spPr>
            <a:xfrm flipH="1">
              <a:off x="3528661" y="4011780"/>
              <a:ext cx="887891" cy="38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5ED6214-DFB0-6847-C754-C65F1E52C022}"/>
                </a:ext>
              </a:extLst>
            </p:cNvPr>
            <p:cNvSpPr txBox="1"/>
            <p:nvPr/>
          </p:nvSpPr>
          <p:spPr>
            <a:xfrm>
              <a:off x="5397002" y="164697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Word 1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FDF8059-EDB7-C3D1-3645-E35023C179A5}"/>
                </a:ext>
              </a:extLst>
            </p:cNvPr>
            <p:cNvSpPr txBox="1"/>
            <p:nvPr/>
          </p:nvSpPr>
          <p:spPr>
            <a:xfrm>
              <a:off x="1735054" y="183164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Word 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15A754F-C311-2971-9D55-F3095CD26BDD}"/>
                </a:ext>
              </a:extLst>
            </p:cNvPr>
            <p:cNvSpPr txBox="1"/>
            <p:nvPr/>
          </p:nvSpPr>
          <p:spPr>
            <a:xfrm>
              <a:off x="1299678" y="378402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Word 3</a:t>
              </a:r>
            </a:p>
          </p:txBody>
        </p:sp>
      </p:grpSp>
      <p:pic>
        <p:nvPicPr>
          <p:cNvPr id="36" name="Image 35">
            <a:extLst>
              <a:ext uri="{FF2B5EF4-FFF2-40B4-BE49-F238E27FC236}">
                <a16:creationId xmlns:a16="http://schemas.microsoft.com/office/drawing/2014/main" id="{6FF952CB-0733-269D-9A9E-177EEA04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57" y="1672776"/>
            <a:ext cx="2707246" cy="22140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80E7E40-F8A0-4ABE-7D1A-CC68D81B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606" y="1672776"/>
            <a:ext cx="2707246" cy="2214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4E99E0C-F44B-7239-79EF-C3DCA1FC3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983" y="3958282"/>
            <a:ext cx="2707246" cy="2214000"/>
          </a:xfrm>
          <a:prstGeom prst="rect">
            <a:avLst/>
          </a:prstGeom>
        </p:spPr>
      </p:pic>
      <p:sp>
        <p:nvSpPr>
          <p:cNvPr id="42" name="Titre 1">
            <a:extLst>
              <a:ext uri="{FF2B5EF4-FFF2-40B4-BE49-F238E27FC236}">
                <a16:creationId xmlns:a16="http://schemas.microsoft.com/office/drawing/2014/main" id="{56B7E61C-37CF-33DC-9B8F-BA47F397177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Construction des histogrammes</a:t>
            </a:r>
          </a:p>
        </p:txBody>
      </p:sp>
    </p:spTree>
    <p:extLst>
      <p:ext uri="{BB962C8B-B14F-4D97-AF65-F5344CB8AC3E}">
        <p14:creationId xmlns:p14="http://schemas.microsoft.com/office/powerpoint/2010/main" val="1922665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Remarques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878DB8-E913-6F4A-A585-AAEF6B177DB0}"/>
              </a:ext>
            </a:extLst>
          </p:cNvPr>
          <p:cNvSpPr txBox="1"/>
          <p:nvPr/>
        </p:nvSpPr>
        <p:spPr>
          <a:xfrm>
            <a:off x="838200" y="1173269"/>
            <a:ext cx="10515600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Effectuer le clustering sur les data avec l’ensemble des </a:t>
            </a:r>
            <a:r>
              <a:rPr lang="fr-FR" dirty="0" err="1">
                <a:latin typeface=""/>
              </a:rPr>
              <a:t>features</a:t>
            </a:r>
            <a:r>
              <a:rPr lang="fr-FR" dirty="0">
                <a:latin typeface=""/>
              </a:rPr>
              <a:t> donne des moins bon résultats que le clustering sur le data réduites par T-SNE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"/>
              </a:rPr>
              <a:t>En revanche, la classification supervisée donne des moins bons résultats sur les data réduites que sur les data complètes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fr-FR" dirty="0">
              <a:latin typeface="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8875B-C837-39E5-D747-F02C70D4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Présentation du jeu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7997E-A91C-917C-6A3B-FEB3D04E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DC1257-48E0-7CC5-5523-4563829A8291}"/>
              </a:ext>
            </a:extLst>
          </p:cNvPr>
          <p:cNvSpPr txBox="1"/>
          <p:nvPr/>
        </p:nvSpPr>
        <p:spPr>
          <a:xfrm>
            <a:off x="838200" y="1246658"/>
            <a:ext cx="10515600" cy="18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itchFamily="2" charset="77"/>
              </a:rPr>
              <a:t>1050 lignes x 15 colonnes (chaque ligne représente 1 article)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itchFamily="2" charset="77"/>
              </a:rPr>
              <a:t>Variables importantes : </a:t>
            </a:r>
            <a:r>
              <a:rPr lang="fr-FR" sz="2000" i="1" dirty="0" err="1">
                <a:latin typeface="Montserrat" pitchFamily="2" charset="77"/>
              </a:rPr>
              <a:t>product_name</a:t>
            </a:r>
            <a:r>
              <a:rPr lang="fr-FR" sz="2000" dirty="0">
                <a:latin typeface="Montserrat" pitchFamily="2" charset="77"/>
              </a:rPr>
              <a:t> et </a:t>
            </a:r>
            <a:r>
              <a:rPr lang="fr-FR" sz="2000" i="1" dirty="0">
                <a:latin typeface="Montserrat" pitchFamily="2" charset="77"/>
              </a:rPr>
              <a:t>description</a:t>
            </a:r>
            <a:r>
              <a:rPr lang="fr-FR" sz="2000" dirty="0">
                <a:latin typeface="Montserrat" pitchFamily="2" charset="77"/>
              </a:rPr>
              <a:t> pour les données textuelles, </a:t>
            </a:r>
            <a:r>
              <a:rPr lang="fr-FR" sz="2000" i="1" dirty="0">
                <a:latin typeface="Montserrat" pitchFamily="2" charset="77"/>
              </a:rPr>
              <a:t>image</a:t>
            </a:r>
            <a:r>
              <a:rPr lang="fr-FR" sz="2000" dirty="0">
                <a:latin typeface="Montserrat" pitchFamily="2" charset="77"/>
              </a:rPr>
              <a:t> pour importer les images, et </a:t>
            </a:r>
            <a:r>
              <a:rPr lang="fr-FR" sz="2000" i="1" dirty="0" err="1">
                <a:latin typeface="Montserrat" pitchFamily="2" charset="77"/>
              </a:rPr>
              <a:t>product_category_tree</a:t>
            </a:r>
            <a:r>
              <a:rPr lang="fr-FR" sz="2000" i="1" dirty="0">
                <a:latin typeface="Montserrat" pitchFamily="2" charset="77"/>
              </a:rPr>
              <a:t> </a:t>
            </a:r>
            <a:r>
              <a:rPr lang="fr-FR" sz="2000" dirty="0">
                <a:latin typeface="Montserrat" pitchFamily="2" charset="77"/>
              </a:rPr>
              <a:t>pour extraire les catégories.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E2281D-2B0F-E381-E265-8380D5E5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22" y="3480245"/>
            <a:ext cx="8657156" cy="21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8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Extraction des catégories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7997E-A91C-917C-6A3B-FEB3D04E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4D74397B-8C0C-4AD3-1B57-9E2E6CF6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2781"/>
            <a:ext cx="4320000" cy="22186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2E3A15-1C20-0D6B-513F-043A5CA6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30" y="1122781"/>
            <a:ext cx="1788725" cy="22176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5E76F04-93E5-F875-DDBB-272F771D58D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158200" y="2231581"/>
            <a:ext cx="2237530" cy="53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1612C5A-B8BC-70C5-53A6-4DEDC7CAA643}"/>
              </a:ext>
            </a:extLst>
          </p:cNvPr>
          <p:cNvSpPr txBox="1"/>
          <p:nvPr/>
        </p:nvSpPr>
        <p:spPr>
          <a:xfrm>
            <a:off x="5965992" y="4316436"/>
            <a:ext cx="4648200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7 catégories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150 échantillons par catégorie (jeu de données équilibré)</a:t>
            </a:r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AADE3F-7A05-7570-75BB-7B90649AC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0358"/>
            <a:ext cx="4320000" cy="21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08071-F377-F48F-949F-FACB1638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b="1" dirty="0">
                <a:latin typeface=""/>
              </a:rPr>
              <a:t>Analyse des données textuelles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F71F40-5456-607D-B4F9-40EE1AFB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0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Preprocessing</a:t>
            </a:r>
            <a:endParaRPr lang="fr-FR" sz="3600" b="1" dirty="0">
              <a:latin typeface="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745490-2C6C-D632-A5AB-BDF81B91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C88DD1-1F30-A271-FD73-D06FDDE9ACEC}"/>
              </a:ext>
            </a:extLst>
          </p:cNvPr>
          <p:cNvSpPr txBox="1"/>
          <p:nvPr/>
        </p:nvSpPr>
        <p:spPr>
          <a:xfrm>
            <a:off x="838200" y="1112454"/>
            <a:ext cx="10515600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Document = nom produit + description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Mise en minuscule du texte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 err="1">
                <a:latin typeface="Montserrat" pitchFamily="2" charset="77"/>
              </a:rPr>
              <a:t>Tokenization</a:t>
            </a:r>
            <a:endParaRPr lang="fr-FR" sz="1800" dirty="0"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Suppression des mots uniques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Suppression des mots courts (&lt; 3 lettres)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Suppression des </a:t>
            </a:r>
            <a:r>
              <a:rPr lang="fr-FR" dirty="0" err="1">
                <a:latin typeface="Montserrat" pitchFamily="2" charset="77"/>
              </a:rPr>
              <a:t>t</a:t>
            </a:r>
            <a:r>
              <a:rPr lang="fr-FR" sz="1800" dirty="0" err="1">
                <a:latin typeface="Montserrat" pitchFamily="2" charset="77"/>
              </a:rPr>
              <a:t>okens</a:t>
            </a:r>
            <a:r>
              <a:rPr lang="fr-FR" sz="1800" dirty="0">
                <a:latin typeface="Montserrat" pitchFamily="2" charset="77"/>
              </a:rPr>
              <a:t> non-alphabétiques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Suppression des mots fréquents communs à toutes les catégories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itchFamily="2" charset="77"/>
              </a:rPr>
              <a:t>Création de 2 corpus : un sur lequel on a appliqué le </a:t>
            </a:r>
            <a:r>
              <a:rPr lang="fr-FR" sz="1800" i="1" dirty="0" err="1">
                <a:latin typeface="Montserrat" pitchFamily="2" charset="77"/>
              </a:rPr>
              <a:t>stemming</a:t>
            </a:r>
            <a:r>
              <a:rPr lang="fr-FR" sz="1800" dirty="0">
                <a:latin typeface="Montserrat" pitchFamily="2" charset="77"/>
              </a:rPr>
              <a:t>, un autre sur lequel on a appliqué la </a:t>
            </a:r>
            <a:r>
              <a:rPr lang="fr-FR" sz="1800" i="1" dirty="0" err="1">
                <a:latin typeface="Montserrat" pitchFamily="2" charset="77"/>
              </a:rPr>
              <a:t>lemmatization</a:t>
            </a:r>
            <a:r>
              <a:rPr lang="fr-FR" sz="1800" dirty="0"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51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Extraction des </a:t>
            </a:r>
            <a:r>
              <a:rPr lang="fr-FR" sz="3600" b="1" dirty="0" err="1">
                <a:latin typeface=""/>
              </a:rPr>
              <a:t>Features</a:t>
            </a:r>
            <a:endParaRPr lang="fr-FR" sz="3600" b="1" dirty="0">
              <a:latin typeface="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745490-2C6C-D632-A5AB-BDF81B91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C88DD1-1F30-A271-FD73-D06FDDE9ACEC}"/>
              </a:ext>
            </a:extLst>
          </p:cNvPr>
          <p:cNvSpPr txBox="1"/>
          <p:nvPr/>
        </p:nvSpPr>
        <p:spPr>
          <a:xfrm>
            <a:off x="838200" y="1112454"/>
            <a:ext cx="10515600" cy="530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>
                <a:latin typeface="Montserrat" pitchFamily="2" charset="77"/>
                <a:cs typeface="Al Bayan Plain" pitchFamily="2" charset="-78"/>
              </a:rPr>
              <a:t>Extraction des </a:t>
            </a:r>
            <a:r>
              <a:rPr lang="fr-FR" dirty="0" err="1">
                <a:latin typeface="Montserrat" pitchFamily="2" charset="77"/>
                <a:cs typeface="Al Bayan Plain" pitchFamily="2" charset="-78"/>
              </a:rPr>
              <a:t>features</a:t>
            </a:r>
            <a:r>
              <a:rPr lang="fr-FR" dirty="0">
                <a:latin typeface="Montserrat" pitchFamily="2" charset="77"/>
                <a:cs typeface="Al Bayan Plain" pitchFamily="2" charset="-78"/>
              </a:rPr>
              <a:t> texte avec 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deux approches de type “bag-of-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Montserrat" pitchFamily="2" charset="77"/>
              </a:rPr>
              <a:t>words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”,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itchFamily="2" charset="77"/>
              </a:rPr>
              <a:t>comptage simple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 de mots et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itchFamily="2" charset="77"/>
              </a:rPr>
              <a:t>Tf-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Montserrat" pitchFamily="2" charset="77"/>
              </a:rPr>
              <a:t>idf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 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une approche de type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Montserrat" pitchFamily="2" charset="77"/>
              </a:rPr>
              <a:t>word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/sentence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Montserrat" pitchFamily="2" charset="77"/>
              </a:rPr>
              <a:t>embedding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 classique avec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itchFamily="2" charset="77"/>
              </a:rPr>
              <a:t>Word2Vec 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une approche de type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Montserrat" pitchFamily="2" charset="77"/>
              </a:rPr>
              <a:t>word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/sentence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Montserrat" pitchFamily="2" charset="77"/>
              </a:rPr>
              <a:t>embedding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 avec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itchFamily="2" charset="77"/>
              </a:rPr>
              <a:t>BERT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 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une approche de type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Montserrat" pitchFamily="2" charset="77"/>
              </a:rPr>
              <a:t>word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/sentence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Montserrat" pitchFamily="2" charset="77"/>
              </a:rPr>
              <a:t>embedding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 avec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itchFamily="2" charset="77"/>
              </a:rPr>
              <a:t>USE</a:t>
            </a:r>
            <a:r>
              <a:rPr lang="fr-FR" i="0" dirty="0">
                <a:solidFill>
                  <a:srgbClr val="000000"/>
                </a:solidFill>
                <a:effectLst/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fr-FR" b="1" dirty="0">
              <a:solidFill>
                <a:srgbClr val="000000"/>
              </a:solidFill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fr-FR" b="1" i="0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fr-FR" b="1" dirty="0">
              <a:solidFill>
                <a:srgbClr val="000000"/>
              </a:solidFill>
              <a:latin typeface="Montserrat" pitchFamily="2" charset="77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fr-FR" b="1" i="0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800" b="1" dirty="0">
                <a:latin typeface="Montserrat" pitchFamily="2" charset="77"/>
              </a:rPr>
              <a:t>Remarque</a:t>
            </a:r>
            <a:r>
              <a:rPr lang="fr-FR" sz="1800" dirty="0">
                <a:latin typeface="Montserrat" pitchFamily="2" charset="77"/>
              </a:rPr>
              <a:t> : Pour les modèles de </a:t>
            </a:r>
            <a:r>
              <a:rPr lang="fr-FR" sz="1800" dirty="0" err="1">
                <a:latin typeface="Montserrat" pitchFamily="2" charset="77"/>
              </a:rPr>
              <a:t>Deep</a:t>
            </a:r>
            <a:r>
              <a:rPr lang="fr-FR" sz="1800" dirty="0">
                <a:latin typeface="Montserrat" pitchFamily="2" charset="77"/>
              </a:rPr>
              <a:t> Learning (BERT et USE) aucun prétraitement n’a été effectué.</a:t>
            </a:r>
          </a:p>
        </p:txBody>
      </p:sp>
    </p:spTree>
    <p:extLst>
      <p:ext uri="{BB962C8B-B14F-4D97-AF65-F5344CB8AC3E}">
        <p14:creationId xmlns:p14="http://schemas.microsoft.com/office/powerpoint/2010/main" val="401351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err="1">
                <a:latin typeface=""/>
              </a:rPr>
              <a:t>Cluestering</a:t>
            </a:r>
            <a:r>
              <a:rPr lang="fr-FR" sz="3600" b="1" dirty="0">
                <a:latin typeface=""/>
              </a:rPr>
              <a:t> et mesure de similarité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CED95E-1D31-1C91-A2B4-3C1F46CBDCE5}"/>
              </a:ext>
            </a:extLst>
          </p:cNvPr>
          <p:cNvSpPr txBox="1"/>
          <p:nvPr/>
        </p:nvSpPr>
        <p:spPr>
          <a:xfrm>
            <a:off x="838200" y="1173269"/>
            <a:ext cx="10515600" cy="243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>
                <a:latin typeface="Montserrat" pitchFamily="2" charset="77"/>
              </a:rPr>
              <a:t>La mesure de similarité s’effectue de la manière suivante 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fr-FR" dirty="0">
                <a:latin typeface="Montserrat" pitchFamily="2" charset="77"/>
              </a:rPr>
              <a:t>Extraction des </a:t>
            </a:r>
            <a:r>
              <a:rPr lang="fr-FR" dirty="0" err="1">
                <a:latin typeface="Montserrat" pitchFamily="2" charset="77"/>
              </a:rPr>
              <a:t>features</a:t>
            </a:r>
            <a:endParaRPr lang="fr-FR" dirty="0"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fr-FR" dirty="0">
                <a:latin typeface="Montserrat" pitchFamily="2" charset="77"/>
              </a:rPr>
              <a:t>Réduction dimensionnelle dans un espace 2D par T-SNE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fr-FR" dirty="0">
                <a:latin typeface="Montserrat" pitchFamily="2" charset="77"/>
              </a:rPr>
              <a:t>Clustering sur les données projetées (</a:t>
            </a:r>
            <a:r>
              <a:rPr lang="fr-FR" dirty="0" err="1">
                <a:latin typeface="Montserrat" pitchFamily="2" charset="77"/>
              </a:rPr>
              <a:t>KMeans</a:t>
            </a:r>
            <a:r>
              <a:rPr lang="fr-FR" dirty="0">
                <a:latin typeface="Montserrat" pitchFamily="2" charset="77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fr-FR" dirty="0">
                <a:latin typeface="Montserrat" pitchFamily="2" charset="77"/>
              </a:rPr>
              <a:t>Mesure de l’ARI entre les catégories réelles et les 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72F985-1EA0-592B-A807-63615DC8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75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6F1E-C515-DA5D-CE59-91DD82A928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latin typeface=""/>
              </a:rPr>
              <a:t>Comptage simple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/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𝐴𝑅𝐼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0.45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A66ED5D-E81B-E4DB-B94B-BC0B6B6B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79" y="5423761"/>
                <a:ext cx="202324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4485ACA7-8F96-8D09-105C-6F03A084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9000"/>
            <a:ext cx="5791128" cy="396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ADC7FD-EC60-6DA8-2A54-391B57B94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879" y="1449000"/>
            <a:ext cx="4659700" cy="3960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E8B45A-1561-4DBB-E915-F1D54D8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8AE-D3A8-A547-8620-09935882FF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510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9046</TotalTime>
  <Words>1141</Words>
  <Application>Microsoft Macintosh PowerPoint</Application>
  <PresentationFormat>Grand écran</PresentationFormat>
  <Paragraphs>187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Cambria Math</vt:lpstr>
      <vt:lpstr>Montserrat</vt:lpstr>
      <vt:lpstr>Thème Office</vt:lpstr>
      <vt:lpstr>Étude de faisabilité d’un moteur de classification automatique</vt:lpstr>
      <vt:lpstr>Présentation PowerPoint</vt:lpstr>
      <vt:lpstr>Présentation PowerPoint</vt:lpstr>
      <vt:lpstr>Présentation PowerPoint</vt:lpstr>
      <vt:lpstr>Analyse des données textuelles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des images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Jamal CHEHADE</dc:creator>
  <cp:lastModifiedBy>Jamal CHEHADE</cp:lastModifiedBy>
  <cp:revision>127</cp:revision>
  <dcterms:created xsi:type="dcterms:W3CDTF">2022-10-14T22:10:16Z</dcterms:created>
  <dcterms:modified xsi:type="dcterms:W3CDTF">2022-10-29T08:08:04Z</dcterms:modified>
</cp:coreProperties>
</file>