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90" r:id="rId4"/>
    <p:sldId id="291" r:id="rId5"/>
    <p:sldId id="293" r:id="rId6"/>
    <p:sldId id="301" r:id="rId7"/>
    <p:sldId id="257" r:id="rId8"/>
    <p:sldId id="258" r:id="rId9"/>
    <p:sldId id="273" r:id="rId10"/>
    <p:sldId id="260" r:id="rId11"/>
    <p:sldId id="264" r:id="rId12"/>
    <p:sldId id="261" r:id="rId13"/>
    <p:sldId id="267" r:id="rId14"/>
    <p:sldId id="265" r:id="rId15"/>
    <p:sldId id="271" r:id="rId16"/>
    <p:sldId id="294" r:id="rId17"/>
    <p:sldId id="274" r:id="rId18"/>
    <p:sldId id="295" r:id="rId19"/>
    <p:sldId id="296" r:id="rId20"/>
    <p:sldId id="302" r:id="rId21"/>
    <p:sldId id="275" r:id="rId22"/>
    <p:sldId id="280" r:id="rId23"/>
    <p:sldId id="282" r:id="rId24"/>
    <p:sldId id="297" r:id="rId25"/>
    <p:sldId id="298" r:id="rId26"/>
    <p:sldId id="281" r:id="rId27"/>
    <p:sldId id="299" r:id="rId28"/>
    <p:sldId id="283" r:id="rId29"/>
    <p:sldId id="284" r:id="rId30"/>
    <p:sldId id="285" r:id="rId31"/>
    <p:sldId id="286" r:id="rId32"/>
    <p:sldId id="289" r:id="rId33"/>
    <p:sldId id="287" r:id="rId34"/>
    <p:sldId id="266" r:id="rId35"/>
    <p:sldId id="30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2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0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8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3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417E-0620-1548-BE40-D583F79F4C87}" type="datetimeFigureOut">
              <a:rPr lang="en-US" smtClean="0"/>
              <a:t>23/01/16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texample.net/tikz/examples/neural-network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url.com/oypxd2x" TargetMode="Externa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hyperlink" Target="https://www.flickr.com/photos/botgirlq/19810455170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hyperlink" Target="https://www.flickr.com/photos/pagedooley/19687972695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312.6199.pdf" TargetMode="External"/><Relationship Id="rId4" Type="http://schemas.openxmlformats.org/officeDocument/2006/relationships/hyperlink" Target="https://www.youtube.com/playlist?list=PL6Xpj9I5qXYEcOhn7TqghAJ6NAPrNmUBH" TargetMode="External"/><Relationship Id="rId5" Type="http://schemas.openxmlformats.org/officeDocument/2006/relationships/hyperlink" Target="http://www.r2d3.us/visual-intro-to-machine-learning-part-1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pdf/1301.3781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://deeplearning.net/category/new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udio.azureml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yownhat.blogspot.com.au/" TargetMode="External"/><Relationship Id="rId4" Type="http://schemas.openxmlformats.org/officeDocument/2006/relationships/hyperlink" Target="https://github.com/tleeuwenburg/lca1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url.com/pqbwhp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4209"/>
            <a:ext cx="7772400" cy="1470025"/>
          </a:xfrm>
        </p:spPr>
        <p:txBody>
          <a:bodyPr/>
          <a:lstStyle/>
          <a:p>
            <a:r>
              <a:rPr lang="en-US" dirty="0" smtClean="0"/>
              <a:t>Applied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404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Covering physical </a:t>
            </a:r>
            <a:r>
              <a:rPr lang="en-US" dirty="0" err="1" smtClean="0"/>
              <a:t>modelling</a:t>
            </a:r>
            <a:r>
              <a:rPr lang="en-US" dirty="0" smtClean="0"/>
              <a:t>, statistical </a:t>
            </a:r>
            <a:r>
              <a:rPr lang="en-US" dirty="0" err="1" smtClean="0"/>
              <a:t>modelling</a:t>
            </a:r>
            <a:r>
              <a:rPr lang="en-US" dirty="0" smtClean="0"/>
              <a:t>, regression, signal processing, nonparametric statistics, image processing, machine learning, artificial intelligence, plotting, </a:t>
            </a:r>
            <a:r>
              <a:rPr lang="en-US" dirty="0" err="1" smtClean="0"/>
              <a:t>visualisation</a:t>
            </a:r>
            <a:r>
              <a:rPr lang="en-US" dirty="0" smtClean="0"/>
              <a:t>, </a:t>
            </a:r>
            <a:r>
              <a:rPr lang="en-US" dirty="0" err="1" smtClean="0"/>
              <a:t>probablistic</a:t>
            </a:r>
            <a:r>
              <a:rPr lang="en-US" dirty="0" smtClean="0"/>
              <a:t> methods, deep learning, neural networks, random forests, data </a:t>
            </a:r>
            <a:r>
              <a:rPr lang="en-US" dirty="0" err="1" smtClean="0"/>
              <a:t>munging</a:t>
            </a:r>
            <a:r>
              <a:rPr lang="en-US" dirty="0" smtClean="0"/>
              <a:t>, relational databases, object databases, very large files, high performance computing, scientific computing, text mining, text generation and knowledge engineering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0268" y="4876296"/>
            <a:ext cx="362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@</a:t>
            </a:r>
            <a:r>
              <a:rPr lang="en-US" sz="2400" dirty="0" err="1" smtClean="0"/>
              <a:t>tleeuwenburg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150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Emerging Convergence of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 and matrix data representation</a:t>
            </a:r>
          </a:p>
          <a:p>
            <a:r>
              <a:rPr lang="en-US" dirty="0" smtClean="0"/>
              <a:t>Networked-array based information models</a:t>
            </a:r>
          </a:p>
          <a:p>
            <a:r>
              <a:rPr lang="en-US" dirty="0" smtClean="0"/>
              <a:t>Convergence between image processing, text processing</a:t>
            </a:r>
            <a:r>
              <a:rPr lang="en-US" dirty="0"/>
              <a:t> </a:t>
            </a:r>
            <a:r>
              <a:rPr lang="en-US" dirty="0" smtClean="0"/>
              <a:t>and statistical </a:t>
            </a:r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Physical </a:t>
            </a:r>
            <a:r>
              <a:rPr lang="en-US" dirty="0" err="1" smtClean="0"/>
              <a:t>modelling</a:t>
            </a:r>
            <a:r>
              <a:rPr lang="en-US" dirty="0" smtClean="0"/>
              <a:t> going its own separate way (more fundamental? Coming soon?)</a:t>
            </a:r>
          </a:p>
          <a:p>
            <a:r>
              <a:rPr lang="en-US" dirty="0" smtClean="0"/>
              <a:t>Random forest; gradient boosting; convolutional networks; vector-based conceptual </a:t>
            </a:r>
            <a:r>
              <a:rPr lang="en-US" dirty="0" smtClean="0"/>
              <a:t>representation;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9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Bumps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/ data-</a:t>
            </a:r>
            <a:r>
              <a:rPr lang="en-US" dirty="0" err="1" smtClean="0"/>
              <a:t>munging</a:t>
            </a:r>
            <a:r>
              <a:rPr lang="en-US" dirty="0" smtClean="0"/>
              <a:t>: Handling poor data</a:t>
            </a:r>
          </a:p>
          <a:p>
            <a:r>
              <a:rPr lang="en-US" dirty="0" smtClean="0"/>
              <a:t>Physical </a:t>
            </a:r>
            <a:r>
              <a:rPr lang="en-US" dirty="0" err="1" smtClean="0"/>
              <a:t>modelling</a:t>
            </a:r>
            <a:r>
              <a:rPr lang="en-US" dirty="0"/>
              <a:t> </a:t>
            </a:r>
            <a:r>
              <a:rPr lang="en-US" dirty="0" smtClean="0"/>
              <a:t>and identifying causation</a:t>
            </a:r>
          </a:p>
          <a:p>
            <a:r>
              <a:rPr lang="en-US" dirty="0" smtClean="0"/>
              <a:t>Machine Learning-Learning Techniques</a:t>
            </a:r>
          </a:p>
          <a:p>
            <a:r>
              <a:rPr lang="en-US" dirty="0" smtClean="0"/>
              <a:t>Hypothesis Testing</a:t>
            </a:r>
          </a:p>
          <a:p>
            <a:r>
              <a:rPr lang="en-US" dirty="0" smtClean="0"/>
              <a:t>Induction and deduction beyond correlation</a:t>
            </a:r>
          </a:p>
          <a:p>
            <a:r>
              <a:rPr lang="en-US" dirty="0" smtClean="0"/>
              <a:t>Things just inexplicably don’t work sometimes</a:t>
            </a:r>
          </a:p>
          <a:p>
            <a:r>
              <a:rPr lang="en-US" dirty="0" smtClean="0"/>
              <a:t>Adversarial examples challenge our ideas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4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Grab Bag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3 (no risk of integer division)</a:t>
            </a:r>
          </a:p>
          <a:p>
            <a:r>
              <a:rPr lang="en-US" dirty="0" smtClean="0"/>
              <a:t>Word2Vec,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sklearn</a:t>
            </a:r>
            <a:r>
              <a:rPr lang="en-US" dirty="0" smtClean="0"/>
              <a:t> (note – </a:t>
            </a:r>
            <a:r>
              <a:rPr lang="en-US" dirty="0" err="1" smtClean="0"/>
              <a:t>keras</a:t>
            </a:r>
            <a:r>
              <a:rPr lang="en-US" dirty="0" smtClean="0"/>
              <a:t> sits on top of </a:t>
            </a:r>
            <a:r>
              <a:rPr lang="en-US" dirty="0" err="1" smtClean="0"/>
              <a:t>Theano</a:t>
            </a:r>
            <a:r>
              <a:rPr lang="en-US" dirty="0" smtClean="0"/>
              <a:t> /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smtClean="0"/>
              <a:t>is easier)</a:t>
            </a:r>
            <a:endParaRPr lang="en-US" dirty="0" smtClean="0"/>
          </a:p>
          <a:p>
            <a:r>
              <a:rPr lang="en-US" dirty="0" smtClean="0"/>
              <a:t>Neural </a:t>
            </a:r>
            <a:r>
              <a:rPr lang="en-US" dirty="0" smtClean="0"/>
              <a:t>nets: Convolutional Networks, Recurrent Networks, Deep Networks</a:t>
            </a:r>
          </a:p>
          <a:p>
            <a:r>
              <a:rPr lang="en-US" dirty="0" smtClean="0"/>
              <a:t>Other networks: random forests (decision trees), </a:t>
            </a:r>
            <a:r>
              <a:rPr lang="en-US" dirty="0" err="1" smtClean="0"/>
              <a:t>bayes</a:t>
            </a:r>
            <a:r>
              <a:rPr lang="en-US" dirty="0" smtClean="0"/>
              <a:t> networks, gradient boosting</a:t>
            </a:r>
          </a:p>
          <a:p>
            <a:r>
              <a:rPr lang="en-US" dirty="0" smtClean="0"/>
              <a:t>Data preprocessing: augmentation, </a:t>
            </a:r>
            <a:r>
              <a:rPr lang="en-US" dirty="0" err="1" smtClean="0"/>
              <a:t>normalisation</a:t>
            </a:r>
            <a:r>
              <a:rPr lang="en-US" dirty="0" smtClean="0"/>
              <a:t>, feature 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2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10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are about to cover all of this in the remaining </a:t>
            </a:r>
            <a:r>
              <a:rPr lang="en-US" dirty="0" smtClean="0"/>
              <a:t>60</a:t>
            </a:r>
            <a:r>
              <a:rPr lang="en-US" dirty="0" smtClean="0"/>
              <a:t>-odd minutes.</a:t>
            </a:r>
          </a:p>
          <a:p>
            <a:r>
              <a:rPr lang="en-US" dirty="0" smtClean="0"/>
              <a:t>Hopefully, with some time to spare.</a:t>
            </a:r>
          </a:p>
          <a:p>
            <a:r>
              <a:rPr lang="en-US" dirty="0" smtClean="0"/>
              <a:t>If time allows, let’s try to solve something novel in the last twenty minutes.</a:t>
            </a:r>
          </a:p>
          <a:p>
            <a:r>
              <a:rPr lang="en-US" dirty="0" smtClean="0"/>
              <a:t>Divided up into two </a:t>
            </a:r>
            <a:r>
              <a:rPr lang="en-US" dirty="0" err="1" smtClean="0"/>
              <a:t>practicals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Mnist</a:t>
            </a:r>
            <a:r>
              <a:rPr lang="en-US" dirty="0" smtClean="0"/>
              <a:t> Digit Recognition (Random Forest)</a:t>
            </a:r>
          </a:p>
          <a:p>
            <a:pPr lvl="1"/>
            <a:r>
              <a:rPr lang="en-US" dirty="0" smtClean="0"/>
              <a:t>Word2Vec (Neural Net)</a:t>
            </a:r>
          </a:p>
          <a:p>
            <a:r>
              <a:rPr lang="en-US" dirty="0" smtClean="0"/>
              <a:t>Followed by discussion: </a:t>
            </a:r>
          </a:p>
          <a:p>
            <a:pPr lvl="1"/>
            <a:r>
              <a:rPr lang="en-US" dirty="0" smtClean="0"/>
              <a:t>Validation, verification / </a:t>
            </a:r>
            <a:r>
              <a:rPr lang="en-US" dirty="0" err="1" smtClean="0"/>
              <a:t>Visualisation</a:t>
            </a:r>
            <a:r>
              <a:rPr lang="en-US" dirty="0" smtClean="0"/>
              <a:t>, attribution</a:t>
            </a:r>
          </a:p>
          <a:p>
            <a:pPr lvl="1"/>
            <a:r>
              <a:rPr lang="en-US" dirty="0" smtClean="0"/>
              <a:t>BYOD (bring your own data)</a:t>
            </a:r>
          </a:p>
        </p:txBody>
      </p:sp>
    </p:spTree>
    <p:extLst>
      <p:ext uri="{BB962C8B-B14F-4D97-AF65-F5344CB8AC3E}">
        <p14:creationId xmlns:p14="http://schemas.microsoft.com/office/powerpoint/2010/main" val="4161304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3611"/>
            <a:ext cx="8229600" cy="1143000"/>
          </a:xfrm>
        </p:spPr>
        <p:txBody>
          <a:bodyPr/>
          <a:lstStyle/>
          <a:p>
            <a:r>
              <a:rPr lang="en-US" dirty="0" smtClean="0"/>
              <a:t>Reproducing Significant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5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The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Priming the Intuition:</a:t>
            </a:r>
          </a:p>
          <a:p>
            <a:pPr lvl="1"/>
            <a:r>
              <a:rPr lang="en-US" dirty="0" smtClean="0"/>
              <a:t>Decision Tree: intuitive, effective sometimes</a:t>
            </a:r>
          </a:p>
          <a:p>
            <a:pPr lvl="1"/>
            <a:r>
              <a:rPr lang="en-US" dirty="0" smtClean="0"/>
              <a:t>Random </a:t>
            </a:r>
            <a:r>
              <a:rPr lang="en-US" dirty="0" smtClean="0"/>
              <a:t>Forests: ensembles are good</a:t>
            </a:r>
          </a:p>
          <a:p>
            <a:pPr lvl="1"/>
            <a:r>
              <a:rPr lang="en-US" dirty="0"/>
              <a:t>Neural </a:t>
            </a:r>
            <a:r>
              <a:rPr lang="en-US" dirty="0" smtClean="0"/>
              <a:t>Networks: good but explode randomly</a:t>
            </a:r>
          </a:p>
          <a:p>
            <a:pPr lvl="1"/>
            <a:r>
              <a:rPr lang="en-US" dirty="0" smtClean="0"/>
              <a:t>Convolutional Networks: inherent structure</a:t>
            </a:r>
          </a:p>
          <a:p>
            <a:pPr lvl="1"/>
            <a:r>
              <a:rPr lang="en-US" dirty="0" smtClean="0"/>
              <a:t>Word </a:t>
            </a:r>
            <a:r>
              <a:rPr lang="en-US" dirty="0" err="1" smtClean="0"/>
              <a:t>Vectorisation</a:t>
            </a:r>
            <a:r>
              <a:rPr lang="en-US" dirty="0" smtClean="0"/>
              <a:t>: </a:t>
            </a:r>
            <a:r>
              <a:rPr lang="en-US" dirty="0" err="1" smtClean="0"/>
              <a:t>suprising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42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Decision Tree</a:t>
            </a:r>
            <a:endParaRPr lang="en-US" dirty="0"/>
          </a:p>
        </p:txBody>
      </p:sp>
      <p:pic>
        <p:nvPicPr>
          <p:cNvPr id="4" name="Content Placeholder 3" descr="decision_tre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07" r="-16107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204112" y="6259803"/>
            <a:ext cx="893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https://</a:t>
            </a:r>
            <a:r>
              <a:rPr lang="en-US" sz="1400" dirty="0" err="1"/>
              <a:t>citizennet.com</a:t>
            </a:r>
            <a:r>
              <a:rPr lang="en-US" sz="1400" dirty="0"/>
              <a:t>/blog/2012/11/10/random-forests-ensembles-and-performance-metrics/</a:t>
            </a:r>
          </a:p>
        </p:txBody>
      </p:sp>
    </p:spTree>
    <p:extLst>
      <p:ext uri="{BB962C8B-B14F-4D97-AF65-F5344CB8AC3E}">
        <p14:creationId xmlns:p14="http://schemas.microsoft.com/office/powerpoint/2010/main" val="194863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One --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224681" y="6395886"/>
            <a:ext cx="7098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source: http://</a:t>
            </a:r>
            <a:r>
              <a:rPr lang="en-US" sz="1400" dirty="0" err="1"/>
              <a:t>www.opendeep.org</a:t>
            </a:r>
            <a:r>
              <a:rPr lang="en-US" sz="1400" dirty="0"/>
              <a:t>/docs/tutorial-classifying-handwritten-</a:t>
            </a:r>
            <a:r>
              <a:rPr lang="en-US" sz="1400" dirty="0" err="1"/>
              <a:t>mnist</a:t>
            </a:r>
            <a:r>
              <a:rPr lang="en-US" sz="1400" dirty="0"/>
              <a:t>-images</a:t>
            </a:r>
          </a:p>
        </p:txBody>
      </p:sp>
    </p:spTree>
    <p:extLst>
      <p:ext uri="{BB962C8B-B14F-4D97-AF65-F5344CB8AC3E}">
        <p14:creationId xmlns:p14="http://schemas.microsoft.com/office/powerpoint/2010/main" val="141566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Neural Net</a:t>
            </a:r>
            <a:endParaRPr lang="en-US" dirty="0"/>
          </a:p>
        </p:txBody>
      </p:sp>
      <p:pic>
        <p:nvPicPr>
          <p:cNvPr id="4" name="Content Placeholder 3" descr="neural-networ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6" r="-6186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020567" y="6248463"/>
            <a:ext cx="70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source: </a:t>
            </a:r>
            <a:r>
              <a:rPr lang="en-US" sz="1400" dirty="0">
                <a:hlinkClick r:id="rId3"/>
              </a:rPr>
              <a:t>http://www.texample.net/tikz/examples/neural-network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CC-BY-2.5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681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pic>
        <p:nvPicPr>
          <p:cNvPr id="4" name="Content Placeholder 3" descr="softma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8" r="-10548"/>
          <a:stretch>
            <a:fillRect/>
          </a:stretch>
        </p:blipFill>
        <p:spPr>
          <a:xfrm>
            <a:off x="457200" y="2239879"/>
            <a:ext cx="4625420" cy="2543803"/>
          </a:xfrm>
        </p:spPr>
      </p:pic>
      <p:pic>
        <p:nvPicPr>
          <p:cNvPr id="5" name="Picture 4" descr="relu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36" y="2258507"/>
            <a:ext cx="3739664" cy="2525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5438" y="5098884"/>
            <a:ext cx="262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</a:t>
            </a:r>
            <a:r>
              <a:rPr lang="en-US" dirty="0" smtClean="0"/>
              <a:t> Activation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6131" y="5098884"/>
            <a:ext cx="21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Rectifier Unit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4712" y="5783514"/>
            <a:ext cx="382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</a:t>
            </a:r>
            <a:r>
              <a:rPr lang="en-US" sz="1400" dirty="0" smtClean="0"/>
              <a:t>source: </a:t>
            </a:r>
            <a:r>
              <a:rPr lang="en-US" sz="1400" dirty="0"/>
              <a:t>http://</a:t>
            </a:r>
            <a:r>
              <a:rPr lang="en-US" sz="1400" dirty="0" err="1"/>
              <a:t>www.quora.com</a:t>
            </a:r>
            <a:r>
              <a:rPr lang="en-US" sz="1400" dirty="0"/>
              <a:t>/What-is-the-significance-of-the-</a:t>
            </a:r>
            <a:r>
              <a:rPr lang="en-US" sz="1400" dirty="0" err="1"/>
              <a:t>softmax</a:t>
            </a:r>
            <a:r>
              <a:rPr lang="en-US" sz="1400" dirty="0"/>
              <a:t>-function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7667" y="5783514"/>
            <a:ext cx="286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source: 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65794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 Tutorials Are Like For 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59" y="5835831"/>
            <a:ext cx="5474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http://tinyurl.com/oypxd2x</a:t>
            </a:r>
            <a:r>
              <a:rPr lang="en-US" dirty="0"/>
              <a:t>, @</a:t>
            </a:r>
            <a:r>
              <a:rPr lang="en-US" dirty="0" err="1" smtClean="0"/>
              <a:t>sandymillin</a:t>
            </a:r>
            <a:r>
              <a:rPr lang="en-US" dirty="0" smtClean="0"/>
              <a:t>, CC BY-NC 2.0</a:t>
            </a:r>
            <a:endParaRPr lang="en-US" dirty="0"/>
          </a:p>
        </p:txBody>
      </p:sp>
      <p:pic>
        <p:nvPicPr>
          <p:cNvPr id="5" name="Picture 4" descr="15297720601_1110195eee_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59" y="1667013"/>
            <a:ext cx="5216503" cy="39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9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cd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81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Two --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</a:p>
          <a:p>
            <a:r>
              <a:rPr lang="en-US" dirty="0" smtClean="0"/>
              <a:t>Natural Language Generation</a:t>
            </a:r>
          </a:p>
          <a:p>
            <a:r>
              <a:rPr lang="en-US" dirty="0" smtClean="0"/>
              <a:t>Natural Language Understanding (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Markov models, word2vec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4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Twitter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body of knowledge to learn (corpus)</a:t>
            </a:r>
          </a:p>
          <a:p>
            <a:r>
              <a:rPr lang="en-US" dirty="0" smtClean="0"/>
              <a:t>Represent that knowledge to the machine</a:t>
            </a:r>
          </a:p>
          <a:p>
            <a:r>
              <a:rPr lang="en-US" dirty="0" smtClean="0"/>
              <a:t>‘One-hot’ representation of knowledge</a:t>
            </a:r>
          </a:p>
          <a:p>
            <a:r>
              <a:rPr lang="en-US" dirty="0" smtClean="0"/>
              <a:t>What does a word vector mean?</a:t>
            </a:r>
          </a:p>
          <a:p>
            <a:r>
              <a:rPr lang="en-US" dirty="0" smtClean="0"/>
              <a:t>The basis for all training: N-Grams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5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you know if you something is right?</a:t>
            </a:r>
          </a:p>
          <a:p>
            <a:r>
              <a:rPr lang="en-US" dirty="0" smtClean="0"/>
              <a:t>Especially if you’re a </a:t>
            </a:r>
            <a:r>
              <a:rPr lang="en-US" dirty="0" err="1" smtClean="0"/>
              <a:t>sceptical</a:t>
            </a:r>
            <a:r>
              <a:rPr lang="en-US" dirty="0" smtClean="0"/>
              <a:t> person…</a:t>
            </a:r>
          </a:p>
          <a:p>
            <a:endParaRPr lang="en-US" dirty="0"/>
          </a:p>
          <a:p>
            <a:r>
              <a:rPr lang="en-US" dirty="0" smtClean="0"/>
              <a:t>“Seems okay”</a:t>
            </a:r>
          </a:p>
          <a:p>
            <a:r>
              <a:rPr lang="en-US" dirty="0" smtClean="0"/>
              <a:t>Worked on my machine</a:t>
            </a:r>
          </a:p>
          <a:p>
            <a:r>
              <a:rPr lang="en-US" dirty="0" smtClean="0"/>
              <a:t>About as good as a weather forecast</a:t>
            </a:r>
          </a:p>
          <a:p>
            <a:r>
              <a:rPr lang="en-US" dirty="0" smtClean="0"/>
              <a:t>As good as X within Y% likelihood</a:t>
            </a:r>
          </a:p>
          <a:p>
            <a:r>
              <a:rPr lang="en-US" dirty="0" smtClean="0"/>
              <a:t>Accounts for Z% of the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2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 Explained (R2)</a:t>
            </a:r>
            <a:endParaRPr lang="en-US" dirty="0"/>
          </a:p>
        </p:txBody>
      </p:sp>
      <p:pic>
        <p:nvPicPr>
          <p:cNvPr id="4" name="Picture 3" descr="r-squared-710x4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011630"/>
            <a:ext cx="676275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8077" y="6015214"/>
            <a:ext cx="673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Source: http</a:t>
            </a:r>
            <a:r>
              <a:rPr lang="en-US" dirty="0"/>
              <a:t>://</a:t>
            </a:r>
            <a:r>
              <a:rPr lang="en-US" dirty="0" err="1"/>
              <a:t>www.rapidinsightinc.com</a:t>
            </a:r>
            <a:r>
              <a:rPr lang="en-US" dirty="0"/>
              <a:t>/brushing-r-squared/</a:t>
            </a:r>
          </a:p>
        </p:txBody>
      </p:sp>
    </p:spTree>
    <p:extLst>
      <p:ext uri="{BB962C8B-B14F-4D97-AF65-F5344CB8AC3E}">
        <p14:creationId xmlns:p14="http://schemas.microsoft.com/office/powerpoint/2010/main" val="1097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 and AUC</a:t>
            </a:r>
            <a:endParaRPr lang="en-US" dirty="0"/>
          </a:p>
        </p:txBody>
      </p:sp>
      <p:pic>
        <p:nvPicPr>
          <p:cNvPr id="4" name="Content Placeholder 3" descr="roc-pretty-goo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08" r="-18508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167983" y="6126163"/>
            <a:ext cx="69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source: http://</a:t>
            </a:r>
            <a:r>
              <a:rPr lang="en-US" dirty="0" err="1"/>
              <a:t>blog.yhathq.com</a:t>
            </a:r>
            <a:r>
              <a:rPr lang="en-US" dirty="0"/>
              <a:t>/posts/roc-</a:t>
            </a:r>
            <a:r>
              <a:rPr lang="en-US" dirty="0" err="1"/>
              <a:t>curves.html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9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Data - Visual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</a:p>
          <a:p>
            <a:r>
              <a:rPr lang="en-US" dirty="0" smtClean="0"/>
              <a:t>Heap Map</a:t>
            </a:r>
          </a:p>
          <a:p>
            <a:r>
              <a:rPr lang="en-US" dirty="0" smtClean="0"/>
              <a:t>Geographical Overlay</a:t>
            </a:r>
          </a:p>
          <a:p>
            <a:r>
              <a:rPr lang="en-US" dirty="0" smtClean="0"/>
              <a:t>Time </a:t>
            </a:r>
            <a:r>
              <a:rPr lang="en-US" dirty="0" smtClean="0"/>
              <a:t>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</a:t>
            </a:r>
            <a:endParaRPr lang="en-US" dirty="0"/>
          </a:p>
        </p:txBody>
      </p:sp>
      <p:pic>
        <p:nvPicPr>
          <p:cNvPr id="5" name="Picture 4" descr="Screen+Shot+2015-07-05+at+8.25.50+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6" y="1417638"/>
            <a:ext cx="7696200" cy="513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9511" y="6429907"/>
            <a:ext cx="601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by the author: CC-BY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9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still some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future may not be like the past</a:t>
            </a:r>
          </a:p>
          <a:p>
            <a:pPr lvl="1"/>
            <a:r>
              <a:rPr lang="en-US" dirty="0" smtClean="0"/>
              <a:t>In predictable ways</a:t>
            </a:r>
          </a:p>
          <a:p>
            <a:pPr lvl="1"/>
            <a:r>
              <a:rPr lang="en-US" dirty="0" smtClean="0"/>
              <a:t>In unpredictable ways</a:t>
            </a:r>
          </a:p>
          <a:p>
            <a:pPr lvl="1"/>
            <a:r>
              <a:rPr lang="en-US" dirty="0" smtClean="0"/>
              <a:t>Obviously</a:t>
            </a:r>
          </a:p>
          <a:p>
            <a:pPr lvl="1"/>
            <a:r>
              <a:rPr lang="en-US" dirty="0" smtClean="0"/>
              <a:t>Not-so-obviously</a:t>
            </a:r>
          </a:p>
          <a:p>
            <a:r>
              <a:rPr lang="en-US" dirty="0" smtClean="0"/>
              <a:t>Nothing beats a causal explanation – what is the actual method of operation?</a:t>
            </a:r>
          </a:p>
          <a:p>
            <a:r>
              <a:rPr lang="en-US" dirty="0" smtClean="0"/>
              <a:t>Same as saying – break the problem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4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New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 approach: translate to another known problem to prove performance</a:t>
            </a:r>
          </a:p>
          <a:p>
            <a:r>
              <a:rPr lang="en-US" dirty="0" smtClean="0"/>
              <a:t>Baseline against random forest</a:t>
            </a:r>
          </a:p>
          <a:p>
            <a:r>
              <a:rPr lang="en-US" dirty="0" smtClean="0"/>
              <a:t>More attention needed on input biases</a:t>
            </a:r>
          </a:p>
          <a:p>
            <a:r>
              <a:rPr lang="en-US" dirty="0" smtClean="0"/>
              <a:t>More attention needed on evaluation</a:t>
            </a:r>
          </a:p>
          <a:p>
            <a:r>
              <a:rPr lang="en-US" dirty="0" err="1" smtClean="0"/>
              <a:t>Visualise</a:t>
            </a:r>
            <a:r>
              <a:rPr lang="en-US" dirty="0" smtClean="0"/>
              <a:t> All The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1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91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 we’re going to spend 20 minutes on installing things…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then you can either do the exercises or just listen to the rest of the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2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in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Adverserial</a:t>
            </a:r>
            <a:r>
              <a:rPr lang="en-US" dirty="0"/>
              <a:t> </a:t>
            </a:r>
            <a:r>
              <a:rPr lang="en-US" dirty="0" smtClean="0"/>
              <a:t>Examples</a:t>
            </a:r>
          </a:p>
          <a:p>
            <a:r>
              <a:rPr lang="en-US" dirty="0" smtClean="0"/>
              <a:t>Automated Discovery of Solutions</a:t>
            </a:r>
          </a:p>
          <a:p>
            <a:r>
              <a:rPr lang="en-US" dirty="0" smtClean="0"/>
              <a:t>Deep Dreaming (just cool, reveals biases)</a:t>
            </a:r>
          </a:p>
          <a:p>
            <a:r>
              <a:rPr lang="en-US" dirty="0" smtClean="0"/>
              <a:t>Advanced </a:t>
            </a:r>
            <a:r>
              <a:rPr lang="en-US" dirty="0" err="1" smtClean="0"/>
              <a:t>Visualisation</a:t>
            </a:r>
            <a:endParaRPr lang="en-US" dirty="0"/>
          </a:p>
          <a:p>
            <a:r>
              <a:rPr lang="en-US" dirty="0" smtClean="0"/>
              <a:t>Integration of Systems and Knowledge</a:t>
            </a:r>
          </a:p>
          <a:p>
            <a:endParaRPr lang="en-US" dirty="0"/>
          </a:p>
          <a:p>
            <a:r>
              <a:rPr lang="en-US" dirty="0" smtClean="0"/>
              <a:t>That just leave the data </a:t>
            </a:r>
            <a:r>
              <a:rPr lang="en-US" dirty="0" err="1" smtClean="0"/>
              <a:t>munging</a:t>
            </a:r>
            <a:r>
              <a:rPr lang="en-US" dirty="0" smtClean="0"/>
              <a:t>…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6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Dreaming</a:t>
            </a:r>
            <a:endParaRPr lang="en-US" dirty="0"/>
          </a:p>
        </p:txBody>
      </p:sp>
      <p:pic>
        <p:nvPicPr>
          <p:cNvPr id="8" name="Content Placeholder 7" descr="19810455170_e3482f890f_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" b="2071"/>
          <a:stretch>
            <a:fillRect/>
          </a:stretch>
        </p:blipFill>
        <p:spPr>
          <a:xfrm>
            <a:off x="457200" y="1418867"/>
            <a:ext cx="8229600" cy="4525963"/>
          </a:xfrm>
        </p:spPr>
      </p:pic>
      <p:sp>
        <p:nvSpPr>
          <p:cNvPr id="6" name="Rectangle 5"/>
          <p:cNvSpPr/>
          <p:nvPr/>
        </p:nvSpPr>
        <p:spPr>
          <a:xfrm>
            <a:off x="1220074" y="6136117"/>
            <a:ext cx="6797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https://www.flickr.com/photos/botgirlq/19810455170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CC-BY-NC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4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Dreaming</a:t>
            </a:r>
            <a:endParaRPr lang="en-US" dirty="0"/>
          </a:p>
        </p:txBody>
      </p:sp>
      <p:pic>
        <p:nvPicPr>
          <p:cNvPr id="5" name="Content Placeholder 4" descr="19687972695_c1dfc8e311_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 b="8785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993280" y="6126163"/>
            <a:ext cx="7375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https://www.flickr.com/photos/pagedooley/19687972695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CC-BY .20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9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Adverserial</a:t>
            </a:r>
            <a:r>
              <a:rPr lang="en-US" dirty="0" smtClean="0"/>
              <a:t> Examples</a:t>
            </a:r>
            <a:endParaRPr lang="en-US" dirty="0"/>
          </a:p>
        </p:txBody>
      </p:sp>
      <p:pic>
        <p:nvPicPr>
          <p:cNvPr id="4" name="Content Placeholder 3" descr="neterror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07" b="-10207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304058" y="6021659"/>
            <a:ext cx="5125516" cy="37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http://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/1312.6199.pdf</a:t>
            </a:r>
          </a:p>
        </p:txBody>
      </p:sp>
    </p:spTree>
    <p:extLst>
      <p:ext uri="{BB962C8B-B14F-4D97-AF65-F5344CB8AC3E}">
        <p14:creationId xmlns:p14="http://schemas.microsoft.com/office/powerpoint/2010/main" val="100637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http://arxiv.org/pdf/1301.3781.pdf</a:t>
            </a:r>
            <a:r>
              <a:rPr lang="en-US" dirty="0" smtClean="0"/>
              <a:t>: a paper</a:t>
            </a:r>
          </a:p>
          <a:p>
            <a:r>
              <a:rPr lang="en-US" dirty="0">
                <a:hlinkClick r:id="rId3"/>
              </a:rPr>
              <a:t>http://arxiv.org/pdf/1312.6199.</a:t>
            </a:r>
            <a:r>
              <a:rPr lang="en-US" dirty="0" smtClean="0">
                <a:hlinkClick r:id="rId3"/>
              </a:rPr>
              <a:t>pdf</a:t>
            </a:r>
            <a:r>
              <a:rPr lang="en-US" dirty="0" smtClean="0"/>
              <a:t>: a paper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https://www.youtube.com/playlist?list=PL6Xpj9I5qXYEcOhn7TqghAJ6NAPrNmUBH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 this is the best machine learning lecture series, by Hugo </a:t>
            </a:r>
            <a:r>
              <a:rPr lang="en-US" dirty="0" err="1" smtClean="0">
                <a:sym typeface="Wingdings"/>
              </a:rPr>
              <a:t>Larochelle</a:t>
            </a:r>
            <a:r>
              <a:rPr lang="en-US" dirty="0" smtClean="0">
                <a:sym typeface="Wingdings"/>
              </a:rPr>
              <a:t>.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hlinkClick r:id="rId5"/>
              </a:rPr>
              <a:t>http://www.r2d3.us/visual-intro-to-machine-learning-part-1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oh so very shiny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3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Exciting things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https://studio.azureml.net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https://www.kaggle.com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http://deeplearning.net/category/news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0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9456" y="2498541"/>
            <a:ext cx="6085089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INSTALL THE THINGS</a:t>
            </a:r>
          </a:p>
          <a:p>
            <a:pPr algn="ctr"/>
            <a:endParaRPr lang="en-US" sz="2000" dirty="0" smtClean="0"/>
          </a:p>
          <a:p>
            <a:r>
              <a:rPr lang="en-US" sz="2000" dirty="0" smtClean="0"/>
              <a:t>try:</a:t>
            </a:r>
          </a:p>
          <a:p>
            <a:r>
              <a:rPr lang="en-US" sz="2000" dirty="0" smtClean="0"/>
              <a:t>	</a:t>
            </a:r>
            <a:r>
              <a:rPr lang="en-US" sz="2000" dirty="0" smtClean="0"/>
              <a:t>./</a:t>
            </a:r>
            <a:r>
              <a:rPr lang="en-US" sz="2000" dirty="0" err="1" smtClean="0"/>
              <a:t>install.sh</a:t>
            </a:r>
            <a:endParaRPr lang="en-US" sz="2000" dirty="0"/>
          </a:p>
          <a:p>
            <a:r>
              <a:rPr lang="en-US" sz="2000" dirty="0" smtClean="0"/>
              <a:t>Except </a:t>
            </a:r>
            <a:r>
              <a:rPr lang="en-US" sz="2000" dirty="0" err="1" smtClean="0"/>
              <a:t>ScriptDidn’tWorkException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	Install </a:t>
            </a:r>
            <a:r>
              <a:rPr lang="en-US" sz="2000" dirty="0"/>
              <a:t>Instructions: </a:t>
            </a:r>
            <a:r>
              <a:rPr lang="en-US" sz="2000" dirty="0">
                <a:hlinkClick r:id="rId2"/>
              </a:rPr>
              <a:t>http://tinyurl.com/pqbwhpp</a:t>
            </a:r>
            <a:endParaRPr lang="en-US" sz="2000" dirty="0"/>
          </a:p>
          <a:p>
            <a:r>
              <a:rPr lang="en-US" sz="2000" dirty="0" smtClean="0"/>
              <a:t>Except </a:t>
            </a:r>
            <a:r>
              <a:rPr lang="en-US" sz="2000" dirty="0" err="1" smtClean="0"/>
              <a:t>URLDidn’tWorkException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 smtClean="0"/>
              <a:t>	Full </a:t>
            </a:r>
            <a:r>
              <a:rPr lang="en-US" sz="2000" dirty="0" err="1"/>
              <a:t>url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http://myownhat.blogspot.com.au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2015</a:t>
            </a:r>
            <a:r>
              <a:rPr lang="en-US" sz="2000" dirty="0"/>
              <a:t>/06</a:t>
            </a:r>
            <a:r>
              <a:rPr lang="en-US" sz="2000" dirty="0" smtClean="0"/>
              <a:t>/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setup</a:t>
            </a:r>
            <a:r>
              <a:rPr lang="en-US" sz="2000" dirty="0"/>
              <a:t>-for-</a:t>
            </a:r>
            <a:r>
              <a:rPr lang="en-US" sz="2000" dirty="0" err="1"/>
              <a:t>pycon</a:t>
            </a:r>
            <a:r>
              <a:rPr lang="en-US" sz="2000" dirty="0"/>
              <a:t>-au-tutorial-take-</a:t>
            </a:r>
            <a:r>
              <a:rPr lang="en-US" sz="2000" dirty="0" err="1"/>
              <a:t>one.html</a:t>
            </a:r>
            <a:r>
              <a:rPr lang="en-US" sz="20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3097" y="292330"/>
            <a:ext cx="561780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FIRST CLONE THIS REPO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dirty="0">
                <a:hlinkClick r:id="rId4"/>
              </a:rPr>
              <a:t>https://github.com/tleeuwenburg/</a:t>
            </a:r>
            <a:r>
              <a:rPr lang="en-US" sz="2000" dirty="0" smtClean="0">
                <a:hlinkClick r:id="rId4"/>
              </a:rPr>
              <a:t>lca16</a:t>
            </a:r>
            <a:endParaRPr lang="en-US" sz="2000" dirty="0" smtClean="0"/>
          </a:p>
          <a:p>
            <a:pPr algn="ctr"/>
            <a:endParaRPr lang="en-US" sz="2000" b="1" dirty="0"/>
          </a:p>
          <a:p>
            <a:pPr algn="ctr"/>
            <a:r>
              <a:rPr lang="en-US" sz="2000" dirty="0" smtClean="0"/>
              <a:t>Or copy it from one of the USB keys (some additional data may be included on these)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887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broken? Fix it yourself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4" name="Content Placeholder 3" descr="There-I-Fix-It-1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68" r="-142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381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Nov 2015: Google releases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smtClean="0"/>
              <a:t>Dec 2016: </a:t>
            </a:r>
            <a:r>
              <a:rPr lang="en-US" dirty="0" err="1" smtClean="0"/>
              <a:t>OpenAI</a:t>
            </a:r>
            <a:r>
              <a:rPr lang="en-US" dirty="0" smtClean="0"/>
              <a:t> nonprofit research institute</a:t>
            </a:r>
          </a:p>
          <a:p>
            <a:r>
              <a:rPr lang="en-US" dirty="0" smtClean="0"/>
              <a:t>Jan 2016: Google releases free </a:t>
            </a:r>
            <a:r>
              <a:rPr lang="en-US" dirty="0" err="1" smtClean="0"/>
              <a:t>Udacity</a:t>
            </a:r>
            <a:r>
              <a:rPr lang="en-US" dirty="0" smtClean="0"/>
              <a:t> course</a:t>
            </a:r>
          </a:p>
          <a:p>
            <a:r>
              <a:rPr lang="en-US" dirty="0" smtClean="0"/>
              <a:t>Jan 2016: </a:t>
            </a:r>
            <a:r>
              <a:rPr lang="en-US" dirty="0" err="1" smtClean="0"/>
              <a:t>Baidu</a:t>
            </a:r>
            <a:r>
              <a:rPr lang="en-US" dirty="0" smtClean="0"/>
              <a:t> releases “Fast CTC”</a:t>
            </a:r>
          </a:p>
          <a:p>
            <a:endParaRPr lang="en-US" dirty="0"/>
          </a:p>
          <a:p>
            <a:r>
              <a:rPr lang="en-US" dirty="0" smtClean="0"/>
              <a:t>The world is moving fast, but things are also getting easier to do</a:t>
            </a:r>
          </a:p>
          <a:p>
            <a:r>
              <a:rPr lang="en-US" dirty="0" smtClean="0"/>
              <a:t>A lot of bold claims are made about AI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7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AI Apocalypse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“I think we should be very careful about artificial intelligence. If I had to guess at what our biggest existential threat is, it’s probably that. So we need to be very careful.”</a:t>
            </a:r>
          </a:p>
          <a:p>
            <a:pPr lvl="1"/>
            <a:r>
              <a:rPr lang="en-US" dirty="0" err="1" smtClean="0"/>
              <a:t>Elon</a:t>
            </a:r>
            <a:r>
              <a:rPr lang="en-US" dirty="0" smtClean="0"/>
              <a:t> Musk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http://</a:t>
            </a:r>
            <a:r>
              <a:rPr lang="en-US" i="1" dirty="0" err="1" smtClean="0"/>
              <a:t>www.theguardian.com</a:t>
            </a:r>
            <a:r>
              <a:rPr lang="en-US" i="1" dirty="0" smtClean="0"/>
              <a:t>/technology/2014/</a:t>
            </a:r>
            <a:r>
              <a:rPr lang="en-US" i="1" dirty="0" err="1" smtClean="0"/>
              <a:t>oct</a:t>
            </a:r>
            <a:r>
              <a:rPr lang="en-US" i="1" dirty="0" smtClean="0"/>
              <a:t>/27/</a:t>
            </a:r>
            <a:r>
              <a:rPr lang="en-US" i="1" dirty="0" err="1" smtClean="0"/>
              <a:t>elon</a:t>
            </a:r>
            <a:r>
              <a:rPr lang="en-US" i="1" dirty="0" smtClean="0"/>
              <a:t>-musk-artificial-intelligence-</a:t>
            </a:r>
            <a:r>
              <a:rPr lang="en-US" i="1" dirty="0" err="1" smtClean="0"/>
              <a:t>ai</a:t>
            </a:r>
            <a:r>
              <a:rPr lang="en-US" i="1" dirty="0" smtClean="0"/>
              <a:t>-biggest-existential-threat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5274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Cutting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“There’s a big difference between intelligence and sentience. There could be a race of killer robots in the far future, but I don’t work on not turning AI evil today for the same reason I don’t worry about the problem of overpopulation on the planet Mars.”</a:t>
            </a:r>
          </a:p>
          <a:p>
            <a:pPr lvl="1"/>
            <a:r>
              <a:rPr lang="en-US" dirty="0" smtClean="0"/>
              <a:t>Andrew 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http://</a:t>
            </a:r>
            <a:r>
              <a:rPr lang="en-US" i="1" dirty="0" err="1" smtClean="0"/>
              <a:t>www.theregister.co.uk</a:t>
            </a:r>
            <a:r>
              <a:rPr lang="en-US" i="1" dirty="0" smtClean="0"/>
              <a:t>/2015/03/19/</a:t>
            </a:r>
            <a:r>
              <a:rPr lang="en-US" i="1" dirty="0" err="1" smtClean="0"/>
              <a:t>andrew_ng_baidu_ai</a:t>
            </a:r>
            <a:r>
              <a:rPr lang="en-US" i="1" dirty="0" smtClean="0"/>
              <a:t>/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812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 smtClean="0">
              <a:sym typeface="Wingdings"/>
            </a:endParaRPr>
          </a:p>
          <a:p>
            <a:pPr marL="0" indent="0" algn="ctr">
              <a:buNone/>
            </a:pPr>
            <a:r>
              <a:rPr lang="en-US" sz="9600" dirty="0" smtClean="0">
                <a:sym typeface="Wingdings"/>
              </a:rPr>
              <a:t>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6159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15417</TotalTime>
  <Words>1213</Words>
  <Application>Microsoft Macintosh PowerPoint</Application>
  <PresentationFormat>On-screen Show (4:3)</PresentationFormat>
  <Paragraphs>166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Applied Data Science</vt:lpstr>
      <vt:lpstr>What  Tutorials Are Like For Me</vt:lpstr>
      <vt:lpstr>Se we’re going to spend 20 minutes on installing things…   and then you can either do the exercises or just listen to the rest of the content</vt:lpstr>
      <vt:lpstr>PowerPoint Presentation</vt:lpstr>
      <vt:lpstr>Still broken? Fix it yourself </vt:lpstr>
      <vt:lpstr>Recent News</vt:lpstr>
      <vt:lpstr>The AI Apocalypse</vt:lpstr>
      <vt:lpstr>The Cutting Edge</vt:lpstr>
      <vt:lpstr>Spreadsheets</vt:lpstr>
      <vt:lpstr>Emerging Convergence of Paradigms</vt:lpstr>
      <vt:lpstr>Limitations and Bumps</vt:lpstr>
      <vt:lpstr>Tech Grab Bag</vt:lpstr>
      <vt:lpstr>PowerPoint Presentation</vt:lpstr>
      <vt:lpstr>Reproducing Significant Results</vt:lpstr>
      <vt:lpstr>Breaking Down The Theory</vt:lpstr>
      <vt:lpstr>What is a Decision Tree</vt:lpstr>
      <vt:lpstr>Session One -- Images</vt:lpstr>
      <vt:lpstr>Basic Neural Net</vt:lpstr>
      <vt:lpstr>Activation Functions</vt:lpstr>
      <vt:lpstr>Hands-On Examples</vt:lpstr>
      <vt:lpstr>Session Two -- Text</vt:lpstr>
      <vt:lpstr>Word2Vec Twitter Bot</vt:lpstr>
      <vt:lpstr>Testing Predictions</vt:lpstr>
      <vt:lpstr>Percent Explained (R2)</vt:lpstr>
      <vt:lpstr>ROC Curves and AUC</vt:lpstr>
      <vt:lpstr>Evaluating Data - Visual</vt:lpstr>
      <vt:lpstr>Heat Map</vt:lpstr>
      <vt:lpstr>There are still some problems</vt:lpstr>
      <vt:lpstr>Solving New Problems</vt:lpstr>
      <vt:lpstr>Directions in Data Science</vt:lpstr>
      <vt:lpstr>Deep Dreaming</vt:lpstr>
      <vt:lpstr>Deep Dreaming</vt:lpstr>
      <vt:lpstr>Adverserial Examples</vt:lpstr>
      <vt:lpstr>References</vt:lpstr>
      <vt:lpstr>Exciting things to try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Tennessee Leeuwenburg</dc:creator>
  <cp:lastModifiedBy>Tennessee Leeuwenburg</cp:lastModifiedBy>
  <cp:revision>107</cp:revision>
  <dcterms:created xsi:type="dcterms:W3CDTF">2015-06-01T04:35:44Z</dcterms:created>
  <dcterms:modified xsi:type="dcterms:W3CDTF">2016-01-23T11:47:53Z</dcterms:modified>
</cp:coreProperties>
</file>