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63" r:id="rId4"/>
    <p:sldId id="257" r:id="rId5"/>
    <p:sldId id="258" r:id="rId6"/>
    <p:sldId id="271" r:id="rId7"/>
    <p:sldId id="272" r:id="rId8"/>
    <p:sldId id="273" r:id="rId9"/>
    <p:sldId id="274" r:id="rId10"/>
    <p:sldId id="275" r:id="rId11"/>
    <p:sldId id="276" r:id="rId12"/>
    <p:sldId id="259" r:id="rId13"/>
    <p:sldId id="260" r:id="rId14"/>
    <p:sldId id="261" r:id="rId15"/>
    <p:sldId id="264" r:id="rId16"/>
    <p:sldId id="265" r:id="rId17"/>
    <p:sldId id="266" r:id="rId18"/>
    <p:sldId id="267" r:id="rId19"/>
    <p:sldId id="268" r:id="rId20"/>
    <p:sldId id="269" r:id="rId21"/>
    <p:sldId id="270" r:id="rId22"/>
    <p:sldId id="277" r:id="rId23"/>
    <p:sldId id="278" r:id="rId24"/>
    <p:sldId id="281" r:id="rId25"/>
    <p:sldId id="279" r:id="rId26"/>
    <p:sldId id="280"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75" d="100"/>
          <a:sy n="75" d="100"/>
        </p:scale>
        <p:origin x="54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n-U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n-US"/>
          </a:p>
        </p:txBody>
      </p:sp>
      <p:sp>
        <p:nvSpPr>
          <p:cNvPr id="4" name="Marcador de fecha 3"/>
          <p:cNvSpPr>
            <a:spLocks noGrp="1"/>
          </p:cNvSpPr>
          <p:nvPr>
            <p:ph type="dt" sz="half" idx="10"/>
          </p:nvPr>
        </p:nvSpPr>
        <p:spPr/>
        <p:txBody>
          <a:bodyPr/>
          <a:lstStyle/>
          <a:p>
            <a:fld id="{30DBF1D2-DA99-4BAD-90FA-29B8C37E1BAD}" type="datetimeFigureOut">
              <a:rPr lang="en-US" smtClean="0"/>
              <a:t>1/13/2025</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C945E961-CA8B-4B6E-9A87-D017655D07DA}" type="slidenum">
              <a:rPr lang="en-US" smtClean="0"/>
              <a:t>‹Nº›</a:t>
            </a:fld>
            <a:endParaRPr lang="en-US"/>
          </a:p>
        </p:txBody>
      </p:sp>
    </p:spTree>
    <p:extLst>
      <p:ext uri="{BB962C8B-B14F-4D97-AF65-F5344CB8AC3E}">
        <p14:creationId xmlns:p14="http://schemas.microsoft.com/office/powerpoint/2010/main" val="32230712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texto vertical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30DBF1D2-DA99-4BAD-90FA-29B8C37E1BAD}" type="datetimeFigureOut">
              <a:rPr lang="en-US" smtClean="0"/>
              <a:t>1/13/2025</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C945E961-CA8B-4B6E-9A87-D017655D07DA}" type="slidenum">
              <a:rPr lang="en-US" smtClean="0"/>
              <a:t>‹Nº›</a:t>
            </a:fld>
            <a:endParaRPr lang="en-US"/>
          </a:p>
        </p:txBody>
      </p:sp>
    </p:spTree>
    <p:extLst>
      <p:ext uri="{BB962C8B-B14F-4D97-AF65-F5344CB8AC3E}">
        <p14:creationId xmlns:p14="http://schemas.microsoft.com/office/powerpoint/2010/main" val="13072150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n-U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30DBF1D2-DA99-4BAD-90FA-29B8C37E1BAD}" type="datetimeFigureOut">
              <a:rPr lang="en-US" smtClean="0"/>
              <a:t>1/13/2025</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C945E961-CA8B-4B6E-9A87-D017655D07DA}" type="slidenum">
              <a:rPr lang="en-US" smtClean="0"/>
              <a:t>‹Nº›</a:t>
            </a:fld>
            <a:endParaRPr lang="en-US"/>
          </a:p>
        </p:txBody>
      </p:sp>
    </p:spTree>
    <p:extLst>
      <p:ext uri="{BB962C8B-B14F-4D97-AF65-F5344CB8AC3E}">
        <p14:creationId xmlns:p14="http://schemas.microsoft.com/office/powerpoint/2010/main" val="921730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contenido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30DBF1D2-DA99-4BAD-90FA-29B8C37E1BAD}" type="datetimeFigureOut">
              <a:rPr lang="en-US" smtClean="0"/>
              <a:t>1/13/2025</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C945E961-CA8B-4B6E-9A87-D017655D07DA}" type="slidenum">
              <a:rPr lang="en-US" smtClean="0"/>
              <a:t>‹Nº›</a:t>
            </a:fld>
            <a:endParaRPr lang="en-US"/>
          </a:p>
        </p:txBody>
      </p:sp>
    </p:spTree>
    <p:extLst>
      <p:ext uri="{BB962C8B-B14F-4D97-AF65-F5344CB8AC3E}">
        <p14:creationId xmlns:p14="http://schemas.microsoft.com/office/powerpoint/2010/main" val="15084361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n-U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30DBF1D2-DA99-4BAD-90FA-29B8C37E1BAD}" type="datetimeFigureOut">
              <a:rPr lang="en-US" smtClean="0"/>
              <a:t>1/13/2025</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C945E961-CA8B-4B6E-9A87-D017655D07DA}" type="slidenum">
              <a:rPr lang="en-US" smtClean="0"/>
              <a:t>‹Nº›</a:t>
            </a:fld>
            <a:endParaRPr lang="en-US"/>
          </a:p>
        </p:txBody>
      </p:sp>
    </p:spTree>
    <p:extLst>
      <p:ext uri="{BB962C8B-B14F-4D97-AF65-F5344CB8AC3E}">
        <p14:creationId xmlns:p14="http://schemas.microsoft.com/office/powerpoint/2010/main" val="24462121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contenido 2"/>
          <p:cNvSpPr>
            <a:spLocks noGrp="1"/>
          </p:cNvSpPr>
          <p:nvPr>
            <p:ph sz="half" idx="1"/>
          </p:nvPr>
        </p:nvSpPr>
        <p:spPr>
          <a:xfrm>
            <a:off x="838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contenido 3"/>
          <p:cNvSpPr>
            <a:spLocks noGrp="1"/>
          </p:cNvSpPr>
          <p:nvPr>
            <p:ph sz="half" idx="2"/>
          </p:nvPr>
        </p:nvSpPr>
        <p:spPr>
          <a:xfrm>
            <a:off x="6172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Marcador de fecha 4"/>
          <p:cNvSpPr>
            <a:spLocks noGrp="1"/>
          </p:cNvSpPr>
          <p:nvPr>
            <p:ph type="dt" sz="half" idx="10"/>
          </p:nvPr>
        </p:nvSpPr>
        <p:spPr/>
        <p:txBody>
          <a:bodyPr/>
          <a:lstStyle/>
          <a:p>
            <a:fld id="{30DBF1D2-DA99-4BAD-90FA-29B8C37E1BAD}" type="datetimeFigureOut">
              <a:rPr lang="en-US" smtClean="0"/>
              <a:t>1/13/2025</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C945E961-CA8B-4B6E-9A87-D017655D07DA}" type="slidenum">
              <a:rPr lang="en-US" smtClean="0"/>
              <a:t>‹Nº›</a:t>
            </a:fld>
            <a:endParaRPr lang="en-US"/>
          </a:p>
        </p:txBody>
      </p:sp>
    </p:spTree>
    <p:extLst>
      <p:ext uri="{BB962C8B-B14F-4D97-AF65-F5344CB8AC3E}">
        <p14:creationId xmlns:p14="http://schemas.microsoft.com/office/powerpoint/2010/main" val="32888780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n-U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Marcador de fecha 6"/>
          <p:cNvSpPr>
            <a:spLocks noGrp="1"/>
          </p:cNvSpPr>
          <p:nvPr>
            <p:ph type="dt" sz="half" idx="10"/>
          </p:nvPr>
        </p:nvSpPr>
        <p:spPr/>
        <p:txBody>
          <a:bodyPr/>
          <a:lstStyle/>
          <a:p>
            <a:fld id="{30DBF1D2-DA99-4BAD-90FA-29B8C37E1BAD}" type="datetimeFigureOut">
              <a:rPr lang="en-US" smtClean="0"/>
              <a:t>1/13/2025</a:t>
            </a:fld>
            <a:endParaRPr lang="en-US"/>
          </a:p>
        </p:txBody>
      </p:sp>
      <p:sp>
        <p:nvSpPr>
          <p:cNvPr id="8" name="Marcador de pie de página 7"/>
          <p:cNvSpPr>
            <a:spLocks noGrp="1"/>
          </p:cNvSpPr>
          <p:nvPr>
            <p:ph type="ftr" sz="quarter" idx="11"/>
          </p:nvPr>
        </p:nvSpPr>
        <p:spPr/>
        <p:txBody>
          <a:bodyPr/>
          <a:lstStyle/>
          <a:p>
            <a:endParaRPr lang="en-US"/>
          </a:p>
        </p:txBody>
      </p:sp>
      <p:sp>
        <p:nvSpPr>
          <p:cNvPr id="9" name="Marcador de número de diapositiva 8"/>
          <p:cNvSpPr>
            <a:spLocks noGrp="1"/>
          </p:cNvSpPr>
          <p:nvPr>
            <p:ph type="sldNum" sz="quarter" idx="12"/>
          </p:nvPr>
        </p:nvSpPr>
        <p:spPr/>
        <p:txBody>
          <a:bodyPr/>
          <a:lstStyle/>
          <a:p>
            <a:fld id="{C945E961-CA8B-4B6E-9A87-D017655D07DA}" type="slidenum">
              <a:rPr lang="en-US" smtClean="0"/>
              <a:t>‹Nº›</a:t>
            </a:fld>
            <a:endParaRPr lang="en-US"/>
          </a:p>
        </p:txBody>
      </p:sp>
    </p:spTree>
    <p:extLst>
      <p:ext uri="{BB962C8B-B14F-4D97-AF65-F5344CB8AC3E}">
        <p14:creationId xmlns:p14="http://schemas.microsoft.com/office/powerpoint/2010/main" val="2143080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fecha 2"/>
          <p:cNvSpPr>
            <a:spLocks noGrp="1"/>
          </p:cNvSpPr>
          <p:nvPr>
            <p:ph type="dt" sz="half" idx="10"/>
          </p:nvPr>
        </p:nvSpPr>
        <p:spPr/>
        <p:txBody>
          <a:bodyPr/>
          <a:lstStyle/>
          <a:p>
            <a:fld id="{30DBF1D2-DA99-4BAD-90FA-29B8C37E1BAD}" type="datetimeFigureOut">
              <a:rPr lang="en-US" smtClean="0"/>
              <a:t>1/13/2025</a:t>
            </a:fld>
            <a:endParaRPr lang="en-US"/>
          </a:p>
        </p:txBody>
      </p:sp>
      <p:sp>
        <p:nvSpPr>
          <p:cNvPr id="4" name="Marcador de pie de página 3"/>
          <p:cNvSpPr>
            <a:spLocks noGrp="1"/>
          </p:cNvSpPr>
          <p:nvPr>
            <p:ph type="ftr" sz="quarter" idx="11"/>
          </p:nvPr>
        </p:nvSpPr>
        <p:spPr/>
        <p:txBody>
          <a:bodyPr/>
          <a:lstStyle/>
          <a:p>
            <a:endParaRPr lang="en-US"/>
          </a:p>
        </p:txBody>
      </p:sp>
      <p:sp>
        <p:nvSpPr>
          <p:cNvPr id="5" name="Marcador de número de diapositiva 4"/>
          <p:cNvSpPr>
            <a:spLocks noGrp="1"/>
          </p:cNvSpPr>
          <p:nvPr>
            <p:ph type="sldNum" sz="quarter" idx="12"/>
          </p:nvPr>
        </p:nvSpPr>
        <p:spPr/>
        <p:txBody>
          <a:bodyPr/>
          <a:lstStyle/>
          <a:p>
            <a:fld id="{C945E961-CA8B-4B6E-9A87-D017655D07DA}" type="slidenum">
              <a:rPr lang="en-US" smtClean="0"/>
              <a:t>‹Nº›</a:t>
            </a:fld>
            <a:endParaRPr lang="en-US"/>
          </a:p>
        </p:txBody>
      </p:sp>
    </p:spTree>
    <p:extLst>
      <p:ext uri="{BB962C8B-B14F-4D97-AF65-F5344CB8AC3E}">
        <p14:creationId xmlns:p14="http://schemas.microsoft.com/office/powerpoint/2010/main" val="3393361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30DBF1D2-DA99-4BAD-90FA-29B8C37E1BAD}" type="datetimeFigureOut">
              <a:rPr lang="en-US" smtClean="0"/>
              <a:t>1/13/2025</a:t>
            </a:fld>
            <a:endParaRPr lang="en-US"/>
          </a:p>
        </p:txBody>
      </p:sp>
      <p:sp>
        <p:nvSpPr>
          <p:cNvPr id="3" name="Marcador de pie de página 2"/>
          <p:cNvSpPr>
            <a:spLocks noGrp="1"/>
          </p:cNvSpPr>
          <p:nvPr>
            <p:ph type="ftr" sz="quarter" idx="11"/>
          </p:nvPr>
        </p:nvSpPr>
        <p:spPr/>
        <p:txBody>
          <a:bodyPr/>
          <a:lstStyle/>
          <a:p>
            <a:endParaRPr lang="en-US"/>
          </a:p>
        </p:txBody>
      </p:sp>
      <p:sp>
        <p:nvSpPr>
          <p:cNvPr id="4" name="Marcador de número de diapositiva 3"/>
          <p:cNvSpPr>
            <a:spLocks noGrp="1"/>
          </p:cNvSpPr>
          <p:nvPr>
            <p:ph type="sldNum" sz="quarter" idx="12"/>
          </p:nvPr>
        </p:nvSpPr>
        <p:spPr/>
        <p:txBody>
          <a:bodyPr/>
          <a:lstStyle/>
          <a:p>
            <a:fld id="{C945E961-CA8B-4B6E-9A87-D017655D07DA}" type="slidenum">
              <a:rPr lang="en-US" smtClean="0"/>
              <a:t>‹Nº›</a:t>
            </a:fld>
            <a:endParaRPr lang="en-US"/>
          </a:p>
        </p:txBody>
      </p:sp>
    </p:spTree>
    <p:extLst>
      <p:ext uri="{BB962C8B-B14F-4D97-AF65-F5344CB8AC3E}">
        <p14:creationId xmlns:p14="http://schemas.microsoft.com/office/powerpoint/2010/main" val="20088617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30DBF1D2-DA99-4BAD-90FA-29B8C37E1BAD}" type="datetimeFigureOut">
              <a:rPr lang="en-US" smtClean="0"/>
              <a:t>1/13/2025</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C945E961-CA8B-4B6E-9A87-D017655D07DA}" type="slidenum">
              <a:rPr lang="en-US" smtClean="0"/>
              <a:t>‹Nº›</a:t>
            </a:fld>
            <a:endParaRPr lang="en-US"/>
          </a:p>
        </p:txBody>
      </p:sp>
    </p:spTree>
    <p:extLst>
      <p:ext uri="{BB962C8B-B14F-4D97-AF65-F5344CB8AC3E}">
        <p14:creationId xmlns:p14="http://schemas.microsoft.com/office/powerpoint/2010/main" val="19596542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30DBF1D2-DA99-4BAD-90FA-29B8C37E1BAD}" type="datetimeFigureOut">
              <a:rPr lang="en-US" smtClean="0"/>
              <a:t>1/13/2025</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C945E961-CA8B-4B6E-9A87-D017655D07DA}" type="slidenum">
              <a:rPr lang="en-US" smtClean="0"/>
              <a:t>‹Nº›</a:t>
            </a:fld>
            <a:endParaRPr lang="en-US"/>
          </a:p>
        </p:txBody>
      </p:sp>
    </p:spTree>
    <p:extLst>
      <p:ext uri="{BB962C8B-B14F-4D97-AF65-F5344CB8AC3E}">
        <p14:creationId xmlns:p14="http://schemas.microsoft.com/office/powerpoint/2010/main" val="1626065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n-U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DBF1D2-DA99-4BAD-90FA-29B8C37E1BAD}" type="datetimeFigureOut">
              <a:rPr lang="en-US" smtClean="0"/>
              <a:t>1/13/2025</a:t>
            </a:fld>
            <a:endParaRPr lang="en-U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45E961-CA8B-4B6E-9A87-D017655D07DA}" type="slidenum">
              <a:rPr lang="en-US" smtClean="0"/>
              <a:t>‹Nº›</a:t>
            </a:fld>
            <a:endParaRPr lang="en-US"/>
          </a:p>
        </p:txBody>
      </p:sp>
    </p:spTree>
    <p:extLst>
      <p:ext uri="{BB962C8B-B14F-4D97-AF65-F5344CB8AC3E}">
        <p14:creationId xmlns:p14="http://schemas.microsoft.com/office/powerpoint/2010/main" val="29506584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concepto.de/software/"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PE" dirty="0" smtClean="0"/>
              <a:t>MVVM</a:t>
            </a:r>
            <a:endParaRPr lang="en-US" dirty="0"/>
          </a:p>
        </p:txBody>
      </p:sp>
    </p:spTree>
    <p:extLst>
      <p:ext uri="{BB962C8B-B14F-4D97-AF65-F5344CB8AC3E}">
        <p14:creationId xmlns:p14="http://schemas.microsoft.com/office/powerpoint/2010/main" val="6042853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contenido 4"/>
          <p:cNvPicPr>
            <a:picLocks noGrp="1" noChangeAspect="1"/>
          </p:cNvPicPr>
          <p:nvPr>
            <p:ph idx="1"/>
          </p:nvPr>
        </p:nvPicPr>
        <p:blipFill>
          <a:blip r:embed="rId2"/>
          <a:stretch>
            <a:fillRect/>
          </a:stretch>
        </p:blipFill>
        <p:spPr>
          <a:xfrm>
            <a:off x="2998304" y="1411147"/>
            <a:ext cx="4926496" cy="3745289"/>
          </a:xfrm>
          <a:prstGeom prst="rect">
            <a:avLst/>
          </a:prstGeom>
        </p:spPr>
      </p:pic>
      <p:sp>
        <p:nvSpPr>
          <p:cNvPr id="4" name="Rectangle 1"/>
          <p:cNvSpPr>
            <a:spLocks noChangeArrowheads="1"/>
          </p:cNvSpPr>
          <p:nvPr/>
        </p:nvSpPr>
        <p:spPr bwMode="auto">
          <a:xfrm>
            <a:off x="824947" y="510762"/>
            <a:ext cx="105156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chemeClr val="tx1"/>
                </a:solidFill>
                <a:effectLst/>
                <a:latin typeface="Arial" panose="020B0604020202020204" pitchFamily="34" charset="0"/>
              </a:rPr>
              <a:t>Paso 5: </a:t>
            </a:r>
            <a:r>
              <a:rPr kumimoji="0" lang="en-US" altLang="en-US" sz="2000" b="1" i="0" u="none" strike="noStrike" cap="none" normalizeH="0" baseline="0" dirty="0" err="1" smtClean="0">
                <a:ln>
                  <a:noFill/>
                </a:ln>
                <a:solidFill>
                  <a:schemeClr val="tx1"/>
                </a:solidFill>
                <a:effectLst/>
                <a:latin typeface="Arial" panose="020B0604020202020204" pitchFamily="34" charset="0"/>
              </a:rPr>
              <a:t>Vincular</a:t>
            </a:r>
            <a:r>
              <a:rPr kumimoji="0" lang="en-US" altLang="en-US" sz="2000" b="1" i="0" u="none" strike="noStrike" cap="none" normalizeH="0" baseline="0" dirty="0" smtClean="0">
                <a:ln>
                  <a:noFill/>
                </a:ln>
                <a:solidFill>
                  <a:schemeClr val="tx1"/>
                </a:solidFill>
                <a:effectLst/>
                <a:latin typeface="Arial" panose="020B0604020202020204" pitchFamily="34" charset="0"/>
              </a:rPr>
              <a:t> la Vista al </a:t>
            </a:r>
            <a:r>
              <a:rPr kumimoji="0" lang="en-US" altLang="en-US" sz="2000" b="1" i="0" u="none" strike="noStrike" cap="none" normalizeH="0" baseline="0" dirty="0" err="1" smtClean="0">
                <a:ln>
                  <a:noFill/>
                </a:ln>
                <a:solidFill>
                  <a:schemeClr val="tx1"/>
                </a:solidFill>
                <a:effectLst/>
                <a:latin typeface="Arial" panose="020B0604020202020204" pitchFamily="34" charset="0"/>
              </a:rPr>
              <a:t>ViewModel</a:t>
            </a:r>
            <a:endParaRPr kumimoji="0" lang="en-US" altLang="en-US" sz="2000" b="1"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Arial" panose="020B0604020202020204" pitchFamily="34" charset="0"/>
              </a:rPr>
              <a:t>En el code-behind del archivo </a:t>
            </a:r>
            <a:r>
              <a:rPr kumimoji="0" lang="en-US" altLang="en-US" sz="2000" b="0" i="0" u="none" strike="noStrike" cap="none" normalizeH="0" baseline="0" dirty="0" err="1" smtClean="0">
                <a:ln>
                  <a:noFill/>
                </a:ln>
                <a:solidFill>
                  <a:schemeClr val="tx1"/>
                </a:solidFill>
                <a:effectLst/>
                <a:latin typeface="Arial Unicode MS"/>
              </a:rPr>
              <a:t>MainWindow.xaml.cs</a:t>
            </a:r>
            <a:r>
              <a:rPr kumimoji="0" lang="en-US" altLang="en-US" sz="1100" b="0" i="0" u="none" strike="noStrike" cap="none" normalizeH="0" baseline="0" dirty="0" smtClean="0">
                <a:ln>
                  <a:noFill/>
                </a:ln>
                <a:solidFill>
                  <a:schemeClr val="tx1"/>
                </a:solidFill>
                <a:effectLst/>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231682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idx="1"/>
          </p:nvPr>
        </p:nvSpPr>
        <p:spPr bwMode="auto">
          <a:xfrm>
            <a:off x="864703" y="479295"/>
            <a:ext cx="10518913" cy="36009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err="1" smtClean="0">
                <a:ln>
                  <a:noFill/>
                </a:ln>
                <a:solidFill>
                  <a:schemeClr val="tx1"/>
                </a:solidFill>
                <a:effectLst/>
                <a:latin typeface="Arial" panose="020B0604020202020204" pitchFamily="34" charset="0"/>
              </a:rPr>
              <a:t>Flujo</a:t>
            </a:r>
            <a:r>
              <a:rPr kumimoji="0" lang="en-US" altLang="en-US" sz="2000" b="1" i="0" u="none" strike="noStrike" cap="none" normalizeH="0" baseline="0" dirty="0" smtClean="0">
                <a:ln>
                  <a:noFill/>
                </a:ln>
                <a:solidFill>
                  <a:schemeClr val="tx1"/>
                </a:solidFill>
                <a:effectLst/>
                <a:latin typeface="Arial" panose="020B0604020202020204" pitchFamily="34" charset="0"/>
              </a:rPr>
              <a:t> del enlace entre Vista y </a:t>
            </a:r>
            <a:r>
              <a:rPr kumimoji="0" lang="en-US" altLang="en-US" sz="2000" b="1" i="0" u="none" strike="noStrike" cap="none" normalizeH="0" baseline="0" dirty="0" err="1" smtClean="0">
                <a:ln>
                  <a:noFill/>
                </a:ln>
                <a:solidFill>
                  <a:schemeClr val="tx1"/>
                </a:solidFill>
                <a:effectLst/>
                <a:latin typeface="Arial" panose="020B0604020202020204" pitchFamily="34" charset="0"/>
              </a:rPr>
              <a:t>ViewModel</a:t>
            </a:r>
            <a:endParaRPr kumimoji="0" lang="en-US" altLang="en-US" sz="2000" b="1"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800" b="1"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AutoNum type="arabicPeriod"/>
              <a:tabLst/>
            </a:pPr>
            <a:r>
              <a:rPr kumimoji="0" lang="en-US" altLang="en-US" sz="2000" b="0" i="0" u="none" strike="noStrike" cap="none" normalizeH="0" baseline="0" dirty="0" smtClean="0">
                <a:ln>
                  <a:noFill/>
                </a:ln>
                <a:solidFill>
                  <a:schemeClr val="tx1"/>
                </a:solidFill>
                <a:effectLst/>
                <a:latin typeface="Arial" panose="020B0604020202020204" pitchFamily="34" charset="0"/>
              </a:rPr>
              <a:t>El </a:t>
            </a:r>
            <a:r>
              <a:rPr kumimoji="0" lang="en-US" altLang="en-US" sz="2000" b="0" i="0" u="none" strike="noStrike" cap="none" normalizeH="0" baseline="0" dirty="0" err="1" smtClean="0">
                <a:ln>
                  <a:noFill/>
                </a:ln>
                <a:solidFill>
                  <a:schemeClr val="tx1"/>
                </a:solidFill>
                <a:effectLst/>
                <a:latin typeface="Arial" panose="020B0604020202020204" pitchFamily="34" charset="0"/>
              </a:rPr>
              <a:t>usuario</a:t>
            </a:r>
            <a:r>
              <a:rPr kumimoji="0" lang="en-US" altLang="en-US" sz="2000" b="0" i="0" u="none" strike="noStrike" cap="none" normalizeH="0" baseline="0" dirty="0" smtClean="0">
                <a:ln>
                  <a:noFill/>
                </a:ln>
                <a:solidFill>
                  <a:schemeClr val="tx1"/>
                </a:solidFill>
                <a:effectLst/>
                <a:latin typeface="Arial" panose="020B0604020202020204" pitchFamily="34" charset="0"/>
              </a:rPr>
              <a:t> escribe un texto en el </a:t>
            </a:r>
            <a:r>
              <a:rPr kumimoji="0" lang="en-US" altLang="en-US" sz="2000" b="0" i="0" u="none" strike="noStrike" cap="none" normalizeH="0" baseline="0" dirty="0" err="1" smtClean="0">
                <a:ln>
                  <a:noFill/>
                </a:ln>
                <a:solidFill>
                  <a:schemeClr val="tx1"/>
                </a:solidFill>
                <a:effectLst/>
                <a:latin typeface="Arial Unicode MS"/>
              </a:rPr>
              <a:t>TextBox</a:t>
            </a:r>
            <a:r>
              <a:rPr kumimoji="0" lang="en-US" altLang="en-US" sz="2000" b="0" i="0" u="none" strike="noStrike" cap="none" normalizeH="0" baseline="0" dirty="0" smtClean="0">
                <a:ln>
                  <a:noFill/>
                </a:ln>
                <a:solidFill>
                  <a:schemeClr val="tx1"/>
                </a:solidFill>
                <a:effectLst/>
              </a:rPr>
              <a:t>.</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smtClean="0">
                <a:ln>
                  <a:noFill/>
                </a:ln>
                <a:solidFill>
                  <a:schemeClr val="tx1"/>
                </a:solidFill>
                <a:effectLst/>
                <a:latin typeface="Arial" panose="020B0604020202020204" pitchFamily="34" charset="0"/>
              </a:rPr>
              <a:t>El texto se </a:t>
            </a:r>
            <a:r>
              <a:rPr kumimoji="0" lang="en-US" altLang="en-US" sz="2000" b="0" i="0" u="none" strike="noStrike" cap="none" normalizeH="0" baseline="0" dirty="0" err="1" smtClean="0">
                <a:ln>
                  <a:noFill/>
                </a:ln>
                <a:solidFill>
                  <a:schemeClr val="tx1"/>
                </a:solidFill>
                <a:effectLst/>
                <a:latin typeface="Arial" panose="020B0604020202020204" pitchFamily="34" charset="0"/>
              </a:rPr>
              <a:t>actualiza</a:t>
            </a:r>
            <a:r>
              <a:rPr kumimoji="0" lang="en-US" altLang="en-US" sz="2000" b="0" i="0" u="none" strike="noStrike" cap="none" normalizeH="0" baseline="0" dirty="0" smtClean="0">
                <a:ln>
                  <a:noFill/>
                </a:ln>
                <a:solidFill>
                  <a:schemeClr val="tx1"/>
                </a:solidFill>
                <a:effectLst/>
                <a:latin typeface="Arial" panose="020B0604020202020204" pitchFamily="34" charset="0"/>
              </a:rPr>
              <a:t> en la </a:t>
            </a:r>
            <a:r>
              <a:rPr kumimoji="0" lang="en-US" altLang="en-US" sz="2000" b="0" i="0" u="none" strike="noStrike" cap="none" normalizeH="0" baseline="0" dirty="0" err="1" smtClean="0">
                <a:ln>
                  <a:noFill/>
                </a:ln>
                <a:solidFill>
                  <a:schemeClr val="tx1"/>
                </a:solidFill>
                <a:effectLst/>
                <a:latin typeface="Arial" panose="020B0604020202020204" pitchFamily="34" charset="0"/>
              </a:rPr>
              <a:t>propiedad</a:t>
            </a:r>
            <a:r>
              <a:rPr kumimoji="0" lang="en-US" altLang="en-US" sz="2000" b="0" i="0" u="none" strike="noStrike" cap="none" normalizeH="0" baseline="0" dirty="0" smtClean="0">
                <a:ln>
                  <a:noFill/>
                </a:ln>
                <a:solidFill>
                  <a:schemeClr val="tx1"/>
                </a:solidFill>
                <a:effectLst/>
                <a:latin typeface="Arial" panose="020B0604020202020204" pitchFamily="34" charset="0"/>
              </a:rPr>
              <a:t> </a:t>
            </a:r>
            <a:r>
              <a:rPr kumimoji="0" lang="en-US" altLang="en-US" sz="2000" b="0" i="0" u="none" strike="noStrike" cap="none" normalizeH="0" baseline="0" dirty="0" err="1" smtClean="0">
                <a:ln>
                  <a:noFill/>
                </a:ln>
                <a:solidFill>
                  <a:schemeClr val="tx1"/>
                </a:solidFill>
                <a:effectLst/>
                <a:latin typeface="Arial Unicode MS"/>
              </a:rPr>
              <a:t>NewName</a:t>
            </a:r>
            <a:r>
              <a:rPr kumimoji="0" lang="en-US" altLang="en-US" sz="2000" b="0" i="0" u="none" strike="noStrike" cap="none" normalizeH="0" baseline="0" dirty="0" smtClean="0">
                <a:ln>
                  <a:noFill/>
                </a:ln>
                <a:solidFill>
                  <a:schemeClr val="tx1"/>
                </a:solidFill>
                <a:effectLst/>
              </a:rPr>
              <a:t> del </a:t>
            </a:r>
            <a:r>
              <a:rPr kumimoji="0" lang="en-US" altLang="en-US" sz="2000" b="0" i="0" u="none" strike="noStrike" cap="none" normalizeH="0" baseline="0" dirty="0" err="1" smtClean="0">
                <a:ln>
                  <a:noFill/>
                </a:ln>
                <a:solidFill>
                  <a:schemeClr val="tx1"/>
                </a:solidFill>
                <a:effectLst/>
                <a:latin typeface="Arial Unicode MS"/>
              </a:rPr>
              <a:t>ViewModel</a:t>
            </a:r>
            <a:r>
              <a:rPr kumimoji="0" lang="en-US" altLang="en-US" sz="2000" b="0" i="0" u="none" strike="noStrike" cap="none" normalizeH="0" baseline="0" dirty="0" smtClean="0">
                <a:ln>
                  <a:noFill/>
                </a:ln>
                <a:solidFill>
                  <a:schemeClr val="tx1"/>
                </a:solidFill>
                <a:effectLst/>
              </a:rPr>
              <a:t> gracias al enlace </a:t>
            </a:r>
            <a:r>
              <a:rPr kumimoji="0" lang="en-US" altLang="en-US" sz="2000" b="0" i="0" u="none" strike="noStrike" cap="none" normalizeH="0" baseline="0" dirty="0" err="1" smtClean="0">
                <a:ln>
                  <a:noFill/>
                </a:ln>
                <a:solidFill>
                  <a:schemeClr val="tx1"/>
                </a:solidFill>
                <a:effectLst/>
              </a:rPr>
              <a:t>bidireccional</a:t>
            </a:r>
            <a:r>
              <a:rPr kumimoji="0" lang="en-US" altLang="en-US" sz="2000" b="0" i="0" u="none" strike="noStrike" cap="none" normalizeH="0" baseline="0" dirty="0" smtClean="0">
                <a:ln>
                  <a:noFill/>
                </a:ln>
                <a:solidFill>
                  <a:schemeClr val="tx1"/>
                </a:solidFill>
                <a:effectLst/>
              </a:rPr>
              <a:t>.</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0" i="0" u="none" strike="noStrike" cap="none" normalizeH="0" baseline="0" dirty="0" smtClean="0">
                <a:ln>
                  <a:noFill/>
                </a:ln>
                <a:solidFill>
                  <a:schemeClr val="tx1"/>
                </a:solidFill>
                <a:effectLst/>
                <a:latin typeface="Arial" panose="020B0604020202020204" pitchFamily="34" charset="0"/>
              </a:rPr>
              <a:t>El </a:t>
            </a:r>
            <a:r>
              <a:rPr kumimoji="0" lang="en-US" altLang="en-US" sz="2000" b="0" i="0" u="none" strike="noStrike" cap="none" normalizeH="0" baseline="0" dirty="0" err="1" smtClean="0">
                <a:ln>
                  <a:noFill/>
                </a:ln>
                <a:solidFill>
                  <a:schemeClr val="tx1"/>
                </a:solidFill>
                <a:effectLst/>
                <a:latin typeface="Arial" panose="020B0604020202020204" pitchFamily="34" charset="0"/>
              </a:rPr>
              <a:t>usuario</a:t>
            </a:r>
            <a:r>
              <a:rPr kumimoji="0" lang="en-US" altLang="en-US" sz="2000" b="0" i="0" u="none" strike="noStrike" cap="none" normalizeH="0" baseline="0" dirty="0" smtClean="0">
                <a:ln>
                  <a:noFill/>
                </a:ln>
                <a:solidFill>
                  <a:schemeClr val="tx1"/>
                </a:solidFill>
                <a:effectLst/>
                <a:latin typeface="Arial" panose="020B0604020202020204" pitchFamily="34" charset="0"/>
              </a:rPr>
              <a:t> </a:t>
            </a:r>
            <a:r>
              <a:rPr kumimoji="0" lang="en-US" altLang="en-US" sz="2000" b="0" i="0" u="none" strike="noStrike" cap="none" normalizeH="0" baseline="0" dirty="0" err="1" smtClean="0">
                <a:ln>
                  <a:noFill/>
                </a:ln>
                <a:solidFill>
                  <a:schemeClr val="tx1"/>
                </a:solidFill>
                <a:effectLst/>
                <a:latin typeface="Arial" panose="020B0604020202020204" pitchFamily="34" charset="0"/>
              </a:rPr>
              <a:t>presiona</a:t>
            </a:r>
            <a:r>
              <a:rPr kumimoji="0" lang="en-US" altLang="en-US" sz="2000" b="0" i="0" u="none" strike="noStrike" cap="none" normalizeH="0" baseline="0" dirty="0" smtClean="0">
                <a:ln>
                  <a:noFill/>
                </a:ln>
                <a:solidFill>
                  <a:schemeClr val="tx1"/>
                </a:solidFill>
                <a:effectLst/>
                <a:latin typeface="Arial" panose="020B0604020202020204" pitchFamily="34" charset="0"/>
              </a:rPr>
              <a:t> el </a:t>
            </a:r>
            <a:r>
              <a:rPr kumimoji="0" lang="en-US" altLang="en-US" sz="2000" b="0" i="0" u="none" strike="noStrike" cap="none" normalizeH="0" baseline="0" dirty="0" err="1" smtClean="0">
                <a:ln>
                  <a:noFill/>
                </a:ln>
                <a:solidFill>
                  <a:schemeClr val="tx1"/>
                </a:solidFill>
                <a:effectLst/>
                <a:latin typeface="Arial" panose="020B0604020202020204" pitchFamily="34" charset="0"/>
              </a:rPr>
              <a:t>botón</a:t>
            </a:r>
            <a:r>
              <a:rPr kumimoji="0" lang="en-US" altLang="en-US" sz="2000" b="0" i="0" u="none" strike="noStrike" cap="none" normalizeH="0" baseline="0" dirty="0" smtClean="0">
                <a:ln>
                  <a:noFill/>
                </a:ln>
                <a:solidFill>
                  <a:schemeClr val="tx1"/>
                </a:solidFill>
                <a:effectLst/>
                <a:latin typeface="Arial" panose="020B0604020202020204" pitchFamily="34" charset="0"/>
              </a:rPr>
              <a:t> "Add".</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smtClean="0">
                <a:ln>
                  <a:noFill/>
                </a:ln>
                <a:solidFill>
                  <a:schemeClr val="tx1"/>
                </a:solidFill>
                <a:effectLst/>
                <a:latin typeface="Arial" panose="020B0604020202020204" pitchFamily="34" charset="0"/>
              </a:rPr>
              <a:t>Se </a:t>
            </a:r>
            <a:r>
              <a:rPr kumimoji="0" lang="en-US" altLang="en-US" sz="2000" b="0" i="0" u="none" strike="noStrike" cap="none" normalizeH="0" baseline="0" dirty="0" err="1" smtClean="0">
                <a:ln>
                  <a:noFill/>
                </a:ln>
                <a:solidFill>
                  <a:schemeClr val="tx1"/>
                </a:solidFill>
                <a:effectLst/>
                <a:latin typeface="Arial" panose="020B0604020202020204" pitchFamily="34" charset="0"/>
              </a:rPr>
              <a:t>ejecuta</a:t>
            </a:r>
            <a:r>
              <a:rPr kumimoji="0" lang="en-US" altLang="en-US" sz="2000" b="0" i="0" u="none" strike="noStrike" cap="none" normalizeH="0" baseline="0" dirty="0" smtClean="0">
                <a:ln>
                  <a:noFill/>
                </a:ln>
                <a:solidFill>
                  <a:schemeClr val="tx1"/>
                </a:solidFill>
                <a:effectLst/>
                <a:latin typeface="Arial" panose="020B0604020202020204" pitchFamily="34" charset="0"/>
              </a:rPr>
              <a:t> el </a:t>
            </a:r>
            <a:r>
              <a:rPr kumimoji="0" lang="en-US" altLang="en-US" sz="2000" b="0" i="0" u="none" strike="noStrike" cap="none" normalizeH="0" baseline="0" dirty="0" err="1" smtClean="0">
                <a:ln>
                  <a:noFill/>
                </a:ln>
                <a:solidFill>
                  <a:schemeClr val="tx1"/>
                </a:solidFill>
                <a:effectLst/>
                <a:latin typeface="Arial" panose="020B0604020202020204" pitchFamily="34" charset="0"/>
              </a:rPr>
              <a:t>comando</a:t>
            </a:r>
            <a:r>
              <a:rPr kumimoji="0" lang="en-US" altLang="en-US" sz="2000" b="0" i="0" u="none" strike="noStrike" cap="none" normalizeH="0" baseline="0" dirty="0" smtClean="0">
                <a:ln>
                  <a:noFill/>
                </a:ln>
                <a:solidFill>
                  <a:schemeClr val="tx1"/>
                </a:solidFill>
                <a:effectLst/>
                <a:latin typeface="Arial" panose="020B0604020202020204" pitchFamily="34" charset="0"/>
              </a:rPr>
              <a:t> </a:t>
            </a:r>
            <a:r>
              <a:rPr kumimoji="0" lang="en-US" altLang="en-US" sz="2000" b="0" i="0" u="none" strike="noStrike" cap="none" normalizeH="0" baseline="0" dirty="0" err="1" smtClean="0">
                <a:ln>
                  <a:noFill/>
                </a:ln>
                <a:solidFill>
                  <a:schemeClr val="tx1"/>
                </a:solidFill>
                <a:effectLst/>
                <a:latin typeface="Arial Unicode MS"/>
              </a:rPr>
              <a:t>AddNameCommand</a:t>
            </a:r>
            <a:r>
              <a:rPr kumimoji="0" lang="en-US" altLang="en-US" sz="2000" b="0" i="0" u="none" strike="noStrike" cap="none" normalizeH="0" baseline="0" dirty="0" smtClean="0">
                <a:ln>
                  <a:noFill/>
                </a:ln>
                <a:solidFill>
                  <a:schemeClr val="tx1"/>
                </a:solidFill>
                <a:effectLst/>
              </a:rPr>
              <a:t>, que llama al </a:t>
            </a:r>
            <a:r>
              <a:rPr kumimoji="0" lang="en-US" altLang="en-US" sz="2000" b="0" i="0" u="none" strike="noStrike" cap="none" normalizeH="0" baseline="0" dirty="0" err="1" smtClean="0">
                <a:ln>
                  <a:noFill/>
                </a:ln>
                <a:solidFill>
                  <a:schemeClr val="tx1"/>
                </a:solidFill>
                <a:effectLst/>
              </a:rPr>
              <a:t>método</a:t>
            </a:r>
            <a:r>
              <a:rPr kumimoji="0" lang="en-US" altLang="en-US" sz="2000" b="0" i="0" u="none" strike="noStrike" cap="none" normalizeH="0" baseline="0" dirty="0" smtClean="0">
                <a:ln>
                  <a:noFill/>
                </a:ln>
                <a:solidFill>
                  <a:schemeClr val="tx1"/>
                </a:solidFill>
                <a:effectLst/>
              </a:rPr>
              <a:t> </a:t>
            </a:r>
            <a:r>
              <a:rPr kumimoji="0" lang="en-US" altLang="en-US" sz="2000" b="0" i="0" u="none" strike="noStrike" cap="none" normalizeH="0" baseline="0" dirty="0" err="1" smtClean="0">
                <a:ln>
                  <a:noFill/>
                </a:ln>
                <a:solidFill>
                  <a:schemeClr val="tx1"/>
                </a:solidFill>
                <a:effectLst/>
                <a:latin typeface="Arial Unicode MS"/>
              </a:rPr>
              <a:t>AddName</a:t>
            </a:r>
            <a:r>
              <a:rPr kumimoji="0" lang="en-US" altLang="en-US" sz="2000" b="0" i="0" u="none" strike="noStrike" cap="none" normalizeH="0" baseline="0" dirty="0" smtClean="0">
                <a:ln>
                  <a:noFill/>
                </a:ln>
                <a:solidFill>
                  <a:schemeClr val="tx1"/>
                </a:solidFill>
                <a:effectLst/>
              </a:rPr>
              <a:t> en el </a:t>
            </a:r>
            <a:r>
              <a:rPr kumimoji="0" lang="en-US" altLang="en-US" sz="2000" b="0" i="0" u="none" strike="noStrike" cap="none" normalizeH="0" baseline="0" dirty="0" err="1" smtClean="0">
                <a:ln>
                  <a:noFill/>
                </a:ln>
                <a:solidFill>
                  <a:schemeClr val="tx1"/>
                </a:solidFill>
                <a:effectLst/>
                <a:latin typeface="Arial Unicode MS"/>
              </a:rPr>
              <a:t>ViewModel</a:t>
            </a:r>
            <a:r>
              <a:rPr kumimoji="0" lang="en-US" altLang="en-US" sz="2000" b="0" i="0" u="none" strike="noStrike" cap="none" normalizeH="0" baseline="0" dirty="0" smtClean="0">
                <a:ln>
                  <a:noFill/>
                </a:ln>
                <a:solidFill>
                  <a:schemeClr val="tx1"/>
                </a:solidFill>
                <a:effectLst/>
              </a:rPr>
              <a:t>.</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smtClean="0">
                <a:ln>
                  <a:noFill/>
                </a:ln>
                <a:solidFill>
                  <a:schemeClr val="tx1"/>
                </a:solidFill>
                <a:effectLst/>
                <a:latin typeface="Arial" panose="020B0604020202020204" pitchFamily="34" charset="0"/>
              </a:rPr>
              <a:t>El </a:t>
            </a:r>
            <a:r>
              <a:rPr kumimoji="0" lang="en-US" altLang="en-US" sz="2000" b="0" i="0" u="none" strike="noStrike" cap="none" normalizeH="0" baseline="0" dirty="0" err="1" smtClean="0">
                <a:ln>
                  <a:noFill/>
                </a:ln>
                <a:solidFill>
                  <a:schemeClr val="tx1"/>
                </a:solidFill>
                <a:effectLst/>
                <a:latin typeface="Arial" panose="020B0604020202020204" pitchFamily="34" charset="0"/>
              </a:rPr>
              <a:t>método</a:t>
            </a:r>
            <a:r>
              <a:rPr kumimoji="0" lang="en-US" altLang="en-US" sz="2000" b="0" i="0" u="none" strike="noStrike" cap="none" normalizeH="0" baseline="0" dirty="0" smtClean="0">
                <a:ln>
                  <a:noFill/>
                </a:ln>
                <a:solidFill>
                  <a:schemeClr val="tx1"/>
                </a:solidFill>
                <a:effectLst/>
                <a:latin typeface="Arial" panose="020B0604020202020204" pitchFamily="34" charset="0"/>
              </a:rPr>
              <a:t> </a:t>
            </a:r>
            <a:r>
              <a:rPr kumimoji="0" lang="en-US" altLang="en-US" sz="2000" b="0" i="0" u="none" strike="noStrike" cap="none" normalizeH="0" baseline="0" dirty="0" err="1" smtClean="0">
                <a:ln>
                  <a:noFill/>
                </a:ln>
                <a:solidFill>
                  <a:schemeClr val="tx1"/>
                </a:solidFill>
                <a:effectLst/>
                <a:latin typeface="Arial" panose="020B0604020202020204" pitchFamily="34" charset="0"/>
              </a:rPr>
              <a:t>agrega</a:t>
            </a:r>
            <a:r>
              <a:rPr kumimoji="0" lang="en-US" altLang="en-US" sz="2000" b="0" i="0" u="none" strike="noStrike" cap="none" normalizeH="0" baseline="0" dirty="0" smtClean="0">
                <a:ln>
                  <a:noFill/>
                </a:ln>
                <a:solidFill>
                  <a:schemeClr val="tx1"/>
                </a:solidFill>
                <a:effectLst/>
                <a:latin typeface="Arial" panose="020B0604020202020204" pitchFamily="34" charset="0"/>
              </a:rPr>
              <a:t> un </a:t>
            </a:r>
            <a:r>
              <a:rPr kumimoji="0" lang="en-US" altLang="en-US" sz="2000" b="0" i="0" u="none" strike="noStrike" cap="none" normalizeH="0" baseline="0" dirty="0" err="1" smtClean="0">
                <a:ln>
                  <a:noFill/>
                </a:ln>
                <a:solidFill>
                  <a:schemeClr val="tx1"/>
                </a:solidFill>
                <a:effectLst/>
                <a:latin typeface="Arial" panose="020B0604020202020204" pitchFamily="34" charset="0"/>
              </a:rPr>
              <a:t>nuevo</a:t>
            </a:r>
            <a:r>
              <a:rPr kumimoji="0" lang="en-US" altLang="en-US" sz="2000" b="0" i="0" u="none" strike="noStrike" cap="none" normalizeH="0" baseline="0" dirty="0" smtClean="0">
                <a:ln>
                  <a:noFill/>
                </a:ln>
                <a:solidFill>
                  <a:schemeClr val="tx1"/>
                </a:solidFill>
                <a:effectLst/>
                <a:latin typeface="Arial" panose="020B0604020202020204" pitchFamily="34" charset="0"/>
              </a:rPr>
              <a:t> </a:t>
            </a:r>
            <a:r>
              <a:rPr kumimoji="0" lang="en-US" altLang="en-US" sz="2000" b="0" i="0" u="none" strike="noStrike" cap="none" normalizeH="0" baseline="0" dirty="0" err="1" smtClean="0">
                <a:ln>
                  <a:noFill/>
                </a:ln>
                <a:solidFill>
                  <a:schemeClr val="tx1"/>
                </a:solidFill>
                <a:effectLst/>
                <a:latin typeface="Arial" panose="020B0604020202020204" pitchFamily="34" charset="0"/>
              </a:rPr>
              <a:t>objeto</a:t>
            </a:r>
            <a:r>
              <a:rPr kumimoji="0" lang="en-US" altLang="en-US" sz="2000" b="0" i="0" u="none" strike="noStrike" cap="none" normalizeH="0" baseline="0" dirty="0" smtClean="0">
                <a:ln>
                  <a:noFill/>
                </a:ln>
                <a:solidFill>
                  <a:schemeClr val="tx1"/>
                </a:solidFill>
                <a:effectLst/>
                <a:latin typeface="Arial" panose="020B0604020202020204" pitchFamily="34" charset="0"/>
              </a:rPr>
              <a:t> </a:t>
            </a:r>
            <a:r>
              <a:rPr kumimoji="0" lang="en-US" altLang="en-US" sz="2000" b="0" i="0" u="none" strike="noStrike" cap="none" normalizeH="0" baseline="0" dirty="0" smtClean="0">
                <a:ln>
                  <a:noFill/>
                </a:ln>
                <a:solidFill>
                  <a:schemeClr val="tx1"/>
                </a:solidFill>
                <a:effectLst/>
                <a:latin typeface="Arial Unicode MS"/>
              </a:rPr>
              <a:t>Person</a:t>
            </a:r>
            <a:r>
              <a:rPr kumimoji="0" lang="en-US" altLang="en-US" sz="2000" b="0" i="0" u="none" strike="noStrike" cap="none" normalizeH="0" baseline="0" dirty="0" smtClean="0">
                <a:ln>
                  <a:noFill/>
                </a:ln>
                <a:solidFill>
                  <a:schemeClr val="tx1"/>
                </a:solidFill>
                <a:effectLst/>
              </a:rPr>
              <a:t> a la </a:t>
            </a:r>
            <a:r>
              <a:rPr kumimoji="0" lang="en-US" altLang="en-US" sz="2000" b="0" i="0" u="none" strike="noStrike" cap="none" normalizeH="0" baseline="0" dirty="0" err="1" smtClean="0">
                <a:ln>
                  <a:noFill/>
                </a:ln>
                <a:solidFill>
                  <a:schemeClr val="tx1"/>
                </a:solidFill>
                <a:effectLst/>
              </a:rPr>
              <a:t>lista</a:t>
            </a:r>
            <a:r>
              <a:rPr kumimoji="0" lang="en-US" altLang="en-US" sz="2000" b="0" i="0" u="none" strike="noStrike" cap="none" normalizeH="0" baseline="0" dirty="0" smtClean="0">
                <a:ln>
                  <a:noFill/>
                </a:ln>
                <a:solidFill>
                  <a:schemeClr val="tx1"/>
                </a:solidFill>
                <a:effectLst/>
              </a:rPr>
              <a:t> </a:t>
            </a:r>
            <a:r>
              <a:rPr kumimoji="0" lang="en-US" altLang="en-US" sz="2000" b="0" i="0" u="none" strike="noStrike" cap="none" normalizeH="0" baseline="0" dirty="0" smtClean="0">
                <a:ln>
                  <a:noFill/>
                </a:ln>
                <a:solidFill>
                  <a:schemeClr val="tx1"/>
                </a:solidFill>
                <a:effectLst/>
                <a:latin typeface="Arial Unicode MS"/>
              </a:rPr>
              <a:t>People</a:t>
            </a:r>
            <a:r>
              <a:rPr kumimoji="0" lang="en-US" altLang="en-US" sz="2000" b="0" i="0" u="none" strike="noStrike" cap="none" normalizeH="0" baseline="0" dirty="0" smtClean="0">
                <a:ln>
                  <a:noFill/>
                </a:ln>
                <a:solidFill>
                  <a:schemeClr val="tx1"/>
                </a:solidFill>
                <a:effectLst/>
              </a:rPr>
              <a:t>.</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0" i="0" u="none" strike="noStrike" cap="none" normalizeH="0" baseline="0" dirty="0" smtClean="0">
                <a:ln>
                  <a:noFill/>
                </a:ln>
                <a:solidFill>
                  <a:schemeClr val="tx1"/>
                </a:solidFill>
                <a:effectLst/>
                <a:latin typeface="Arial" panose="020B0604020202020204" pitchFamily="34" charset="0"/>
              </a:rPr>
              <a:t>El </a:t>
            </a:r>
            <a:r>
              <a:rPr kumimoji="0" lang="en-US" altLang="en-US" sz="2000" b="0" i="0" u="none" strike="noStrike" cap="none" normalizeH="0" baseline="0" dirty="0" err="1" smtClean="0">
                <a:ln>
                  <a:noFill/>
                </a:ln>
                <a:solidFill>
                  <a:schemeClr val="tx1"/>
                </a:solidFill>
                <a:effectLst/>
                <a:latin typeface="Arial Unicode MS"/>
              </a:rPr>
              <a:t>ListBox</a:t>
            </a:r>
            <a:r>
              <a:rPr kumimoji="0" lang="en-US" altLang="en-US" sz="2000" b="0" i="0" u="none" strike="noStrike" cap="none" normalizeH="0" baseline="0" dirty="0" smtClean="0">
                <a:ln>
                  <a:noFill/>
                </a:ln>
                <a:solidFill>
                  <a:schemeClr val="tx1"/>
                </a:solidFill>
                <a:effectLst/>
              </a:rPr>
              <a:t> se </a:t>
            </a:r>
            <a:r>
              <a:rPr kumimoji="0" lang="en-US" altLang="en-US" sz="2000" b="0" i="0" u="none" strike="noStrike" cap="none" normalizeH="0" baseline="0" dirty="0" err="1" smtClean="0">
                <a:ln>
                  <a:noFill/>
                </a:ln>
                <a:solidFill>
                  <a:schemeClr val="tx1"/>
                </a:solidFill>
                <a:effectLst/>
              </a:rPr>
              <a:t>actualiza</a:t>
            </a:r>
            <a:r>
              <a:rPr kumimoji="0" lang="en-US" altLang="en-US" sz="2000" b="0" i="0" u="none" strike="noStrike" cap="none" normalizeH="0" baseline="0" dirty="0" smtClean="0">
                <a:ln>
                  <a:noFill/>
                </a:ln>
                <a:solidFill>
                  <a:schemeClr val="tx1"/>
                </a:solidFill>
                <a:effectLst/>
              </a:rPr>
              <a:t> automáticamente.</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smtClean="0">
                <a:ln>
                  <a:noFill/>
                </a:ln>
                <a:solidFill>
                  <a:schemeClr val="tx1"/>
                </a:solidFill>
                <a:effectLst/>
                <a:latin typeface="Arial" panose="020B0604020202020204" pitchFamily="34" charset="0"/>
              </a:rPr>
              <a:t>Dado que </a:t>
            </a:r>
            <a:r>
              <a:rPr kumimoji="0" lang="en-US" altLang="en-US" sz="2000" b="0" i="0" u="none" strike="noStrike" cap="none" normalizeH="0" baseline="0" dirty="0" err="1" smtClean="0">
                <a:ln>
                  <a:noFill/>
                </a:ln>
                <a:solidFill>
                  <a:schemeClr val="tx1"/>
                </a:solidFill>
                <a:effectLst/>
                <a:latin typeface="Arial" panose="020B0604020202020204" pitchFamily="34" charset="0"/>
              </a:rPr>
              <a:t>está</a:t>
            </a:r>
            <a:r>
              <a:rPr kumimoji="0" lang="en-US" altLang="en-US" sz="2000" b="0" i="0" u="none" strike="noStrike" cap="none" normalizeH="0" baseline="0" dirty="0" smtClean="0">
                <a:ln>
                  <a:noFill/>
                </a:ln>
                <a:solidFill>
                  <a:schemeClr val="tx1"/>
                </a:solidFill>
                <a:effectLst/>
                <a:latin typeface="Arial" panose="020B0604020202020204" pitchFamily="34" charset="0"/>
              </a:rPr>
              <a:t> </a:t>
            </a:r>
            <a:r>
              <a:rPr kumimoji="0" lang="en-US" altLang="en-US" sz="2000" b="0" i="0" u="none" strike="noStrike" cap="none" normalizeH="0" baseline="0" dirty="0" err="1" smtClean="0">
                <a:ln>
                  <a:noFill/>
                </a:ln>
                <a:solidFill>
                  <a:schemeClr val="tx1"/>
                </a:solidFill>
                <a:effectLst/>
                <a:latin typeface="Arial" panose="020B0604020202020204" pitchFamily="34" charset="0"/>
              </a:rPr>
              <a:t>vinculado</a:t>
            </a:r>
            <a:r>
              <a:rPr kumimoji="0" lang="en-US" altLang="en-US" sz="2000" b="0" i="0" u="none" strike="noStrike" cap="none" normalizeH="0" baseline="0" dirty="0" smtClean="0">
                <a:ln>
                  <a:noFill/>
                </a:ln>
                <a:solidFill>
                  <a:schemeClr val="tx1"/>
                </a:solidFill>
                <a:effectLst/>
                <a:latin typeface="Arial" panose="020B0604020202020204" pitchFamily="34" charset="0"/>
              </a:rPr>
              <a:t> a la </a:t>
            </a:r>
            <a:r>
              <a:rPr kumimoji="0" lang="en-US" altLang="en-US" sz="2000" b="0" i="0" u="none" strike="noStrike" cap="none" normalizeH="0" baseline="0" dirty="0" err="1" smtClean="0">
                <a:ln>
                  <a:noFill/>
                </a:ln>
                <a:solidFill>
                  <a:schemeClr val="tx1"/>
                </a:solidFill>
                <a:effectLst/>
                <a:latin typeface="Arial" panose="020B0604020202020204" pitchFamily="34" charset="0"/>
              </a:rPr>
              <a:t>propiedad</a:t>
            </a:r>
            <a:r>
              <a:rPr kumimoji="0" lang="en-US" altLang="en-US" sz="2000" b="0" i="0" u="none" strike="noStrike" cap="none" normalizeH="0" baseline="0" dirty="0" smtClean="0">
                <a:ln>
                  <a:noFill/>
                </a:ln>
                <a:solidFill>
                  <a:schemeClr val="tx1"/>
                </a:solidFill>
                <a:effectLst/>
                <a:latin typeface="Arial" panose="020B0604020202020204" pitchFamily="34" charset="0"/>
              </a:rPr>
              <a:t> </a:t>
            </a:r>
            <a:r>
              <a:rPr kumimoji="0" lang="en-US" altLang="en-US" sz="2000" b="0" i="0" u="none" strike="noStrike" cap="none" normalizeH="0" baseline="0" dirty="0" smtClean="0">
                <a:ln>
                  <a:noFill/>
                </a:ln>
                <a:solidFill>
                  <a:schemeClr val="tx1"/>
                </a:solidFill>
                <a:effectLst/>
                <a:latin typeface="Arial Unicode MS"/>
              </a:rPr>
              <a:t>People</a:t>
            </a:r>
            <a:r>
              <a:rPr kumimoji="0" lang="en-US" altLang="en-US" sz="2000" b="0" i="0" u="none" strike="noStrike" cap="none" normalizeH="0" baseline="0" dirty="0" smtClean="0">
                <a:ln>
                  <a:noFill/>
                </a:ln>
                <a:solidFill>
                  <a:schemeClr val="tx1"/>
                </a:solidFill>
                <a:effectLst/>
              </a:rPr>
              <a:t>, </a:t>
            </a:r>
            <a:r>
              <a:rPr kumimoji="0" lang="en-US" altLang="en-US" sz="2000" b="0" i="0" u="none" strike="noStrike" cap="none" normalizeH="0" baseline="0" dirty="0" err="1" smtClean="0">
                <a:ln>
                  <a:noFill/>
                </a:ln>
                <a:solidFill>
                  <a:schemeClr val="tx1"/>
                </a:solidFill>
                <a:effectLst/>
              </a:rPr>
              <a:t>cualquier</a:t>
            </a:r>
            <a:r>
              <a:rPr kumimoji="0" lang="en-US" altLang="en-US" sz="2000" b="0" i="0" u="none" strike="noStrike" cap="none" normalizeH="0" baseline="0" dirty="0" smtClean="0">
                <a:ln>
                  <a:noFill/>
                </a:ln>
                <a:solidFill>
                  <a:schemeClr val="tx1"/>
                </a:solidFill>
                <a:effectLst/>
              </a:rPr>
              <a:t> </a:t>
            </a:r>
            <a:r>
              <a:rPr kumimoji="0" lang="en-US" altLang="en-US" sz="2000" b="0" i="0" u="none" strike="noStrike" cap="none" normalizeH="0" baseline="0" dirty="0" err="1" smtClean="0">
                <a:ln>
                  <a:noFill/>
                </a:ln>
                <a:solidFill>
                  <a:schemeClr val="tx1"/>
                </a:solidFill>
                <a:effectLst/>
              </a:rPr>
              <a:t>cambio</a:t>
            </a:r>
            <a:r>
              <a:rPr kumimoji="0" lang="en-US" altLang="en-US" sz="2000" b="0" i="0" u="none" strike="noStrike" cap="none" normalizeH="0" baseline="0" dirty="0" smtClean="0">
                <a:ln>
                  <a:noFill/>
                </a:ln>
                <a:solidFill>
                  <a:schemeClr val="tx1"/>
                </a:solidFill>
                <a:effectLst/>
              </a:rPr>
              <a:t> en </a:t>
            </a:r>
            <a:r>
              <a:rPr kumimoji="0" lang="en-US" altLang="en-US" sz="2000" b="0" i="0" u="none" strike="noStrike" cap="none" normalizeH="0" baseline="0" dirty="0" err="1" smtClean="0">
                <a:ln>
                  <a:noFill/>
                </a:ln>
                <a:solidFill>
                  <a:schemeClr val="tx1"/>
                </a:solidFill>
                <a:effectLst/>
              </a:rPr>
              <a:t>esta</a:t>
            </a:r>
            <a:r>
              <a:rPr kumimoji="0" lang="en-US" altLang="en-US" sz="2000" b="0" i="0" u="none" strike="noStrike" cap="none" normalizeH="0" baseline="0" dirty="0" smtClean="0">
                <a:ln>
                  <a:noFill/>
                </a:ln>
                <a:solidFill>
                  <a:schemeClr val="tx1"/>
                </a:solidFill>
                <a:effectLst/>
              </a:rPr>
              <a:t> </a:t>
            </a:r>
            <a:r>
              <a:rPr kumimoji="0" lang="en-US" altLang="en-US" sz="2000" b="0" i="0" u="none" strike="noStrike" cap="none" normalizeH="0" baseline="0" dirty="0" err="1" smtClean="0">
                <a:ln>
                  <a:noFill/>
                </a:ln>
                <a:solidFill>
                  <a:schemeClr val="tx1"/>
                </a:solidFill>
                <a:effectLst/>
              </a:rPr>
              <a:t>lista</a:t>
            </a:r>
            <a:r>
              <a:rPr kumimoji="0" lang="en-US" altLang="en-US" sz="2000" b="0" i="0" u="none" strike="noStrike" cap="none" normalizeH="0" baseline="0" dirty="0" smtClean="0">
                <a:ln>
                  <a:noFill/>
                </a:ln>
                <a:solidFill>
                  <a:schemeClr val="tx1"/>
                </a:solidFill>
                <a:effectLst/>
              </a:rPr>
              <a:t> (y su </a:t>
            </a:r>
            <a:r>
              <a:rPr kumimoji="0" lang="en-US" altLang="en-US" sz="2000" b="0" i="0" u="none" strike="noStrike" cap="none" normalizeH="0" baseline="0" dirty="0" err="1" smtClean="0">
                <a:ln>
                  <a:noFill/>
                </a:ln>
                <a:solidFill>
                  <a:schemeClr val="tx1"/>
                </a:solidFill>
                <a:effectLst/>
              </a:rPr>
              <a:t>notificación</a:t>
            </a:r>
            <a:r>
              <a:rPr kumimoji="0" lang="en-US" altLang="en-US" sz="2000" b="0" i="0" u="none" strike="noStrike" cap="none" normalizeH="0" baseline="0" dirty="0" smtClean="0">
                <a:ln>
                  <a:noFill/>
                </a:ln>
                <a:solidFill>
                  <a:schemeClr val="tx1"/>
                </a:solidFill>
                <a:effectLst/>
              </a:rPr>
              <a:t> con </a:t>
            </a:r>
            <a:r>
              <a:rPr kumimoji="0" lang="en-US" altLang="en-US" sz="2000" b="0" i="0" u="none" strike="noStrike" cap="none" normalizeH="0" baseline="0" dirty="0" err="1" smtClean="0">
                <a:ln>
                  <a:noFill/>
                </a:ln>
                <a:solidFill>
                  <a:schemeClr val="tx1"/>
                </a:solidFill>
                <a:effectLst/>
                <a:latin typeface="Arial Unicode MS"/>
              </a:rPr>
              <a:t>OnPropertyChanged</a:t>
            </a:r>
            <a:r>
              <a:rPr kumimoji="0" lang="en-US" altLang="en-US" sz="2000" b="0" i="0" u="none" strike="noStrike" cap="none" normalizeH="0" baseline="0" dirty="0" smtClean="0">
                <a:ln>
                  <a:noFill/>
                </a:ln>
                <a:solidFill>
                  <a:schemeClr val="tx1"/>
                </a:solidFill>
                <a:effectLst/>
              </a:rPr>
              <a:t>) se </a:t>
            </a:r>
            <a:r>
              <a:rPr kumimoji="0" lang="en-US" altLang="en-US" sz="2000" b="0" i="0" u="none" strike="noStrike" cap="none" normalizeH="0" baseline="0" dirty="0" err="1" smtClean="0">
                <a:ln>
                  <a:noFill/>
                </a:ln>
                <a:solidFill>
                  <a:schemeClr val="tx1"/>
                </a:solidFill>
                <a:effectLst/>
              </a:rPr>
              <a:t>refleja</a:t>
            </a:r>
            <a:r>
              <a:rPr kumimoji="0" lang="en-US" altLang="en-US" sz="2000" b="0" i="0" u="none" strike="noStrike" cap="none" normalizeH="0" baseline="0" dirty="0" smtClean="0">
                <a:ln>
                  <a:noFill/>
                </a:ln>
                <a:solidFill>
                  <a:schemeClr val="tx1"/>
                </a:solidFill>
                <a:effectLst/>
              </a:rPr>
              <a:t> automáticamente en la </a:t>
            </a:r>
            <a:r>
              <a:rPr kumimoji="0" lang="en-US" altLang="en-US" sz="2000" b="0" i="0" u="none" strike="noStrike" cap="none" normalizeH="0" baseline="0" dirty="0" err="1" smtClean="0">
                <a:ln>
                  <a:noFill/>
                </a:ln>
                <a:solidFill>
                  <a:schemeClr val="tx1"/>
                </a:solidFill>
                <a:effectLst/>
              </a:rPr>
              <a:t>interfaz</a:t>
            </a:r>
            <a:r>
              <a:rPr kumimoji="0" lang="en-US" altLang="en-US" sz="2000" b="0" i="0" u="none" strike="noStrike" cap="none" normalizeH="0" baseline="0" dirty="0" smtClean="0">
                <a:ln>
                  <a:noFill/>
                </a:ln>
                <a:solidFill>
                  <a:schemeClr val="tx1"/>
                </a:solidFill>
                <a:effectLst/>
              </a:rPr>
              <a:t>.</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864703" y="4180366"/>
            <a:ext cx="10518913" cy="206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err="1" smtClean="0">
                <a:ln>
                  <a:noFill/>
                </a:ln>
                <a:solidFill>
                  <a:schemeClr val="tx1"/>
                </a:solidFill>
                <a:effectLst/>
                <a:latin typeface="Arial" panose="020B0604020202020204" pitchFamily="34" charset="0"/>
              </a:rPr>
              <a:t>Resumen</a:t>
            </a:r>
            <a:endParaRPr kumimoji="0" lang="en-US" altLang="en-US" sz="2000" b="1"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1"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AutoNum type="arabicPeriod"/>
              <a:tabLst/>
            </a:pPr>
            <a:r>
              <a:rPr kumimoji="0" lang="en-US" altLang="en-US" sz="2000" b="1" i="0" u="none" strike="noStrike" cap="none" normalizeH="0" baseline="0" dirty="0" err="1" smtClean="0">
                <a:ln>
                  <a:noFill/>
                </a:ln>
                <a:solidFill>
                  <a:schemeClr val="tx1"/>
                </a:solidFill>
                <a:effectLst/>
                <a:latin typeface="Arial Unicode MS"/>
              </a:rPr>
              <a:t>TextBox</a:t>
            </a:r>
            <a:r>
              <a:rPr kumimoji="0" lang="en-US" altLang="en-US" sz="2000" b="0" i="0" u="none" strike="noStrike" cap="none" normalizeH="0" baseline="0" dirty="0" smtClean="0">
                <a:ln>
                  <a:noFill/>
                </a:ln>
                <a:solidFill>
                  <a:schemeClr val="tx1"/>
                </a:solidFill>
                <a:effectLst/>
              </a:rPr>
              <a:t>: </a:t>
            </a:r>
            <a:r>
              <a:rPr kumimoji="0" lang="en-US" altLang="en-US" sz="2000" b="0" i="0" u="none" strike="noStrike" cap="none" normalizeH="0" baseline="0" dirty="0" err="1" smtClean="0">
                <a:ln>
                  <a:noFill/>
                </a:ln>
                <a:solidFill>
                  <a:schemeClr val="tx1"/>
                </a:solidFill>
                <a:effectLst/>
              </a:rPr>
              <a:t>Vinculado</a:t>
            </a:r>
            <a:r>
              <a:rPr kumimoji="0" lang="en-US" altLang="en-US" sz="2000" b="0" i="0" u="none" strike="noStrike" cap="none" normalizeH="0" baseline="0" dirty="0" smtClean="0">
                <a:ln>
                  <a:noFill/>
                </a:ln>
                <a:solidFill>
                  <a:schemeClr val="tx1"/>
                </a:solidFill>
                <a:effectLst/>
              </a:rPr>
              <a:t> a </a:t>
            </a:r>
            <a:r>
              <a:rPr kumimoji="0" lang="en-US" altLang="en-US" sz="2000" b="0" i="0" u="none" strike="noStrike" cap="none" normalizeH="0" baseline="0" dirty="0" err="1" smtClean="0">
                <a:ln>
                  <a:noFill/>
                </a:ln>
                <a:solidFill>
                  <a:schemeClr val="tx1"/>
                </a:solidFill>
                <a:effectLst/>
                <a:latin typeface="Arial Unicode MS"/>
              </a:rPr>
              <a:t>NewName</a:t>
            </a:r>
            <a:r>
              <a:rPr kumimoji="0" lang="en-US" altLang="en-US" sz="2000" b="0" i="0" u="none" strike="noStrike" cap="none" normalizeH="0" baseline="0" dirty="0" smtClean="0">
                <a:ln>
                  <a:noFill/>
                </a:ln>
                <a:solidFill>
                  <a:schemeClr val="tx1"/>
                </a:solidFill>
                <a:effectLst/>
              </a:rPr>
              <a:t> para entrada de texto.</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1" i="0" u="none" strike="noStrike" cap="none" normalizeH="0" baseline="0" dirty="0" smtClean="0">
                <a:ln>
                  <a:noFill/>
                </a:ln>
                <a:solidFill>
                  <a:schemeClr val="tx1"/>
                </a:solidFill>
                <a:effectLst/>
                <a:latin typeface="Arial Unicode MS"/>
              </a:rPr>
              <a:t>Button</a:t>
            </a:r>
            <a:r>
              <a:rPr kumimoji="0" lang="en-US" altLang="en-US" sz="2000" b="0" i="0" u="none" strike="noStrike" cap="none" normalizeH="0" baseline="0" dirty="0" smtClean="0">
                <a:ln>
                  <a:noFill/>
                </a:ln>
                <a:solidFill>
                  <a:schemeClr val="tx1"/>
                </a:solidFill>
                <a:effectLst/>
              </a:rPr>
              <a:t>: </a:t>
            </a:r>
            <a:r>
              <a:rPr kumimoji="0" lang="en-US" altLang="en-US" sz="2000" b="0" i="0" u="none" strike="noStrike" cap="none" normalizeH="0" baseline="0" dirty="0" err="1" smtClean="0">
                <a:ln>
                  <a:noFill/>
                </a:ln>
                <a:solidFill>
                  <a:schemeClr val="tx1"/>
                </a:solidFill>
                <a:effectLst/>
              </a:rPr>
              <a:t>Vinculado</a:t>
            </a:r>
            <a:r>
              <a:rPr kumimoji="0" lang="en-US" altLang="en-US" sz="2000" b="0" i="0" u="none" strike="noStrike" cap="none" normalizeH="0" baseline="0" dirty="0" smtClean="0">
                <a:ln>
                  <a:noFill/>
                </a:ln>
                <a:solidFill>
                  <a:schemeClr val="tx1"/>
                </a:solidFill>
                <a:effectLst/>
              </a:rPr>
              <a:t> a </a:t>
            </a:r>
            <a:r>
              <a:rPr kumimoji="0" lang="en-US" altLang="en-US" sz="2000" b="0" i="0" u="none" strike="noStrike" cap="none" normalizeH="0" baseline="0" dirty="0" err="1" smtClean="0">
                <a:ln>
                  <a:noFill/>
                </a:ln>
                <a:solidFill>
                  <a:schemeClr val="tx1"/>
                </a:solidFill>
                <a:effectLst/>
                <a:latin typeface="Arial Unicode MS"/>
              </a:rPr>
              <a:t>AddNameCommand</a:t>
            </a:r>
            <a:r>
              <a:rPr kumimoji="0" lang="en-US" altLang="en-US" sz="2000" b="0" i="0" u="none" strike="noStrike" cap="none" normalizeH="0" baseline="0" dirty="0" smtClean="0">
                <a:ln>
                  <a:noFill/>
                </a:ln>
                <a:solidFill>
                  <a:schemeClr val="tx1"/>
                </a:solidFill>
                <a:effectLst/>
              </a:rPr>
              <a:t> para </a:t>
            </a:r>
            <a:r>
              <a:rPr kumimoji="0" lang="en-US" altLang="en-US" sz="2000" b="0" i="0" u="none" strike="noStrike" cap="none" normalizeH="0" baseline="0" dirty="0" err="1" smtClean="0">
                <a:ln>
                  <a:noFill/>
                </a:ln>
                <a:solidFill>
                  <a:schemeClr val="tx1"/>
                </a:solidFill>
                <a:effectLst/>
              </a:rPr>
              <a:t>agregar</a:t>
            </a:r>
            <a:r>
              <a:rPr kumimoji="0" lang="en-US" altLang="en-US" sz="2000" b="0" i="0" u="none" strike="noStrike" cap="none" normalizeH="0" baseline="0" dirty="0" smtClean="0">
                <a:ln>
                  <a:noFill/>
                </a:ln>
                <a:solidFill>
                  <a:schemeClr val="tx1"/>
                </a:solidFill>
                <a:effectLst/>
              </a:rPr>
              <a:t> datos.</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1" i="0" u="none" strike="noStrike" cap="none" normalizeH="0" baseline="0" dirty="0" err="1" smtClean="0">
                <a:ln>
                  <a:noFill/>
                </a:ln>
                <a:solidFill>
                  <a:schemeClr val="tx1"/>
                </a:solidFill>
                <a:effectLst/>
                <a:latin typeface="Arial Unicode MS"/>
              </a:rPr>
              <a:t>ListBox</a:t>
            </a:r>
            <a:r>
              <a:rPr kumimoji="0" lang="en-US" altLang="en-US" sz="2000" b="0" i="0" u="none" strike="noStrike" cap="none" normalizeH="0" baseline="0" dirty="0" smtClean="0">
                <a:ln>
                  <a:noFill/>
                </a:ln>
                <a:solidFill>
                  <a:schemeClr val="tx1"/>
                </a:solidFill>
                <a:effectLst/>
              </a:rPr>
              <a:t>: </a:t>
            </a:r>
            <a:r>
              <a:rPr kumimoji="0" lang="en-US" altLang="en-US" sz="2000" b="0" i="0" u="none" strike="noStrike" cap="none" normalizeH="0" baseline="0" dirty="0" err="1" smtClean="0">
                <a:ln>
                  <a:noFill/>
                </a:ln>
                <a:solidFill>
                  <a:schemeClr val="tx1"/>
                </a:solidFill>
                <a:effectLst/>
              </a:rPr>
              <a:t>Vinculado</a:t>
            </a:r>
            <a:r>
              <a:rPr kumimoji="0" lang="en-US" altLang="en-US" sz="2000" b="0" i="0" u="none" strike="noStrike" cap="none" normalizeH="0" baseline="0" dirty="0" smtClean="0">
                <a:ln>
                  <a:noFill/>
                </a:ln>
                <a:solidFill>
                  <a:schemeClr val="tx1"/>
                </a:solidFill>
                <a:effectLst/>
              </a:rPr>
              <a:t> a </a:t>
            </a:r>
            <a:r>
              <a:rPr kumimoji="0" lang="en-US" altLang="en-US" sz="2000" b="0" i="0" u="none" strike="noStrike" cap="none" normalizeH="0" baseline="0" dirty="0" smtClean="0">
                <a:ln>
                  <a:noFill/>
                </a:ln>
                <a:solidFill>
                  <a:schemeClr val="tx1"/>
                </a:solidFill>
                <a:effectLst/>
                <a:latin typeface="Arial Unicode MS"/>
              </a:rPr>
              <a:t>People</a:t>
            </a:r>
            <a:r>
              <a:rPr kumimoji="0" lang="en-US" altLang="en-US" sz="2000" b="0" i="0" u="none" strike="noStrike" cap="none" normalizeH="0" baseline="0" dirty="0" smtClean="0">
                <a:ln>
                  <a:noFill/>
                </a:ln>
                <a:solidFill>
                  <a:schemeClr val="tx1"/>
                </a:solidFill>
                <a:effectLst/>
              </a:rPr>
              <a:t> para </a:t>
            </a:r>
            <a:r>
              <a:rPr kumimoji="0" lang="en-US" altLang="en-US" sz="2000" b="0" i="0" u="none" strike="noStrike" cap="none" normalizeH="0" baseline="0" dirty="0" err="1" smtClean="0">
                <a:ln>
                  <a:noFill/>
                </a:ln>
                <a:solidFill>
                  <a:schemeClr val="tx1"/>
                </a:solidFill>
                <a:effectLst/>
              </a:rPr>
              <a:t>mostrar</a:t>
            </a:r>
            <a:r>
              <a:rPr kumimoji="0" lang="en-US" altLang="en-US" sz="2000" b="0" i="0" u="none" strike="noStrike" cap="none" normalizeH="0" baseline="0" dirty="0" smtClean="0">
                <a:ln>
                  <a:noFill/>
                </a:ln>
                <a:solidFill>
                  <a:schemeClr val="tx1"/>
                </a:solidFill>
                <a:effectLst/>
              </a:rPr>
              <a:t> los datos en una </a:t>
            </a:r>
            <a:r>
              <a:rPr kumimoji="0" lang="en-US" altLang="en-US" sz="2000" b="0" i="0" u="none" strike="noStrike" cap="none" normalizeH="0" baseline="0" dirty="0" err="1" smtClean="0">
                <a:ln>
                  <a:noFill/>
                </a:ln>
                <a:solidFill>
                  <a:schemeClr val="tx1"/>
                </a:solidFill>
                <a:effectLst/>
              </a:rPr>
              <a:t>lista</a:t>
            </a:r>
            <a:r>
              <a:rPr kumimoji="0" lang="en-US" altLang="en-US" sz="2000" b="0" i="0" u="none" strike="noStrike" cap="none" normalizeH="0" baseline="0" dirty="0" smtClean="0">
                <a:ln>
                  <a:noFill/>
                </a:ln>
                <a:solidFill>
                  <a:schemeClr val="tx1"/>
                </a:solidFill>
                <a:effectLst/>
              </a:rPr>
              <a:t>.</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AutoNum type="arabicPeriod" startAt="4"/>
              <a:tabLst/>
            </a:pPr>
            <a:r>
              <a:rPr kumimoji="0" lang="en-US" altLang="en-US" sz="2000" b="1" i="0" u="none" strike="noStrike" cap="none" normalizeH="0" baseline="0" dirty="0" err="1" smtClean="0">
                <a:ln>
                  <a:noFill/>
                </a:ln>
                <a:solidFill>
                  <a:schemeClr val="tx1"/>
                </a:solidFill>
                <a:effectLst/>
                <a:latin typeface="Arial Unicode MS"/>
              </a:rPr>
              <a:t>DataContext</a:t>
            </a:r>
            <a:r>
              <a:rPr kumimoji="0" lang="en-US" altLang="en-US" sz="2000" b="0" i="0" u="none" strike="noStrike" cap="none" normalizeH="0" baseline="0" dirty="0" smtClean="0">
                <a:ln>
                  <a:noFill/>
                </a:ln>
                <a:solidFill>
                  <a:schemeClr val="tx1"/>
                </a:solidFill>
                <a:effectLst/>
              </a:rPr>
              <a:t>: </a:t>
            </a:r>
            <a:r>
              <a:rPr kumimoji="0" lang="en-US" altLang="en-US" sz="2000" b="0" i="0" u="none" strike="noStrike" cap="none" normalizeH="0" baseline="0" dirty="0" err="1" smtClean="0">
                <a:ln>
                  <a:noFill/>
                </a:ln>
                <a:solidFill>
                  <a:schemeClr val="tx1"/>
                </a:solidFill>
                <a:effectLst/>
              </a:rPr>
              <a:t>Conecta</a:t>
            </a:r>
            <a:r>
              <a:rPr kumimoji="0" lang="en-US" altLang="en-US" sz="2000" b="0" i="0" u="none" strike="noStrike" cap="none" normalizeH="0" baseline="0" dirty="0" smtClean="0">
                <a:ln>
                  <a:noFill/>
                </a:ln>
                <a:solidFill>
                  <a:schemeClr val="tx1"/>
                </a:solidFill>
                <a:effectLst/>
              </a:rPr>
              <a:t> el </a:t>
            </a:r>
            <a:r>
              <a:rPr kumimoji="0" lang="en-US" altLang="en-US" sz="2000" b="0" i="0" u="none" strike="noStrike" cap="none" normalizeH="0" baseline="0" dirty="0" err="1" smtClean="0">
                <a:ln>
                  <a:noFill/>
                </a:ln>
                <a:solidFill>
                  <a:schemeClr val="tx1"/>
                </a:solidFill>
                <a:effectLst/>
                <a:latin typeface="Arial Unicode MS"/>
              </a:rPr>
              <a:t>ViewModel</a:t>
            </a:r>
            <a:r>
              <a:rPr kumimoji="0" lang="en-US" altLang="en-US" sz="2000" b="0" i="0" u="none" strike="noStrike" cap="none" normalizeH="0" baseline="0" dirty="0" smtClean="0">
                <a:ln>
                  <a:noFill/>
                </a:ln>
                <a:solidFill>
                  <a:schemeClr val="tx1"/>
                </a:solidFill>
                <a:effectLst/>
              </a:rPr>
              <a:t> a la vista, </a:t>
            </a:r>
            <a:r>
              <a:rPr kumimoji="0" lang="en-US" altLang="en-US" sz="2000" b="0" i="0" u="none" strike="noStrike" cap="none" normalizeH="0" baseline="0" dirty="0" err="1" smtClean="0">
                <a:ln>
                  <a:noFill/>
                </a:ln>
                <a:solidFill>
                  <a:schemeClr val="tx1"/>
                </a:solidFill>
                <a:effectLst/>
              </a:rPr>
              <a:t>permitiendo</a:t>
            </a:r>
            <a:r>
              <a:rPr kumimoji="0" lang="en-US" altLang="en-US" sz="2000" b="0" i="0" u="none" strike="noStrike" cap="none" normalizeH="0" baseline="0" dirty="0" smtClean="0">
                <a:ln>
                  <a:noFill/>
                </a:ln>
                <a:solidFill>
                  <a:schemeClr val="tx1"/>
                </a:solidFill>
                <a:effectLst/>
              </a:rPr>
              <a:t> que las </a:t>
            </a:r>
            <a:r>
              <a:rPr kumimoji="0" lang="en-US" altLang="en-US" sz="2000" b="0" i="0" u="none" strike="noStrike" cap="none" normalizeH="0" baseline="0" dirty="0" err="1" smtClean="0">
                <a:ln>
                  <a:noFill/>
                </a:ln>
                <a:solidFill>
                  <a:schemeClr val="tx1"/>
                </a:solidFill>
                <a:effectLst/>
              </a:rPr>
              <a:t>vinculaciones</a:t>
            </a:r>
            <a:r>
              <a:rPr kumimoji="0" lang="en-US" altLang="en-US" sz="2000" b="0" i="0" u="none" strike="noStrike" cap="none" normalizeH="0" baseline="0" dirty="0" smtClean="0">
                <a:ln>
                  <a:noFill/>
                </a:ln>
                <a:solidFill>
                  <a:schemeClr val="tx1"/>
                </a:solidFill>
                <a:effectLst/>
              </a:rPr>
              <a:t> </a:t>
            </a:r>
            <a:r>
              <a:rPr kumimoji="0" lang="en-US" altLang="en-US" sz="2000" b="0" i="0" u="none" strike="noStrike" cap="none" normalizeH="0" baseline="0" dirty="0" err="1" smtClean="0">
                <a:ln>
                  <a:noFill/>
                </a:ln>
                <a:solidFill>
                  <a:schemeClr val="tx1"/>
                </a:solidFill>
                <a:effectLst/>
              </a:rPr>
              <a:t>funcionen</a:t>
            </a:r>
            <a:r>
              <a:rPr kumimoji="0" lang="en-US" altLang="en-US" sz="2000" b="0" i="0" u="none" strike="noStrike" cap="none" normalizeH="0" baseline="0" dirty="0" smtClean="0">
                <a:ln>
                  <a:noFill/>
                </a:ln>
                <a:solidFill>
                  <a:schemeClr val="tx1"/>
                </a:solidFill>
                <a:effectLst/>
              </a:rPr>
              <a:t> </a:t>
            </a:r>
            <a:r>
              <a:rPr kumimoji="0" lang="en-US" altLang="en-US" sz="2000" b="0" i="0" u="none" strike="noStrike" cap="none" normalizeH="0" baseline="0" dirty="0" err="1" smtClean="0">
                <a:ln>
                  <a:noFill/>
                </a:ln>
                <a:solidFill>
                  <a:schemeClr val="tx1"/>
                </a:solidFill>
                <a:effectLst/>
              </a:rPr>
              <a:t>correctamente</a:t>
            </a:r>
            <a:r>
              <a:rPr kumimoji="0" lang="en-US" altLang="en-US" sz="1100" b="0" i="0" u="none" strike="noStrike" cap="none" normalizeH="0" baseline="0" dirty="0" smtClean="0">
                <a:ln>
                  <a:noFill/>
                </a:ln>
                <a:solidFill>
                  <a:schemeClr val="tx1"/>
                </a:solidFill>
                <a:effectLst/>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481239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n-US" sz="4000" b="1" dirty="0" err="1"/>
              <a:t>Características</a:t>
            </a:r>
            <a:r>
              <a:rPr lang="en-US" sz="4000" b="1" dirty="0"/>
              <a:t> del </a:t>
            </a:r>
            <a:r>
              <a:rPr lang="en-US" sz="4000" b="1" dirty="0" err="1"/>
              <a:t>patrón</a:t>
            </a:r>
            <a:r>
              <a:rPr lang="en-US" sz="4000" b="1" dirty="0"/>
              <a:t> de </a:t>
            </a:r>
            <a:r>
              <a:rPr lang="en-US" sz="4000" b="1" dirty="0" err="1"/>
              <a:t>arquitectura</a:t>
            </a:r>
            <a:r>
              <a:rPr lang="en-US" sz="4000" b="1" dirty="0"/>
              <a:t> </a:t>
            </a:r>
            <a:r>
              <a:rPr lang="en-US" sz="4000" b="1" dirty="0" smtClean="0"/>
              <a:t>MVVM</a:t>
            </a:r>
            <a:endParaRPr lang="en-US" sz="4000" dirty="0"/>
          </a:p>
        </p:txBody>
      </p:sp>
      <p:sp>
        <p:nvSpPr>
          <p:cNvPr id="3" name="Marcador de contenido 2"/>
          <p:cNvSpPr>
            <a:spLocks noGrp="1"/>
          </p:cNvSpPr>
          <p:nvPr>
            <p:ph idx="1"/>
          </p:nvPr>
        </p:nvSpPr>
        <p:spPr/>
        <p:txBody>
          <a:bodyPr>
            <a:normAutofit lnSpcReduction="10000"/>
          </a:bodyPr>
          <a:lstStyle/>
          <a:p>
            <a:pPr algn="just"/>
            <a:r>
              <a:rPr lang="es-MX" dirty="0"/>
              <a:t>Uno de los beneficios de usar este patrón de arquitectura es </a:t>
            </a:r>
            <a:r>
              <a:rPr lang="es-MX" b="1" dirty="0"/>
              <a:t>que permite que los desarrolladores creen pruebas unitarias para el </a:t>
            </a:r>
            <a:r>
              <a:rPr lang="es-MX" b="1" i="1" dirty="0" err="1"/>
              <a:t>Model</a:t>
            </a:r>
            <a:r>
              <a:rPr lang="es-MX" b="1" i="1" dirty="0"/>
              <a:t> View </a:t>
            </a:r>
            <a:r>
              <a:rPr lang="es-MX" b="1" dirty="0"/>
              <a:t>y el modelo</a:t>
            </a:r>
            <a:r>
              <a:rPr lang="es-MX" dirty="0"/>
              <a:t>, sin que sea necesario el uso de la vista.</a:t>
            </a:r>
            <a:br>
              <a:rPr lang="es-MX" dirty="0"/>
            </a:br>
            <a:endParaRPr lang="es-MX" dirty="0"/>
          </a:p>
          <a:p>
            <a:pPr algn="just"/>
            <a:r>
              <a:rPr lang="es-MX" dirty="0"/>
              <a:t>Además de esto, con el patrón de arquitectura </a:t>
            </a:r>
            <a:r>
              <a:rPr lang="es-MX" b="1" dirty="0" smtClean="0"/>
              <a:t>MVVM</a:t>
            </a:r>
            <a:r>
              <a:rPr lang="es-MX" dirty="0" smtClean="0"/>
              <a:t>, </a:t>
            </a:r>
            <a:r>
              <a:rPr lang="es-MX" dirty="0"/>
              <a:t>los encargados del diseño y desarrollo de aplicaciones </a:t>
            </a:r>
            <a:r>
              <a:rPr lang="es-MX" b="1" dirty="0"/>
              <a:t>pueden ser capaces de trabajar de manera simultánea e independiente, </a:t>
            </a:r>
            <a:r>
              <a:rPr lang="es-MX" dirty="0"/>
              <a:t>cada uno en sus componentes durante los procesos de la app. Así pues, mientras los diseñadores tienen la posibilidad de enfocarse en la vista, los desarrolladores pueden hacerse cargo de los componentes de la vista y del modelo de vista con la arquitectura </a:t>
            </a:r>
            <a:r>
              <a:rPr lang="es-MX" b="1" dirty="0" smtClean="0"/>
              <a:t>MVVM</a:t>
            </a:r>
            <a:endParaRPr lang="es-MX" b="1" dirty="0"/>
          </a:p>
          <a:p>
            <a:endParaRPr lang="en-US" dirty="0"/>
          </a:p>
        </p:txBody>
      </p:sp>
    </p:spTree>
    <p:extLst>
      <p:ext uri="{BB962C8B-B14F-4D97-AF65-F5344CB8AC3E}">
        <p14:creationId xmlns:p14="http://schemas.microsoft.com/office/powerpoint/2010/main" val="7588471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b="1" dirty="0" smtClean="0"/>
              <a:t>¿Por qué se utiliza MVVM con WPF?</a:t>
            </a:r>
            <a:endParaRPr lang="en-US" b="1" dirty="0"/>
          </a:p>
        </p:txBody>
      </p:sp>
      <p:sp>
        <p:nvSpPr>
          <p:cNvPr id="3" name="Marcador de contenido 2"/>
          <p:cNvSpPr>
            <a:spLocks noGrp="1"/>
          </p:cNvSpPr>
          <p:nvPr>
            <p:ph idx="1"/>
          </p:nvPr>
        </p:nvSpPr>
        <p:spPr>
          <a:xfrm>
            <a:off x="838200" y="1690688"/>
            <a:ext cx="10515600" cy="4351338"/>
          </a:xfrm>
        </p:spPr>
        <p:txBody>
          <a:bodyPr>
            <a:normAutofit fontScale="77500" lnSpcReduction="20000"/>
          </a:bodyPr>
          <a:lstStyle/>
          <a:p>
            <a:pPr algn="just"/>
            <a:r>
              <a:rPr lang="es-MX" dirty="0" smtClean="0"/>
              <a:t>El patrón MVVM (</a:t>
            </a:r>
            <a:r>
              <a:rPr lang="es-MX" dirty="0" err="1" smtClean="0"/>
              <a:t>Model</a:t>
            </a:r>
            <a:r>
              <a:rPr lang="es-MX" dirty="0" smtClean="0"/>
              <a:t>-View-</a:t>
            </a:r>
            <a:r>
              <a:rPr lang="es-MX" dirty="0" err="1" smtClean="0"/>
              <a:t>ViewModel</a:t>
            </a:r>
            <a:r>
              <a:rPr lang="es-MX" dirty="0" smtClean="0"/>
              <a:t>) se implementa en proyectos WPF (Windows </a:t>
            </a:r>
            <a:r>
              <a:rPr lang="es-MX" dirty="0" err="1" smtClean="0"/>
              <a:t>Presentation</a:t>
            </a:r>
            <a:r>
              <a:rPr lang="es-MX" dirty="0" smtClean="0"/>
              <a:t> </a:t>
            </a:r>
            <a:r>
              <a:rPr lang="es-MX" dirty="0" err="1" smtClean="0"/>
              <a:t>Foundation</a:t>
            </a:r>
            <a:r>
              <a:rPr lang="es-MX" dirty="0" smtClean="0"/>
              <a:t>) por varias razones fundamentales, todas orientadas a mejorar la mantenibilidad, </a:t>
            </a:r>
            <a:r>
              <a:rPr lang="es-MX" dirty="0" err="1" smtClean="0"/>
              <a:t>testabilidad</a:t>
            </a:r>
            <a:r>
              <a:rPr lang="es-MX" dirty="0" smtClean="0"/>
              <a:t> y separación de preocupaciones en la aplicación. A continuación, se detallan las principales razones y cómo se relacionan con características específicas de WPF como el </a:t>
            </a:r>
            <a:r>
              <a:rPr lang="es-MX" b="1" dirty="0" smtClean="0"/>
              <a:t>data </a:t>
            </a:r>
            <a:r>
              <a:rPr lang="es-MX" b="1" dirty="0" err="1" smtClean="0"/>
              <a:t>binding</a:t>
            </a:r>
            <a:r>
              <a:rPr lang="es-MX" b="1" dirty="0" smtClean="0"/>
              <a:t> y </a:t>
            </a:r>
            <a:r>
              <a:rPr lang="es-MX" b="1" dirty="0" err="1" smtClean="0"/>
              <a:t>INotifyPropertyChanged</a:t>
            </a:r>
            <a:r>
              <a:rPr lang="es-MX" dirty="0" smtClean="0"/>
              <a:t>.</a:t>
            </a:r>
          </a:p>
          <a:p>
            <a:pPr algn="just"/>
            <a:endParaRPr lang="es-MX" dirty="0" smtClean="0"/>
          </a:p>
          <a:p>
            <a:pPr marL="0" indent="0">
              <a:buNone/>
            </a:pPr>
            <a:r>
              <a:rPr lang="es-MX" b="1" dirty="0" smtClean="0"/>
              <a:t>1. Separación de Preocupaciones</a:t>
            </a:r>
          </a:p>
          <a:p>
            <a:pPr algn="just"/>
            <a:r>
              <a:rPr lang="es-MX" dirty="0" smtClean="0"/>
              <a:t>El patrón MVVM promueve una separación clara entre la lógica de negocio, la lógica de presentación y la interfaz de usuario:</a:t>
            </a:r>
          </a:p>
          <a:p>
            <a:pPr algn="just"/>
            <a:r>
              <a:rPr lang="es-MX" b="1" dirty="0" err="1" smtClean="0"/>
              <a:t>Model</a:t>
            </a:r>
            <a:r>
              <a:rPr lang="es-MX" dirty="0" smtClean="0"/>
              <a:t>: Contiene la lógica de negocio y los datos.</a:t>
            </a:r>
          </a:p>
          <a:p>
            <a:pPr algn="just"/>
            <a:r>
              <a:rPr lang="es-MX" b="1" dirty="0" smtClean="0"/>
              <a:t>View</a:t>
            </a:r>
            <a:r>
              <a:rPr lang="es-MX" dirty="0" smtClean="0"/>
              <a:t>: Es la interfaz de usuario (definida en XAML).</a:t>
            </a:r>
          </a:p>
          <a:p>
            <a:pPr algn="just"/>
            <a:r>
              <a:rPr lang="es-MX" b="1" dirty="0" err="1" smtClean="0"/>
              <a:t>ViewModel</a:t>
            </a:r>
            <a:r>
              <a:rPr lang="es-MX" dirty="0" smtClean="0"/>
              <a:t>: Actúa como intermediario, proporcionando la lógica de presentación y gestionando los datos que la vista necesita.</a:t>
            </a:r>
          </a:p>
          <a:p>
            <a:pPr algn="just"/>
            <a:endParaRPr lang="en-US" dirty="0"/>
          </a:p>
        </p:txBody>
      </p:sp>
    </p:spTree>
    <p:extLst>
      <p:ext uri="{BB962C8B-B14F-4D97-AF65-F5344CB8AC3E}">
        <p14:creationId xmlns:p14="http://schemas.microsoft.com/office/powerpoint/2010/main" val="21490809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50900" y="1139825"/>
            <a:ext cx="10515600" cy="4351338"/>
          </a:xfrm>
        </p:spPr>
        <p:txBody>
          <a:bodyPr>
            <a:normAutofit fontScale="92500" lnSpcReduction="20000"/>
          </a:bodyPr>
          <a:lstStyle/>
          <a:p>
            <a:pPr marL="0" indent="0">
              <a:buNone/>
            </a:pPr>
            <a:r>
              <a:rPr lang="es-MX" b="1" dirty="0" smtClean="0"/>
              <a:t>2. Data </a:t>
            </a:r>
            <a:r>
              <a:rPr lang="es-MX" b="1" dirty="0" err="1" smtClean="0"/>
              <a:t>Binding</a:t>
            </a:r>
            <a:endParaRPr lang="es-MX" b="1" dirty="0" smtClean="0"/>
          </a:p>
          <a:p>
            <a:pPr algn="just"/>
            <a:r>
              <a:rPr lang="es-MX" b="1" dirty="0" smtClean="0"/>
              <a:t>WPF</a:t>
            </a:r>
            <a:r>
              <a:rPr lang="es-MX" dirty="0" smtClean="0"/>
              <a:t> soporta un sistema robusto de </a:t>
            </a:r>
            <a:r>
              <a:rPr lang="es-MX" b="1" dirty="0" err="1" smtClean="0"/>
              <a:t>dataBinding</a:t>
            </a:r>
            <a:r>
              <a:rPr lang="es-MX" b="1" dirty="0" smtClean="0"/>
              <a:t> </a:t>
            </a:r>
            <a:r>
              <a:rPr lang="es-MX" dirty="0" smtClean="0"/>
              <a:t>que permite enlazar propiedades de objetos a elementos de la interfaz de usuario de manera declarativa en </a:t>
            </a:r>
            <a:r>
              <a:rPr lang="es-MX" b="1" dirty="0" smtClean="0"/>
              <a:t>XAML</a:t>
            </a:r>
            <a:r>
              <a:rPr lang="es-MX" dirty="0" smtClean="0"/>
              <a:t>:</a:t>
            </a:r>
          </a:p>
          <a:p>
            <a:pPr algn="just"/>
            <a:r>
              <a:rPr lang="es-MX" b="1" dirty="0" err="1" smtClean="0"/>
              <a:t>Bindings</a:t>
            </a:r>
            <a:r>
              <a:rPr lang="es-MX" dirty="0" smtClean="0"/>
              <a:t>: Permiten enlazar las propiedades del </a:t>
            </a:r>
            <a:r>
              <a:rPr lang="es-MX" b="1" dirty="0" err="1" smtClean="0"/>
              <a:t>ViewModel</a:t>
            </a:r>
            <a:r>
              <a:rPr lang="es-MX" dirty="0" smtClean="0"/>
              <a:t> a los controles de la vista, como </a:t>
            </a:r>
            <a:r>
              <a:rPr lang="es-MX" dirty="0" err="1" smtClean="0"/>
              <a:t>TextBox</a:t>
            </a:r>
            <a:r>
              <a:rPr lang="es-MX" dirty="0" smtClean="0"/>
              <a:t>, </a:t>
            </a:r>
            <a:r>
              <a:rPr lang="es-MX" dirty="0" err="1" smtClean="0"/>
              <a:t>ListBox</a:t>
            </a:r>
            <a:r>
              <a:rPr lang="es-MX" dirty="0" smtClean="0"/>
              <a:t>, </a:t>
            </a:r>
            <a:r>
              <a:rPr lang="es-MX" dirty="0" err="1" smtClean="0"/>
              <a:t>ComboBox</a:t>
            </a:r>
            <a:r>
              <a:rPr lang="es-MX" dirty="0" smtClean="0"/>
              <a:t>, etc.</a:t>
            </a:r>
          </a:p>
          <a:p>
            <a:pPr algn="just"/>
            <a:r>
              <a:rPr lang="es-MX" b="1" dirty="0" err="1" smtClean="0"/>
              <a:t>One-Way</a:t>
            </a:r>
            <a:r>
              <a:rPr lang="es-MX" b="1" dirty="0" smtClean="0"/>
              <a:t> </a:t>
            </a:r>
            <a:r>
              <a:rPr lang="es-MX" b="1" dirty="0" err="1" smtClean="0"/>
              <a:t>Binding</a:t>
            </a:r>
            <a:r>
              <a:rPr lang="es-MX" b="1" dirty="0" smtClean="0"/>
              <a:t>: </a:t>
            </a:r>
            <a:r>
              <a:rPr lang="es-MX" dirty="0" smtClean="0"/>
              <a:t>El valor de la propiedad en la vista se actualiza cuando cambia el valor en el </a:t>
            </a:r>
            <a:r>
              <a:rPr lang="es-MX" dirty="0" err="1" smtClean="0"/>
              <a:t>ViewModel</a:t>
            </a:r>
            <a:r>
              <a:rPr lang="es-MX" dirty="0" smtClean="0"/>
              <a:t>.</a:t>
            </a:r>
          </a:p>
          <a:p>
            <a:pPr algn="just"/>
            <a:r>
              <a:rPr lang="es-MX" b="1" dirty="0" err="1" smtClean="0"/>
              <a:t>Two-Way</a:t>
            </a:r>
            <a:r>
              <a:rPr lang="es-MX" b="1" dirty="0" smtClean="0"/>
              <a:t> </a:t>
            </a:r>
            <a:r>
              <a:rPr lang="es-MX" b="1" dirty="0" err="1" smtClean="0"/>
              <a:t>Binding</a:t>
            </a:r>
            <a:r>
              <a:rPr lang="es-MX" b="1" dirty="0" smtClean="0"/>
              <a:t>: </a:t>
            </a:r>
            <a:r>
              <a:rPr lang="es-MX" dirty="0" smtClean="0"/>
              <a:t>El valor de la propiedad en la vista y el </a:t>
            </a:r>
            <a:r>
              <a:rPr lang="es-MX" dirty="0" err="1" smtClean="0"/>
              <a:t>ViewModel</a:t>
            </a:r>
            <a:r>
              <a:rPr lang="es-MX" dirty="0" smtClean="0"/>
              <a:t> se mantienen sincronizados.</a:t>
            </a:r>
          </a:p>
          <a:p>
            <a:pPr marL="0" indent="0" algn="just">
              <a:buNone/>
            </a:pPr>
            <a:r>
              <a:rPr lang="es-MX" dirty="0" smtClean="0"/>
              <a:t>El </a:t>
            </a:r>
            <a:r>
              <a:rPr lang="es-MX" b="1" dirty="0" smtClean="0"/>
              <a:t>data </a:t>
            </a:r>
            <a:r>
              <a:rPr lang="es-MX" b="1" dirty="0" err="1" smtClean="0"/>
              <a:t>binding</a:t>
            </a:r>
            <a:r>
              <a:rPr lang="es-MX" b="1" dirty="0" smtClean="0"/>
              <a:t> </a:t>
            </a:r>
            <a:r>
              <a:rPr lang="es-MX" dirty="0" smtClean="0"/>
              <a:t>en WPF elimina la necesidad de escribir código de sincronización manual entre la interfaz de usuario y los datos, reduciendo así el riesgo de errores y la cantidad de código repetitivo.</a:t>
            </a:r>
            <a:endParaRPr lang="en-US" dirty="0"/>
          </a:p>
        </p:txBody>
      </p:sp>
    </p:spTree>
    <p:extLst>
      <p:ext uri="{BB962C8B-B14F-4D97-AF65-F5344CB8AC3E}">
        <p14:creationId xmlns:p14="http://schemas.microsoft.com/office/powerpoint/2010/main" val="559907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787400" y="644525"/>
            <a:ext cx="10515600" cy="4351338"/>
          </a:xfrm>
        </p:spPr>
        <p:txBody>
          <a:bodyPr/>
          <a:lstStyle/>
          <a:p>
            <a:pPr marL="0" indent="0">
              <a:buNone/>
            </a:pPr>
            <a:r>
              <a:rPr lang="es-MX" b="1" dirty="0" smtClean="0"/>
              <a:t>3. </a:t>
            </a:r>
            <a:r>
              <a:rPr lang="es-MX" b="1" dirty="0" err="1" smtClean="0"/>
              <a:t>INotifyPropertyChanged</a:t>
            </a:r>
            <a:endParaRPr lang="es-MX" b="1" dirty="0" smtClean="0"/>
          </a:p>
          <a:p>
            <a:pPr marL="0" indent="0" algn="just">
              <a:buNone/>
            </a:pPr>
            <a:r>
              <a:rPr lang="es-MX" dirty="0" smtClean="0"/>
              <a:t>El uso de la interfaz </a:t>
            </a:r>
            <a:r>
              <a:rPr lang="es-MX" b="1" dirty="0" err="1" smtClean="0"/>
              <a:t>INotifyPropertyChanged</a:t>
            </a:r>
            <a:r>
              <a:rPr lang="es-MX" dirty="0" smtClean="0"/>
              <a:t> en el </a:t>
            </a:r>
            <a:r>
              <a:rPr lang="es-MX" dirty="0" err="1" smtClean="0"/>
              <a:t>ViewModel</a:t>
            </a:r>
            <a:r>
              <a:rPr lang="es-MX" dirty="0" smtClean="0"/>
              <a:t> es crucial para el data </a:t>
            </a:r>
            <a:r>
              <a:rPr lang="es-MX" dirty="0" err="1" smtClean="0"/>
              <a:t>binding</a:t>
            </a:r>
            <a:r>
              <a:rPr lang="es-MX" dirty="0" smtClean="0"/>
              <a:t>:</a:t>
            </a:r>
          </a:p>
          <a:p>
            <a:pPr algn="just"/>
            <a:r>
              <a:rPr lang="es-MX" b="1" dirty="0" smtClean="0"/>
              <a:t>Notificación de Cambios: </a:t>
            </a:r>
            <a:r>
              <a:rPr lang="es-MX" dirty="0" smtClean="0"/>
              <a:t>Permite que la vista sea notificada automáticamente cuando cambian las propiedades en el </a:t>
            </a:r>
            <a:r>
              <a:rPr lang="es-MX" dirty="0" err="1" smtClean="0"/>
              <a:t>ViewModel</a:t>
            </a:r>
            <a:r>
              <a:rPr lang="es-MX" dirty="0" smtClean="0"/>
              <a:t>.</a:t>
            </a:r>
          </a:p>
          <a:p>
            <a:pPr algn="just"/>
            <a:r>
              <a:rPr lang="es-MX" b="1" dirty="0" smtClean="0"/>
              <a:t>Actualización Automática: </a:t>
            </a:r>
            <a:r>
              <a:rPr lang="es-MX" dirty="0" smtClean="0"/>
              <a:t>Las vistas se actualizan automáticamente en respuesta a los cambios en los datos, lo que mejora la respuesta y la interactividad de la aplicación.</a:t>
            </a:r>
            <a:endParaRPr lang="en-US" dirty="0"/>
          </a:p>
        </p:txBody>
      </p:sp>
    </p:spTree>
    <p:extLst>
      <p:ext uri="{BB962C8B-B14F-4D97-AF65-F5344CB8AC3E}">
        <p14:creationId xmlns:p14="http://schemas.microsoft.com/office/powerpoint/2010/main" val="15734583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787400" y="530225"/>
            <a:ext cx="10515600" cy="2860675"/>
          </a:xfrm>
        </p:spPr>
        <p:txBody>
          <a:bodyPr/>
          <a:lstStyle/>
          <a:p>
            <a:pPr marL="0" indent="0">
              <a:buNone/>
            </a:pPr>
            <a:r>
              <a:rPr lang="es-MX" b="1" dirty="0" smtClean="0"/>
              <a:t>4. </a:t>
            </a:r>
            <a:r>
              <a:rPr lang="es-MX" b="1" dirty="0" err="1" smtClean="0"/>
              <a:t>Commands</a:t>
            </a:r>
            <a:endParaRPr lang="es-MX" b="1" dirty="0" smtClean="0"/>
          </a:p>
          <a:p>
            <a:pPr marL="0" indent="0" algn="just">
              <a:buNone/>
            </a:pPr>
            <a:r>
              <a:rPr lang="es-MX" sz="2400" dirty="0" smtClean="0"/>
              <a:t>En lugar de manejar eventos en el </a:t>
            </a:r>
            <a:r>
              <a:rPr lang="es-MX" sz="2400" b="1" dirty="0" err="1" smtClean="0"/>
              <a:t>code-behind</a:t>
            </a:r>
            <a:r>
              <a:rPr lang="es-MX" sz="2400" dirty="0" smtClean="0"/>
              <a:t> de la vista, MVVM utiliza comandos en el </a:t>
            </a:r>
            <a:r>
              <a:rPr lang="es-MX" sz="2400" b="1" dirty="0" err="1" smtClean="0"/>
              <a:t>ViewModel</a:t>
            </a:r>
            <a:r>
              <a:rPr lang="es-MX" sz="2400" dirty="0" smtClean="0"/>
              <a:t>:</a:t>
            </a:r>
          </a:p>
          <a:p>
            <a:pPr algn="just"/>
            <a:r>
              <a:rPr lang="es-MX" sz="2400" b="1" dirty="0" err="1" smtClean="0"/>
              <a:t>Commands</a:t>
            </a:r>
            <a:r>
              <a:rPr lang="es-MX" sz="2400" dirty="0" smtClean="0"/>
              <a:t>: Permiten definir la lógica de manejo de eventos en el </a:t>
            </a:r>
            <a:r>
              <a:rPr lang="es-MX" sz="2400" dirty="0" err="1" smtClean="0"/>
              <a:t>ViewModel</a:t>
            </a:r>
            <a:r>
              <a:rPr lang="es-MX" sz="2400" dirty="0" smtClean="0"/>
              <a:t>, vinculándolos a los controles de la vista.</a:t>
            </a:r>
          </a:p>
          <a:p>
            <a:pPr algn="just"/>
            <a:r>
              <a:rPr lang="es-MX" sz="2400" b="1" dirty="0" err="1" smtClean="0"/>
              <a:t>RelayCommand</a:t>
            </a:r>
            <a:r>
              <a:rPr lang="es-MX" sz="2400" dirty="0" smtClean="0"/>
              <a:t>: Es una implementación común de </a:t>
            </a:r>
            <a:r>
              <a:rPr lang="es-MX" sz="2400" b="1" dirty="0" err="1" smtClean="0"/>
              <a:t>ICommand</a:t>
            </a:r>
            <a:r>
              <a:rPr lang="es-MX" sz="2400" dirty="0" smtClean="0"/>
              <a:t> que facilita la creación de comandos.</a:t>
            </a:r>
          </a:p>
          <a:p>
            <a:endParaRPr lang="en-US" dirty="0"/>
          </a:p>
        </p:txBody>
      </p:sp>
      <p:sp>
        <p:nvSpPr>
          <p:cNvPr id="4" name="Rectángulo 3"/>
          <p:cNvSpPr/>
          <p:nvPr/>
        </p:nvSpPr>
        <p:spPr>
          <a:xfrm>
            <a:off x="787400" y="3390900"/>
            <a:ext cx="10515600" cy="2677656"/>
          </a:xfrm>
          <a:prstGeom prst="rect">
            <a:avLst/>
          </a:prstGeom>
        </p:spPr>
        <p:txBody>
          <a:bodyPr wrap="square">
            <a:spAutoFit/>
          </a:bodyPr>
          <a:lstStyle/>
          <a:p>
            <a:r>
              <a:rPr lang="es-MX" sz="2400" b="1" dirty="0" smtClean="0"/>
              <a:t>5. </a:t>
            </a:r>
            <a:r>
              <a:rPr lang="es-MX" sz="2400" b="1" dirty="0" err="1" smtClean="0"/>
              <a:t>Testabilidad</a:t>
            </a:r>
            <a:endParaRPr lang="es-MX" sz="2400" b="1" dirty="0" smtClean="0"/>
          </a:p>
          <a:p>
            <a:r>
              <a:rPr lang="es-MX" sz="2400" dirty="0" smtClean="0"/>
              <a:t>MVVM facilita las pruebas unitarias y la automatización de pruebas:</a:t>
            </a:r>
          </a:p>
          <a:p>
            <a:pPr algn="just">
              <a:buFont typeface="Arial" panose="020B0604020202020204" pitchFamily="34" charset="0"/>
              <a:buChar char="•"/>
            </a:pPr>
            <a:r>
              <a:rPr lang="es-MX" sz="2400" b="1" dirty="0" err="1" smtClean="0"/>
              <a:t>ViewModel</a:t>
            </a:r>
            <a:r>
              <a:rPr lang="es-MX" sz="2400" dirty="0" smtClean="0"/>
              <a:t>: Al contener la lógica de presentación, puede ser probado de manera independiente sin necesidad de instanciar la vista.</a:t>
            </a:r>
          </a:p>
          <a:p>
            <a:pPr algn="just">
              <a:buFont typeface="Arial" panose="020B0604020202020204" pitchFamily="34" charset="0"/>
              <a:buChar char="•"/>
            </a:pPr>
            <a:r>
              <a:rPr lang="es-MX" sz="2400" b="1" dirty="0" err="1" smtClean="0"/>
              <a:t>Commands</a:t>
            </a:r>
            <a:r>
              <a:rPr lang="es-MX" sz="2400" b="1" dirty="0" smtClean="0"/>
              <a:t> y </a:t>
            </a:r>
            <a:r>
              <a:rPr lang="es-MX" sz="2400" b="1" dirty="0" err="1" smtClean="0"/>
              <a:t>PropertyChanged</a:t>
            </a:r>
            <a:r>
              <a:rPr lang="es-MX" sz="2400" dirty="0" smtClean="0"/>
              <a:t>: Pueden ser verificados mediante pruebas unitarias para asegurar que la lógica de negocio y la lógica de presentación funcionan correctamente.</a:t>
            </a:r>
            <a:endParaRPr lang="es-MX" sz="2400" dirty="0"/>
          </a:p>
        </p:txBody>
      </p:sp>
    </p:spTree>
    <p:extLst>
      <p:ext uri="{BB962C8B-B14F-4D97-AF65-F5344CB8AC3E}">
        <p14:creationId xmlns:p14="http://schemas.microsoft.com/office/powerpoint/2010/main" val="1587773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err="1" smtClean="0"/>
              <a:t>Icommand</a:t>
            </a:r>
            <a:endParaRPr lang="en-US" dirty="0"/>
          </a:p>
        </p:txBody>
      </p:sp>
      <p:sp>
        <p:nvSpPr>
          <p:cNvPr id="3" name="Marcador de contenido 2"/>
          <p:cNvSpPr>
            <a:spLocks noGrp="1"/>
          </p:cNvSpPr>
          <p:nvPr>
            <p:ph idx="1"/>
          </p:nvPr>
        </p:nvSpPr>
        <p:spPr/>
        <p:txBody>
          <a:bodyPr>
            <a:normAutofit fontScale="92500" lnSpcReduction="20000"/>
          </a:bodyPr>
          <a:lstStyle/>
          <a:p>
            <a:pPr marL="0" indent="0">
              <a:buNone/>
            </a:pPr>
            <a:r>
              <a:rPr lang="es-MX" b="1" dirty="0" err="1" smtClean="0"/>
              <a:t>Icommand</a:t>
            </a:r>
            <a:endParaRPr lang="es-MX" b="1" dirty="0" smtClean="0"/>
          </a:p>
          <a:p>
            <a:pPr marL="0" indent="0" algn="just">
              <a:buNone/>
            </a:pPr>
            <a:r>
              <a:rPr lang="es-MX" dirty="0" err="1" smtClean="0"/>
              <a:t>ICommand</a:t>
            </a:r>
            <a:r>
              <a:rPr lang="es-MX" dirty="0" smtClean="0"/>
              <a:t> es una interfaz definida en el espacio de nombres </a:t>
            </a:r>
            <a:r>
              <a:rPr lang="es-MX" b="1" dirty="0" err="1" smtClean="0"/>
              <a:t>System.Windows.Input</a:t>
            </a:r>
            <a:r>
              <a:rPr lang="es-MX" dirty="0" smtClean="0"/>
              <a:t> que se utiliza para definir acciones que pueden ser ejecutadas en respuesta a interacciones de la interfaz de usuario, como clics de botones, selecciones de menús, etc.</a:t>
            </a:r>
          </a:p>
          <a:p>
            <a:pPr marL="0" indent="0" algn="just">
              <a:buNone/>
            </a:pPr>
            <a:r>
              <a:rPr lang="es-MX" dirty="0" smtClean="0"/>
              <a:t>La interfaz </a:t>
            </a:r>
            <a:r>
              <a:rPr lang="es-MX" dirty="0" err="1" smtClean="0"/>
              <a:t>ICommand</a:t>
            </a:r>
            <a:r>
              <a:rPr lang="es-MX" dirty="0" smtClean="0"/>
              <a:t> tiene tres miembros principales:</a:t>
            </a:r>
          </a:p>
          <a:p>
            <a:pPr algn="just"/>
            <a:r>
              <a:rPr lang="es-MX" b="1" dirty="0" err="1" smtClean="0"/>
              <a:t>Execute</a:t>
            </a:r>
            <a:r>
              <a:rPr lang="es-MX" b="1" dirty="0" smtClean="0"/>
              <a:t>(</a:t>
            </a:r>
            <a:r>
              <a:rPr lang="es-MX" b="1" dirty="0" err="1" smtClean="0"/>
              <a:t>Object</a:t>
            </a:r>
            <a:r>
              <a:rPr lang="es-MX" b="1" dirty="0" smtClean="0"/>
              <a:t> </a:t>
            </a:r>
            <a:r>
              <a:rPr lang="es-MX" b="1" dirty="0" err="1" smtClean="0"/>
              <a:t>parameter</a:t>
            </a:r>
            <a:r>
              <a:rPr lang="es-MX" b="1" dirty="0" smtClean="0"/>
              <a:t>): </a:t>
            </a:r>
            <a:r>
              <a:rPr lang="es-MX" dirty="0" smtClean="0"/>
              <a:t>Método que se ejecuta cuando el comando es invocado.</a:t>
            </a:r>
          </a:p>
          <a:p>
            <a:pPr algn="just"/>
            <a:r>
              <a:rPr lang="es-MX" b="1" dirty="0" err="1" smtClean="0"/>
              <a:t>CanExecute</a:t>
            </a:r>
            <a:r>
              <a:rPr lang="es-MX" b="1" dirty="0" smtClean="0"/>
              <a:t>(</a:t>
            </a:r>
            <a:r>
              <a:rPr lang="es-MX" b="1" dirty="0" err="1" smtClean="0"/>
              <a:t>Object</a:t>
            </a:r>
            <a:r>
              <a:rPr lang="es-MX" b="1" dirty="0" smtClean="0"/>
              <a:t> </a:t>
            </a:r>
            <a:r>
              <a:rPr lang="es-MX" b="1" dirty="0" err="1" smtClean="0"/>
              <a:t>parameter</a:t>
            </a:r>
            <a:r>
              <a:rPr lang="es-MX" b="1" dirty="0" smtClean="0"/>
              <a:t>): </a:t>
            </a:r>
            <a:r>
              <a:rPr lang="es-MX" dirty="0" smtClean="0"/>
              <a:t>Método que determina si el comando puede ejecutarse. Devuelve un valor booleano.</a:t>
            </a:r>
          </a:p>
          <a:p>
            <a:pPr algn="just"/>
            <a:r>
              <a:rPr lang="es-MX" b="1" dirty="0" err="1" smtClean="0"/>
              <a:t>CanExecuteChanged</a:t>
            </a:r>
            <a:r>
              <a:rPr lang="es-MX" b="1" dirty="0" smtClean="0"/>
              <a:t>: </a:t>
            </a:r>
            <a:r>
              <a:rPr lang="es-MX" dirty="0" smtClean="0"/>
              <a:t>Evento que se dispara cuando el valor de </a:t>
            </a:r>
            <a:r>
              <a:rPr lang="es-MX" dirty="0" err="1" smtClean="0"/>
              <a:t>CanExecute</a:t>
            </a:r>
            <a:r>
              <a:rPr lang="es-MX" dirty="0" smtClean="0"/>
              <a:t> cambia.</a:t>
            </a:r>
            <a:endParaRPr lang="en-US" dirty="0"/>
          </a:p>
        </p:txBody>
      </p:sp>
    </p:spTree>
    <p:extLst>
      <p:ext uri="{BB962C8B-B14F-4D97-AF65-F5344CB8AC3E}">
        <p14:creationId xmlns:p14="http://schemas.microsoft.com/office/powerpoint/2010/main" val="601490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n-US"/>
          </a:p>
        </p:txBody>
      </p:sp>
      <p:pic>
        <p:nvPicPr>
          <p:cNvPr id="6" name="Marcador de contenido 5"/>
          <p:cNvPicPr>
            <a:picLocks noGrp="1" noChangeAspect="1"/>
          </p:cNvPicPr>
          <p:nvPr>
            <p:ph idx="1"/>
          </p:nvPr>
        </p:nvPicPr>
        <p:blipFill>
          <a:blip r:embed="rId2"/>
          <a:stretch>
            <a:fillRect/>
          </a:stretch>
        </p:blipFill>
        <p:spPr>
          <a:xfrm>
            <a:off x="2738932" y="1797676"/>
            <a:ext cx="6714135" cy="3383924"/>
          </a:xfrm>
          <a:prstGeom prst="rect">
            <a:avLst/>
          </a:prstGeom>
        </p:spPr>
      </p:pic>
    </p:spTree>
    <p:extLst>
      <p:ext uri="{BB962C8B-B14F-4D97-AF65-F5344CB8AC3E}">
        <p14:creationId xmlns:p14="http://schemas.microsoft.com/office/powerpoint/2010/main" val="28204731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err="1" smtClean="0"/>
              <a:t>RelayCommand</a:t>
            </a:r>
            <a:endParaRPr lang="en-US" b="1" dirty="0"/>
          </a:p>
        </p:txBody>
      </p:sp>
      <p:sp>
        <p:nvSpPr>
          <p:cNvPr id="3" name="Marcador de contenido 2"/>
          <p:cNvSpPr>
            <a:spLocks noGrp="1"/>
          </p:cNvSpPr>
          <p:nvPr>
            <p:ph idx="1"/>
          </p:nvPr>
        </p:nvSpPr>
        <p:spPr>
          <a:xfrm>
            <a:off x="838200" y="1825625"/>
            <a:ext cx="10515600" cy="2200275"/>
          </a:xfrm>
        </p:spPr>
        <p:txBody>
          <a:bodyPr/>
          <a:lstStyle/>
          <a:p>
            <a:pPr marL="0" indent="0">
              <a:buNone/>
            </a:pPr>
            <a:r>
              <a:rPr lang="es-MX" b="1" dirty="0" err="1" smtClean="0"/>
              <a:t>RelayCommand</a:t>
            </a:r>
            <a:endParaRPr lang="es-MX" b="1" dirty="0" smtClean="0"/>
          </a:p>
          <a:p>
            <a:pPr algn="just"/>
            <a:r>
              <a:rPr lang="es-MX" b="1" dirty="0" err="1" smtClean="0"/>
              <a:t>RelayCommand</a:t>
            </a:r>
            <a:r>
              <a:rPr lang="es-MX" dirty="0" smtClean="0"/>
              <a:t> es una implementación común de </a:t>
            </a:r>
            <a:r>
              <a:rPr lang="es-MX" b="1" dirty="0" err="1" smtClean="0"/>
              <a:t>ICommand</a:t>
            </a:r>
            <a:r>
              <a:rPr lang="es-MX" dirty="0" smtClean="0"/>
              <a:t> que se utiliza para simplificar la creación de comandos en el </a:t>
            </a:r>
            <a:r>
              <a:rPr lang="es-MX" b="1" dirty="0" err="1" smtClean="0"/>
              <a:t>ViewModel</a:t>
            </a:r>
            <a:r>
              <a:rPr lang="es-MX" dirty="0" smtClean="0"/>
              <a:t>. Permite definir la lógica de los comandos de una manera más sencilla y reutilizable.</a:t>
            </a:r>
            <a:endParaRPr lang="en-US" dirty="0"/>
          </a:p>
        </p:txBody>
      </p:sp>
    </p:spTree>
    <p:extLst>
      <p:ext uri="{BB962C8B-B14F-4D97-AF65-F5344CB8AC3E}">
        <p14:creationId xmlns:p14="http://schemas.microsoft.com/office/powerpoint/2010/main" val="27635541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MX" b="1" dirty="0"/>
              <a:t>¿Qué son los patrones de arquitectura de software</a:t>
            </a:r>
            <a:r>
              <a:rPr lang="es-MX" b="1" dirty="0" smtClean="0"/>
              <a:t>?</a:t>
            </a:r>
            <a:endParaRPr lang="en-US" dirty="0"/>
          </a:p>
        </p:txBody>
      </p:sp>
      <p:sp>
        <p:nvSpPr>
          <p:cNvPr id="3" name="Marcador de contenido 2"/>
          <p:cNvSpPr>
            <a:spLocks noGrp="1"/>
          </p:cNvSpPr>
          <p:nvPr>
            <p:ph idx="1"/>
          </p:nvPr>
        </p:nvSpPr>
        <p:spPr/>
        <p:txBody>
          <a:bodyPr>
            <a:normAutofit lnSpcReduction="10000"/>
          </a:bodyPr>
          <a:lstStyle/>
          <a:p>
            <a:pPr algn="just"/>
            <a:r>
              <a:rPr lang="es-MX" dirty="0"/>
              <a:t>Antes de profundizar acerca del patrón de arquitectura MVVM, debes tener claro qué son los modelos o patrones de arquitectura de </a:t>
            </a:r>
            <a:r>
              <a:rPr lang="es-MX" i="1" u="sng" dirty="0">
                <a:hlinkClick r:id="rId2"/>
              </a:rPr>
              <a:t>software</a:t>
            </a:r>
            <a:r>
              <a:rPr lang="es-MX" dirty="0"/>
              <a:t> a un nivel más general. Estos se definen como </a:t>
            </a:r>
            <a:r>
              <a:rPr lang="es-MX" b="1" dirty="0"/>
              <a:t>mecanismos que resuelven inconvenientes usuales en los procesos de desarrollo de aplicaciones</a:t>
            </a:r>
            <a:r>
              <a:rPr lang="es-MX" dirty="0"/>
              <a:t>, así como otros aspectos relacionados con el diseño de interfaces.</a:t>
            </a:r>
            <a:br>
              <a:rPr lang="es-MX" dirty="0"/>
            </a:br>
            <a:endParaRPr lang="es-MX" dirty="0"/>
          </a:p>
          <a:p>
            <a:pPr algn="just"/>
            <a:r>
              <a:rPr lang="es-MX" dirty="0"/>
              <a:t>Existe una amplia cantidad de patrones de arquitectura, </a:t>
            </a:r>
            <a:r>
              <a:rPr lang="es-MX" b="1" dirty="0"/>
              <a:t>cuyo uso corresponderá a los problemas que se quieran solucionar </a:t>
            </a:r>
            <a:r>
              <a:rPr lang="es-MX" dirty="0"/>
              <a:t>con el </a:t>
            </a:r>
            <a:r>
              <a:rPr lang="es-MX" i="1" dirty="0"/>
              <a:t>software</a:t>
            </a:r>
            <a:r>
              <a:rPr lang="es-MX" dirty="0"/>
              <a:t> y. dado el caso, es posible combinar varios patrones entre sí.</a:t>
            </a:r>
          </a:p>
          <a:p>
            <a:endParaRPr lang="en-US" dirty="0"/>
          </a:p>
        </p:txBody>
      </p:sp>
    </p:spTree>
    <p:extLst>
      <p:ext uri="{BB962C8B-B14F-4D97-AF65-F5344CB8AC3E}">
        <p14:creationId xmlns:p14="http://schemas.microsoft.com/office/powerpoint/2010/main" val="15641831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stretch>
            <a:fillRect/>
          </a:stretch>
        </p:blipFill>
        <p:spPr>
          <a:xfrm>
            <a:off x="1694012" y="276224"/>
            <a:ext cx="8173888" cy="6434763"/>
          </a:xfrm>
          <a:prstGeom prst="rect">
            <a:avLst/>
          </a:prstGeom>
        </p:spPr>
      </p:pic>
    </p:spTree>
    <p:extLst>
      <p:ext uri="{BB962C8B-B14F-4D97-AF65-F5344CB8AC3E}">
        <p14:creationId xmlns:p14="http://schemas.microsoft.com/office/powerpoint/2010/main" val="34521542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err="1" smtClean="0"/>
              <a:t>RelayCommand</a:t>
            </a:r>
            <a:endParaRPr lang="en-US" dirty="0"/>
          </a:p>
        </p:txBody>
      </p:sp>
      <p:sp>
        <p:nvSpPr>
          <p:cNvPr id="3" name="Marcador de contenido 2"/>
          <p:cNvSpPr>
            <a:spLocks noGrp="1"/>
          </p:cNvSpPr>
          <p:nvPr>
            <p:ph idx="1"/>
          </p:nvPr>
        </p:nvSpPr>
        <p:spPr>
          <a:xfrm>
            <a:off x="838200" y="1690688"/>
            <a:ext cx="10515600" cy="4351338"/>
          </a:xfrm>
        </p:spPr>
        <p:txBody>
          <a:bodyPr>
            <a:normAutofit fontScale="92500"/>
          </a:bodyPr>
          <a:lstStyle/>
          <a:p>
            <a:pPr marL="0" indent="0">
              <a:buNone/>
            </a:pPr>
            <a:r>
              <a:rPr lang="es-MX" b="1" dirty="0" smtClean="0"/>
              <a:t>Explicación de </a:t>
            </a:r>
            <a:r>
              <a:rPr lang="es-MX" b="1" dirty="0" err="1" smtClean="0"/>
              <a:t>RelayCommand</a:t>
            </a:r>
            <a:endParaRPr lang="es-MX" b="1" dirty="0" smtClean="0"/>
          </a:p>
          <a:p>
            <a:pPr algn="just"/>
            <a:r>
              <a:rPr lang="es-MX" b="1" dirty="0" smtClean="0"/>
              <a:t>Constructor: </a:t>
            </a:r>
            <a:r>
              <a:rPr lang="es-MX" dirty="0" smtClean="0"/>
              <a:t>Toma dos parámetros: una acción </a:t>
            </a:r>
            <a:r>
              <a:rPr lang="es-MX" b="1" dirty="0" smtClean="0"/>
              <a:t>(</a:t>
            </a:r>
            <a:r>
              <a:rPr lang="es-MX" b="1" dirty="0" err="1" smtClean="0"/>
              <a:t>Action</a:t>
            </a:r>
            <a:r>
              <a:rPr lang="es-MX" b="1" dirty="0" smtClean="0"/>
              <a:t>) </a:t>
            </a:r>
            <a:r>
              <a:rPr lang="es-MX" dirty="0" smtClean="0"/>
              <a:t>que representa la lógica a ejecutar y una función </a:t>
            </a:r>
            <a:r>
              <a:rPr lang="es-MX" b="1" dirty="0" smtClean="0"/>
              <a:t>(</a:t>
            </a:r>
            <a:r>
              <a:rPr lang="es-MX" b="1" dirty="0" err="1" smtClean="0"/>
              <a:t>Func</a:t>
            </a:r>
            <a:r>
              <a:rPr lang="es-MX" b="1" dirty="0" smtClean="0"/>
              <a:t>&lt;</a:t>
            </a:r>
            <a:r>
              <a:rPr lang="es-MX" b="1" dirty="0" err="1" smtClean="0"/>
              <a:t>bool</a:t>
            </a:r>
            <a:r>
              <a:rPr lang="es-MX" b="1" dirty="0" smtClean="0"/>
              <a:t>&gt;) </a:t>
            </a:r>
            <a:r>
              <a:rPr lang="es-MX" dirty="0" smtClean="0"/>
              <a:t>que determina si el comando puede ejecutarse. La función </a:t>
            </a:r>
            <a:r>
              <a:rPr lang="es-MX" dirty="0" err="1" smtClean="0"/>
              <a:t>canExecute</a:t>
            </a:r>
            <a:r>
              <a:rPr lang="es-MX" dirty="0" smtClean="0"/>
              <a:t> es opcional.</a:t>
            </a:r>
          </a:p>
          <a:p>
            <a:pPr algn="just"/>
            <a:r>
              <a:rPr lang="es-MX" b="1" dirty="0" err="1" smtClean="0"/>
              <a:t>CanExecute</a:t>
            </a:r>
            <a:r>
              <a:rPr lang="es-MX" b="1" dirty="0" smtClean="0"/>
              <a:t>: </a:t>
            </a:r>
            <a:r>
              <a:rPr lang="es-MX" dirty="0" smtClean="0"/>
              <a:t>Devuelve true si </a:t>
            </a:r>
            <a:r>
              <a:rPr lang="es-MX" dirty="0" err="1" smtClean="0"/>
              <a:t>canExecute</a:t>
            </a:r>
            <a:r>
              <a:rPr lang="es-MX" dirty="0" smtClean="0"/>
              <a:t> es </a:t>
            </a:r>
            <a:r>
              <a:rPr lang="es-MX" dirty="0" err="1" smtClean="0"/>
              <a:t>null</a:t>
            </a:r>
            <a:r>
              <a:rPr lang="es-MX" dirty="0" smtClean="0"/>
              <a:t> o si la función </a:t>
            </a:r>
            <a:r>
              <a:rPr lang="es-MX" dirty="0" err="1" smtClean="0"/>
              <a:t>canExecute</a:t>
            </a:r>
            <a:r>
              <a:rPr lang="es-MX" dirty="0" smtClean="0"/>
              <a:t> devuelve true.</a:t>
            </a:r>
          </a:p>
          <a:p>
            <a:pPr algn="just"/>
            <a:r>
              <a:rPr lang="es-MX" b="1" dirty="0" err="1" smtClean="0"/>
              <a:t>Execute</a:t>
            </a:r>
            <a:r>
              <a:rPr lang="es-MX" b="1" dirty="0" smtClean="0"/>
              <a:t>: </a:t>
            </a:r>
            <a:r>
              <a:rPr lang="es-MX" dirty="0" smtClean="0"/>
              <a:t>Ejecuta la acción </a:t>
            </a:r>
            <a:r>
              <a:rPr lang="es-MX" dirty="0" err="1" smtClean="0"/>
              <a:t>execute</a:t>
            </a:r>
            <a:r>
              <a:rPr lang="es-MX" dirty="0" smtClean="0"/>
              <a:t>.</a:t>
            </a:r>
          </a:p>
          <a:p>
            <a:pPr algn="just"/>
            <a:r>
              <a:rPr lang="es-MX" b="1" dirty="0" err="1" smtClean="0"/>
              <a:t>CanExecuteChanged</a:t>
            </a:r>
            <a:r>
              <a:rPr lang="es-MX" b="1" dirty="0" smtClean="0"/>
              <a:t>: </a:t>
            </a:r>
            <a:r>
              <a:rPr lang="es-MX" dirty="0" smtClean="0"/>
              <a:t>Evento que se suscribe a </a:t>
            </a:r>
            <a:r>
              <a:rPr lang="es-MX" b="1" dirty="0" err="1" smtClean="0"/>
              <a:t>CommandManager.RequerySuggested</a:t>
            </a:r>
            <a:r>
              <a:rPr lang="es-MX" dirty="0" smtClean="0"/>
              <a:t> para actualizar el estado de </a:t>
            </a:r>
            <a:r>
              <a:rPr lang="es-MX" dirty="0" err="1" smtClean="0"/>
              <a:t>CanExecute</a:t>
            </a:r>
            <a:r>
              <a:rPr lang="es-MX" dirty="0" smtClean="0"/>
              <a:t>.</a:t>
            </a:r>
            <a:endParaRPr lang="en-US" dirty="0"/>
          </a:p>
        </p:txBody>
      </p:sp>
    </p:spTree>
    <p:extLst>
      <p:ext uri="{BB962C8B-B14F-4D97-AF65-F5344CB8AC3E}">
        <p14:creationId xmlns:p14="http://schemas.microsoft.com/office/powerpoint/2010/main" val="27024579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6"/>
            <a:ext cx="1454426" cy="443258"/>
          </a:xfrm>
        </p:spPr>
        <p:txBody>
          <a:bodyPr>
            <a:normAutofit/>
          </a:bodyPr>
          <a:lstStyle/>
          <a:p>
            <a:r>
              <a:rPr lang="es-PE" sz="2400" b="1" dirty="0" smtClean="0"/>
              <a:t>Delegados</a:t>
            </a:r>
            <a:endParaRPr lang="en-US" sz="2400" b="1" dirty="0"/>
          </a:p>
        </p:txBody>
      </p:sp>
      <p:sp>
        <p:nvSpPr>
          <p:cNvPr id="3" name="Marcador de contenido 2"/>
          <p:cNvSpPr>
            <a:spLocks noGrp="1"/>
          </p:cNvSpPr>
          <p:nvPr>
            <p:ph idx="1"/>
          </p:nvPr>
        </p:nvSpPr>
        <p:spPr>
          <a:xfrm>
            <a:off x="838200" y="808384"/>
            <a:ext cx="10515600" cy="3352363"/>
          </a:xfrm>
        </p:spPr>
        <p:txBody>
          <a:bodyPr/>
          <a:lstStyle/>
          <a:p>
            <a:pPr marL="0" indent="0" algn="just">
              <a:buNone/>
            </a:pPr>
            <a:r>
              <a:rPr lang="es-MX" sz="2000" b="1" dirty="0"/>
              <a:t>¿Qué es un delegado?</a:t>
            </a:r>
          </a:p>
          <a:p>
            <a:pPr algn="just"/>
            <a:r>
              <a:rPr lang="es-MX" sz="2000" dirty="0"/>
              <a:t>Un delegado es un tipo que representa una referencia a un método. En otras palabras, los delegados son punteros seguros a métodos, y permiten que un método sea pasado como argumento a otro método.</a:t>
            </a:r>
          </a:p>
          <a:p>
            <a:pPr marL="0" indent="0" algn="just">
              <a:buNone/>
            </a:pPr>
            <a:r>
              <a:rPr lang="es-MX" sz="2000" b="1" dirty="0"/>
              <a:t>Características principales:</a:t>
            </a:r>
            <a:endParaRPr lang="es-MX" sz="2000" dirty="0"/>
          </a:p>
          <a:p>
            <a:pPr algn="just"/>
            <a:r>
              <a:rPr lang="es-MX" sz="2000" dirty="0"/>
              <a:t>Un delegado define la firma del método que puede referenciar.</a:t>
            </a:r>
          </a:p>
          <a:p>
            <a:pPr algn="just"/>
            <a:r>
              <a:rPr lang="es-MX" sz="2000" dirty="0"/>
              <a:t>Los delegados pueden apuntar a métodos estáticos o de instancia.</a:t>
            </a:r>
          </a:p>
          <a:p>
            <a:pPr algn="just"/>
            <a:r>
              <a:rPr lang="es-MX" sz="2000" dirty="0"/>
              <a:t>Son útiles para manejar eventos o pasar </a:t>
            </a:r>
            <a:r>
              <a:rPr lang="es-MX" sz="2000" dirty="0" smtClean="0"/>
              <a:t>lógica </a:t>
            </a:r>
            <a:r>
              <a:rPr lang="es-MX" sz="2000" dirty="0"/>
              <a:t>personalizada</a:t>
            </a:r>
            <a:r>
              <a:rPr lang="es-MX" sz="2000" dirty="0" smtClean="0"/>
              <a:t>.</a:t>
            </a:r>
          </a:p>
          <a:p>
            <a:pPr marL="0" indent="0" algn="just">
              <a:buNone/>
            </a:pPr>
            <a:r>
              <a:rPr lang="es-MX" sz="2000" b="1" dirty="0"/>
              <a:t>Declaración básica de un </a:t>
            </a:r>
            <a:r>
              <a:rPr lang="es-MX" sz="2000" b="1" dirty="0" smtClean="0"/>
              <a:t>delegado</a:t>
            </a:r>
          </a:p>
          <a:p>
            <a:pPr marL="0" indent="0">
              <a:buNone/>
            </a:pPr>
            <a:endParaRPr lang="es-MX" b="1" dirty="0"/>
          </a:p>
        </p:txBody>
      </p:sp>
      <p:pic>
        <p:nvPicPr>
          <p:cNvPr id="4" name="Imagen 3"/>
          <p:cNvPicPr>
            <a:picLocks noChangeAspect="1"/>
          </p:cNvPicPr>
          <p:nvPr/>
        </p:nvPicPr>
        <p:blipFill>
          <a:blip r:embed="rId2"/>
          <a:stretch>
            <a:fillRect/>
          </a:stretch>
        </p:blipFill>
        <p:spPr>
          <a:xfrm>
            <a:off x="904460" y="4248291"/>
            <a:ext cx="4991164" cy="451009"/>
          </a:xfrm>
          <a:prstGeom prst="rect">
            <a:avLst/>
          </a:prstGeom>
        </p:spPr>
      </p:pic>
      <p:sp>
        <p:nvSpPr>
          <p:cNvPr id="5" name="Rectangle 1"/>
          <p:cNvSpPr>
            <a:spLocks noChangeArrowheads="1"/>
          </p:cNvSpPr>
          <p:nvPr/>
        </p:nvSpPr>
        <p:spPr bwMode="auto">
          <a:xfrm>
            <a:off x="838199" y="4786845"/>
            <a:ext cx="10515601"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smtClean="0">
                <a:ln>
                  <a:noFill/>
                </a:ln>
                <a:solidFill>
                  <a:schemeClr val="tx1"/>
                </a:solidFill>
                <a:effectLst/>
                <a:latin typeface="Arial Unicode MS"/>
              </a:rPr>
              <a:t>delegate</a:t>
            </a:r>
            <a:r>
              <a:rPr kumimoji="0" lang="en-US" altLang="en-US" sz="2400" b="0" i="0" u="none" strike="noStrike" cap="none" normalizeH="0" baseline="0" dirty="0" smtClean="0">
                <a:ln>
                  <a:noFill/>
                </a:ln>
                <a:solidFill>
                  <a:schemeClr val="tx1"/>
                </a:solidFill>
                <a:effectLst/>
              </a:rPr>
              <a:t>: Palabra clave para </a:t>
            </a:r>
            <a:r>
              <a:rPr kumimoji="0" lang="en-US" altLang="en-US" sz="2400" b="0" i="0" u="none" strike="noStrike" cap="none" normalizeH="0" baseline="0" dirty="0" err="1" smtClean="0">
                <a:ln>
                  <a:noFill/>
                </a:ln>
                <a:solidFill>
                  <a:schemeClr val="tx1"/>
                </a:solidFill>
                <a:effectLst/>
              </a:rPr>
              <a:t>declarar</a:t>
            </a:r>
            <a:r>
              <a:rPr kumimoji="0" lang="en-US" altLang="en-US" sz="2400" b="0" i="0" u="none" strike="noStrike" cap="none" normalizeH="0" baseline="0" dirty="0" smtClean="0">
                <a:ln>
                  <a:noFill/>
                </a:ln>
                <a:solidFill>
                  <a:schemeClr val="tx1"/>
                </a:solidFill>
                <a:effectLst/>
              </a:rPr>
              <a:t> un </a:t>
            </a:r>
            <a:r>
              <a:rPr kumimoji="0" lang="en-US" altLang="en-US" sz="2400" b="0" i="0" u="none" strike="noStrike" cap="none" normalizeH="0" baseline="0" dirty="0" err="1" smtClean="0">
                <a:ln>
                  <a:noFill/>
                </a:ln>
                <a:solidFill>
                  <a:schemeClr val="tx1"/>
                </a:solidFill>
                <a:effectLst/>
              </a:rPr>
              <a:t>delegado</a:t>
            </a:r>
            <a:r>
              <a:rPr kumimoji="0" lang="en-US" altLang="en-US" sz="2400" b="0" i="0" u="none" strike="noStrike" cap="none" normalizeH="0" baseline="0" dirty="0" smtClean="0">
                <a:ln>
                  <a:noFill/>
                </a:ln>
                <a:solidFill>
                  <a:schemeClr val="tx1"/>
                </a:solidFill>
                <a:effectLst/>
              </a:rPr>
              <a:t>.</a:t>
            </a:r>
            <a:endParaRPr kumimoji="0" lang="en-US" altLang="en-US" sz="2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smtClean="0">
                <a:ln>
                  <a:noFill/>
                </a:ln>
                <a:solidFill>
                  <a:schemeClr val="tx1"/>
                </a:solidFill>
                <a:effectLst/>
                <a:latin typeface="Arial Unicode MS"/>
              </a:rPr>
              <a:t>void</a:t>
            </a:r>
            <a:r>
              <a:rPr kumimoji="0" lang="en-US" altLang="en-US" sz="2400" b="0" i="0" u="none" strike="noStrike" cap="none" normalizeH="0" baseline="0" dirty="0" smtClean="0">
                <a:ln>
                  <a:noFill/>
                </a:ln>
                <a:solidFill>
                  <a:schemeClr val="tx1"/>
                </a:solidFill>
                <a:effectLst/>
              </a:rPr>
              <a:t>: </a:t>
            </a:r>
            <a:r>
              <a:rPr kumimoji="0" lang="en-US" altLang="en-US" sz="2400" b="0" i="0" u="none" strike="noStrike" cap="none" normalizeH="0" baseline="0" dirty="0" err="1" smtClean="0">
                <a:ln>
                  <a:noFill/>
                </a:ln>
                <a:solidFill>
                  <a:schemeClr val="tx1"/>
                </a:solidFill>
                <a:effectLst/>
              </a:rPr>
              <a:t>Tipo</a:t>
            </a:r>
            <a:r>
              <a:rPr kumimoji="0" lang="en-US" altLang="en-US" sz="2400" b="0" i="0" u="none" strike="noStrike" cap="none" normalizeH="0" baseline="0" dirty="0" smtClean="0">
                <a:ln>
                  <a:noFill/>
                </a:ln>
                <a:solidFill>
                  <a:schemeClr val="tx1"/>
                </a:solidFill>
                <a:effectLst/>
              </a:rPr>
              <a:t> de </a:t>
            </a:r>
            <a:r>
              <a:rPr kumimoji="0" lang="en-US" altLang="en-US" sz="2400" b="0" i="0" u="none" strike="noStrike" cap="none" normalizeH="0" baseline="0" dirty="0" err="1" smtClean="0">
                <a:ln>
                  <a:noFill/>
                </a:ln>
                <a:solidFill>
                  <a:schemeClr val="tx1"/>
                </a:solidFill>
                <a:effectLst/>
              </a:rPr>
              <a:t>retorno</a:t>
            </a:r>
            <a:r>
              <a:rPr kumimoji="0" lang="en-US" altLang="en-US" sz="2400" b="0" i="0" u="none" strike="noStrike" cap="none" normalizeH="0" baseline="0" dirty="0" smtClean="0">
                <a:ln>
                  <a:noFill/>
                </a:ln>
                <a:solidFill>
                  <a:schemeClr val="tx1"/>
                </a:solidFill>
                <a:effectLst/>
              </a:rPr>
              <a:t> del </a:t>
            </a:r>
            <a:r>
              <a:rPr kumimoji="0" lang="en-US" altLang="en-US" sz="2400" b="0" i="0" u="none" strike="noStrike" cap="none" normalizeH="0" baseline="0" dirty="0" err="1" smtClean="0">
                <a:ln>
                  <a:noFill/>
                </a:ln>
                <a:solidFill>
                  <a:schemeClr val="tx1"/>
                </a:solidFill>
                <a:effectLst/>
              </a:rPr>
              <a:t>método</a:t>
            </a:r>
            <a:r>
              <a:rPr kumimoji="0" lang="en-US" altLang="en-US" sz="2400" b="0" i="0" u="none" strike="noStrike" cap="none" normalizeH="0" baseline="0" dirty="0" smtClean="0">
                <a:ln>
                  <a:noFill/>
                </a:ln>
                <a:solidFill>
                  <a:schemeClr val="tx1"/>
                </a:solidFill>
                <a:effectLst/>
              </a:rPr>
              <a:t> que el </a:t>
            </a:r>
            <a:r>
              <a:rPr kumimoji="0" lang="en-US" altLang="en-US" sz="2400" b="0" i="0" u="none" strike="noStrike" cap="none" normalizeH="0" baseline="0" dirty="0" err="1" smtClean="0">
                <a:ln>
                  <a:noFill/>
                </a:ln>
                <a:solidFill>
                  <a:schemeClr val="tx1"/>
                </a:solidFill>
                <a:effectLst/>
              </a:rPr>
              <a:t>delegado</a:t>
            </a:r>
            <a:r>
              <a:rPr kumimoji="0" lang="en-US" altLang="en-US" sz="2400" b="0" i="0" u="none" strike="noStrike" cap="none" normalizeH="0" baseline="0" dirty="0" smtClean="0">
                <a:ln>
                  <a:noFill/>
                </a:ln>
                <a:solidFill>
                  <a:schemeClr val="tx1"/>
                </a:solidFill>
                <a:effectLst/>
              </a:rPr>
              <a:t> </a:t>
            </a:r>
            <a:r>
              <a:rPr kumimoji="0" lang="en-US" altLang="en-US" sz="2400" b="0" i="0" u="none" strike="noStrike" cap="none" normalizeH="0" baseline="0" dirty="0" err="1" smtClean="0">
                <a:ln>
                  <a:noFill/>
                </a:ln>
                <a:solidFill>
                  <a:schemeClr val="tx1"/>
                </a:solidFill>
                <a:effectLst/>
              </a:rPr>
              <a:t>puede</a:t>
            </a:r>
            <a:r>
              <a:rPr kumimoji="0" lang="en-US" altLang="en-US" sz="2400" b="0" i="0" u="none" strike="noStrike" cap="none" normalizeH="0" baseline="0" dirty="0" smtClean="0">
                <a:ln>
                  <a:noFill/>
                </a:ln>
                <a:solidFill>
                  <a:schemeClr val="tx1"/>
                </a:solidFill>
                <a:effectLst/>
              </a:rPr>
              <a:t> </a:t>
            </a:r>
            <a:r>
              <a:rPr kumimoji="0" lang="en-US" altLang="en-US" sz="2400" b="0" i="0" u="none" strike="noStrike" cap="none" normalizeH="0" baseline="0" dirty="0" err="1" smtClean="0">
                <a:ln>
                  <a:noFill/>
                </a:ln>
                <a:solidFill>
                  <a:schemeClr val="tx1"/>
                </a:solidFill>
                <a:effectLst/>
              </a:rPr>
              <a:t>referenciar</a:t>
            </a:r>
            <a:r>
              <a:rPr kumimoji="0" lang="en-US" altLang="en-US" sz="2400" b="0" i="0" u="none" strike="noStrike" cap="none" normalizeH="0" baseline="0" dirty="0" smtClean="0">
                <a:ln>
                  <a:noFill/>
                </a:ln>
                <a:solidFill>
                  <a:schemeClr val="tx1"/>
                </a:solidFill>
                <a:effectLst/>
              </a:rPr>
              <a:t>.</a:t>
            </a:r>
            <a:endParaRPr kumimoji="0" lang="en-US" altLang="en-US" sz="2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smtClean="0">
                <a:ln>
                  <a:noFill/>
                </a:ln>
                <a:solidFill>
                  <a:schemeClr val="tx1"/>
                </a:solidFill>
                <a:effectLst/>
                <a:latin typeface="Arial Unicode MS"/>
              </a:rPr>
              <a:t>string </a:t>
            </a:r>
            <a:r>
              <a:rPr kumimoji="0" lang="en-US" altLang="en-US" sz="2400" b="1" i="0" u="none" strike="noStrike" cap="none" normalizeH="0" baseline="0" dirty="0" err="1" smtClean="0">
                <a:ln>
                  <a:noFill/>
                </a:ln>
                <a:solidFill>
                  <a:schemeClr val="tx1"/>
                </a:solidFill>
                <a:effectLst/>
                <a:latin typeface="Arial Unicode MS"/>
              </a:rPr>
              <a:t>mensaje</a:t>
            </a:r>
            <a:r>
              <a:rPr kumimoji="0" lang="en-US" altLang="en-US" sz="2400" b="0" i="0" u="none" strike="noStrike" cap="none" normalizeH="0" baseline="0" dirty="0" smtClean="0">
                <a:ln>
                  <a:noFill/>
                </a:ln>
                <a:solidFill>
                  <a:schemeClr val="tx1"/>
                </a:solidFill>
                <a:effectLst/>
              </a:rPr>
              <a:t>: </a:t>
            </a:r>
            <a:r>
              <a:rPr kumimoji="0" lang="en-US" altLang="en-US" sz="2400" b="0" i="0" u="none" strike="noStrike" cap="none" normalizeH="0" baseline="0" dirty="0" err="1" smtClean="0">
                <a:ln>
                  <a:noFill/>
                </a:ln>
                <a:solidFill>
                  <a:schemeClr val="tx1"/>
                </a:solidFill>
                <a:effectLst/>
              </a:rPr>
              <a:t>Parámetro</a:t>
            </a:r>
            <a:r>
              <a:rPr kumimoji="0" lang="en-US" altLang="en-US" sz="2400" b="0" i="0" u="none" strike="noStrike" cap="none" normalizeH="0" baseline="0" dirty="0" smtClean="0">
                <a:ln>
                  <a:noFill/>
                </a:ln>
                <a:solidFill>
                  <a:schemeClr val="tx1"/>
                </a:solidFill>
                <a:effectLst/>
              </a:rPr>
              <a:t> que </a:t>
            </a:r>
            <a:r>
              <a:rPr kumimoji="0" lang="en-US" altLang="en-US" sz="2400" b="0" i="0" u="none" strike="noStrike" cap="none" normalizeH="0" baseline="0" dirty="0" err="1" smtClean="0">
                <a:ln>
                  <a:noFill/>
                </a:ln>
                <a:solidFill>
                  <a:schemeClr val="tx1"/>
                </a:solidFill>
                <a:effectLst/>
              </a:rPr>
              <a:t>debe</a:t>
            </a:r>
            <a:r>
              <a:rPr kumimoji="0" lang="en-US" altLang="en-US" sz="2400" b="0" i="0" u="none" strike="noStrike" cap="none" normalizeH="0" baseline="0" dirty="0" smtClean="0">
                <a:ln>
                  <a:noFill/>
                </a:ln>
                <a:solidFill>
                  <a:schemeClr val="tx1"/>
                </a:solidFill>
                <a:effectLst/>
              </a:rPr>
              <a:t> </a:t>
            </a:r>
            <a:r>
              <a:rPr kumimoji="0" lang="en-US" altLang="en-US" sz="2400" b="0" i="0" u="none" strike="noStrike" cap="none" normalizeH="0" baseline="0" dirty="0" err="1" smtClean="0">
                <a:ln>
                  <a:noFill/>
                </a:ln>
                <a:solidFill>
                  <a:schemeClr val="tx1"/>
                </a:solidFill>
                <a:effectLst/>
              </a:rPr>
              <a:t>coincidir</a:t>
            </a:r>
            <a:r>
              <a:rPr kumimoji="0" lang="en-US" altLang="en-US" sz="2400" b="0" i="0" u="none" strike="noStrike" cap="none" normalizeH="0" baseline="0" dirty="0" smtClean="0">
                <a:ln>
                  <a:noFill/>
                </a:ln>
                <a:solidFill>
                  <a:schemeClr val="tx1"/>
                </a:solidFill>
                <a:effectLst/>
              </a:rPr>
              <a:t> con el </a:t>
            </a:r>
            <a:r>
              <a:rPr kumimoji="0" lang="en-US" altLang="en-US" sz="2400" b="0" i="0" u="none" strike="noStrike" cap="none" normalizeH="0" baseline="0" dirty="0" err="1" smtClean="0">
                <a:ln>
                  <a:noFill/>
                </a:ln>
                <a:solidFill>
                  <a:schemeClr val="tx1"/>
                </a:solidFill>
                <a:effectLst/>
              </a:rPr>
              <a:t>método</a:t>
            </a:r>
            <a:r>
              <a:rPr kumimoji="0" lang="en-US" altLang="en-US" sz="2400" b="0" i="0" u="none" strike="noStrike" cap="none" normalizeH="0" baseline="0" dirty="0" smtClean="0">
                <a:ln>
                  <a:noFill/>
                </a:ln>
                <a:solidFill>
                  <a:schemeClr val="tx1"/>
                </a:solidFill>
                <a:effectLst/>
              </a:rPr>
              <a:t> </a:t>
            </a:r>
            <a:r>
              <a:rPr kumimoji="0" lang="en-US" altLang="en-US" sz="2400" b="0" i="0" u="none" strike="noStrike" cap="none" normalizeH="0" baseline="0" dirty="0" err="1" smtClean="0">
                <a:ln>
                  <a:noFill/>
                </a:ln>
                <a:solidFill>
                  <a:schemeClr val="tx1"/>
                </a:solidFill>
                <a:effectLst/>
              </a:rPr>
              <a:t>referenciado</a:t>
            </a:r>
            <a:r>
              <a:rPr kumimoji="0" lang="en-US" altLang="en-US" sz="1100" b="0" i="0" u="none" strike="noStrike" cap="none" normalizeH="0" baseline="0" dirty="0" smtClean="0">
                <a:ln>
                  <a:noFill/>
                </a:ln>
                <a:solidFill>
                  <a:schemeClr val="tx1"/>
                </a:solidFill>
                <a:effectLst/>
              </a:rPr>
              <a:t>.</a:t>
            </a:r>
            <a:r>
              <a:rPr kumimoji="0" lang="en-US" altLang="en-US" sz="1800" b="0" i="0" u="none" strike="noStrike" cap="none" normalizeH="0" baseline="0" dirty="0" smtClean="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32599135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838200" y="303648"/>
            <a:ext cx="10515600" cy="369332"/>
          </a:xfrm>
          <a:prstGeom prst="rect">
            <a:avLst/>
          </a:prstGeom>
        </p:spPr>
        <p:txBody>
          <a:bodyPr wrap="square">
            <a:spAutoFit/>
          </a:bodyPr>
          <a:lstStyle/>
          <a:p>
            <a:r>
              <a:rPr lang="es-MX" b="1" dirty="0" smtClean="0"/>
              <a:t>Ejemplo: </a:t>
            </a:r>
            <a:r>
              <a:rPr lang="es-MX" dirty="0" smtClean="0"/>
              <a:t>Vamos </a:t>
            </a:r>
            <a:r>
              <a:rPr lang="es-MX" dirty="0"/>
              <a:t>a crear un delegado simple que apunte a métodos que imprimen un mensaje.</a:t>
            </a:r>
          </a:p>
        </p:txBody>
      </p:sp>
      <p:sp>
        <p:nvSpPr>
          <p:cNvPr id="5" name="Rectángulo 4"/>
          <p:cNvSpPr/>
          <p:nvPr/>
        </p:nvSpPr>
        <p:spPr>
          <a:xfrm>
            <a:off x="838200" y="695304"/>
            <a:ext cx="2946832" cy="400110"/>
          </a:xfrm>
          <a:prstGeom prst="rect">
            <a:avLst/>
          </a:prstGeom>
        </p:spPr>
        <p:txBody>
          <a:bodyPr wrap="none">
            <a:spAutoFit/>
          </a:bodyPr>
          <a:lstStyle/>
          <a:p>
            <a:r>
              <a:rPr lang="en-US" sz="2000" b="1" dirty="0"/>
              <a:t>1. </a:t>
            </a:r>
            <a:r>
              <a:rPr lang="en-US" sz="2000" b="1" dirty="0" err="1"/>
              <a:t>Definición</a:t>
            </a:r>
            <a:r>
              <a:rPr lang="en-US" sz="2000" b="1" dirty="0"/>
              <a:t> del </a:t>
            </a:r>
            <a:r>
              <a:rPr lang="en-US" sz="2000" b="1" dirty="0" err="1"/>
              <a:t>delegado</a:t>
            </a:r>
            <a:endParaRPr lang="en-US" sz="2000" b="1" dirty="0"/>
          </a:p>
        </p:txBody>
      </p:sp>
      <p:pic>
        <p:nvPicPr>
          <p:cNvPr id="6" name="Imagen 5"/>
          <p:cNvPicPr>
            <a:picLocks noChangeAspect="1"/>
          </p:cNvPicPr>
          <p:nvPr/>
        </p:nvPicPr>
        <p:blipFill>
          <a:blip r:embed="rId2"/>
          <a:stretch>
            <a:fillRect/>
          </a:stretch>
        </p:blipFill>
        <p:spPr>
          <a:xfrm>
            <a:off x="838200" y="1255532"/>
            <a:ext cx="4412834" cy="427493"/>
          </a:xfrm>
          <a:prstGeom prst="rect">
            <a:avLst/>
          </a:prstGeom>
        </p:spPr>
      </p:pic>
      <p:sp>
        <p:nvSpPr>
          <p:cNvPr id="7" name="Rectángulo 6"/>
          <p:cNvSpPr/>
          <p:nvPr/>
        </p:nvSpPr>
        <p:spPr>
          <a:xfrm>
            <a:off x="838200" y="2080911"/>
            <a:ext cx="4035657" cy="369332"/>
          </a:xfrm>
          <a:prstGeom prst="rect">
            <a:avLst/>
          </a:prstGeom>
        </p:spPr>
        <p:txBody>
          <a:bodyPr wrap="none">
            <a:spAutoFit/>
          </a:bodyPr>
          <a:lstStyle/>
          <a:p>
            <a:r>
              <a:rPr lang="es-MX" b="1" dirty="0"/>
              <a:t>2. Métodos compatibles con el delegado</a:t>
            </a:r>
            <a:endParaRPr lang="en-US" b="1" dirty="0"/>
          </a:p>
        </p:txBody>
      </p:sp>
      <p:pic>
        <p:nvPicPr>
          <p:cNvPr id="8" name="Imagen 7"/>
          <p:cNvPicPr>
            <a:picLocks noChangeAspect="1"/>
          </p:cNvPicPr>
          <p:nvPr/>
        </p:nvPicPr>
        <p:blipFill>
          <a:blip r:embed="rId3"/>
          <a:stretch>
            <a:fillRect/>
          </a:stretch>
        </p:blipFill>
        <p:spPr>
          <a:xfrm>
            <a:off x="838200" y="2556683"/>
            <a:ext cx="4412834" cy="3155845"/>
          </a:xfrm>
          <a:prstGeom prst="rect">
            <a:avLst/>
          </a:prstGeom>
        </p:spPr>
      </p:pic>
      <p:sp>
        <p:nvSpPr>
          <p:cNvPr id="9" name="Rectangle 1"/>
          <p:cNvSpPr>
            <a:spLocks noChangeArrowheads="1"/>
          </p:cNvSpPr>
          <p:nvPr/>
        </p:nvSpPr>
        <p:spPr bwMode="auto">
          <a:xfrm>
            <a:off x="6096000" y="710693"/>
            <a:ext cx="235192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smtClean="0">
                <a:ln>
                  <a:noFill/>
                </a:ln>
                <a:solidFill>
                  <a:schemeClr val="tx1"/>
                </a:solidFill>
                <a:effectLst/>
                <a:latin typeface="Arial" panose="020B0604020202020204" pitchFamily="34" charset="0"/>
              </a:rPr>
              <a:t>3. Uso del </a:t>
            </a:r>
            <a:r>
              <a:rPr kumimoji="0" lang="en-US" altLang="en-US" b="1" i="0" u="none" strike="noStrike" cap="none" normalizeH="0" baseline="0" dirty="0" err="1" smtClean="0">
                <a:ln>
                  <a:noFill/>
                </a:ln>
                <a:solidFill>
                  <a:schemeClr val="tx1"/>
                </a:solidFill>
                <a:effectLst/>
                <a:latin typeface="Arial" panose="020B0604020202020204" pitchFamily="34" charset="0"/>
              </a:rPr>
              <a:t>delegado</a:t>
            </a:r>
            <a:endParaRPr kumimoji="0" lang="en-US" altLang="en-US" b="1" i="0" u="none" strike="noStrike" cap="none" normalizeH="0" baseline="0" dirty="0" smtClean="0">
              <a:ln>
                <a:noFill/>
              </a:ln>
              <a:solidFill>
                <a:schemeClr val="tx1"/>
              </a:solidFill>
              <a:effectLst/>
              <a:latin typeface="Arial Unicode MS"/>
            </a:endParaRPr>
          </a:p>
        </p:txBody>
      </p:sp>
      <p:pic>
        <p:nvPicPr>
          <p:cNvPr id="10" name="Imagen 9"/>
          <p:cNvPicPr>
            <a:picLocks noChangeAspect="1"/>
          </p:cNvPicPr>
          <p:nvPr/>
        </p:nvPicPr>
        <p:blipFill>
          <a:blip r:embed="rId4"/>
          <a:stretch>
            <a:fillRect/>
          </a:stretch>
        </p:blipFill>
        <p:spPr>
          <a:xfrm>
            <a:off x="6105772" y="1255532"/>
            <a:ext cx="5592615" cy="4456996"/>
          </a:xfrm>
          <a:prstGeom prst="rect">
            <a:avLst/>
          </a:prstGeom>
        </p:spPr>
      </p:pic>
    </p:spTree>
    <p:extLst>
      <p:ext uri="{BB962C8B-B14F-4D97-AF65-F5344CB8AC3E}">
        <p14:creationId xmlns:p14="http://schemas.microsoft.com/office/powerpoint/2010/main" val="1753307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732183" y="639899"/>
            <a:ext cx="10515600" cy="2092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altLang="en-US" b="1" dirty="0">
                <a:latin typeface="Arial" panose="020B0604020202020204" pitchFamily="34" charset="0"/>
              </a:rPr>
              <a:t>¿</a:t>
            </a:r>
            <a:r>
              <a:rPr lang="en-US" altLang="en-US" b="1" dirty="0" err="1">
                <a:latin typeface="Arial" panose="020B0604020202020204" pitchFamily="34" charset="0"/>
              </a:rPr>
              <a:t>Por</a:t>
            </a:r>
            <a:r>
              <a:rPr lang="en-US" altLang="en-US" b="1" dirty="0">
                <a:latin typeface="Arial" panose="020B0604020202020204" pitchFamily="34" charset="0"/>
              </a:rPr>
              <a:t> </a:t>
            </a:r>
            <a:r>
              <a:rPr lang="en-US" altLang="en-US" b="1" dirty="0" err="1">
                <a:latin typeface="Arial" panose="020B0604020202020204" pitchFamily="34" charset="0"/>
              </a:rPr>
              <a:t>qué</a:t>
            </a:r>
            <a:r>
              <a:rPr lang="en-US" altLang="en-US" b="1" dirty="0">
                <a:latin typeface="Arial" panose="020B0604020202020204" pitchFamily="34" charset="0"/>
              </a:rPr>
              <a:t> no se usa </a:t>
            </a:r>
            <a:r>
              <a:rPr lang="en-US" altLang="en-US" b="1" dirty="0" err="1">
                <a:latin typeface="Arial" panose="020B0604020202020204" pitchFamily="34" charset="0"/>
              </a:rPr>
              <a:t>explícitamente</a:t>
            </a:r>
            <a:r>
              <a:rPr lang="en-US" altLang="en-US" b="1" dirty="0">
                <a:latin typeface="Arial" panose="020B0604020202020204" pitchFamily="34" charset="0"/>
              </a:rPr>
              <a:t> </a:t>
            </a:r>
            <a:r>
              <a:rPr lang="en-US" altLang="en-US" b="1" dirty="0">
                <a:latin typeface="Arial Unicode MS"/>
              </a:rPr>
              <a:t>delegate</a:t>
            </a:r>
            <a:r>
              <a:rPr lang="en-US" altLang="en-US" b="1" dirty="0"/>
              <a:t>? </a:t>
            </a:r>
            <a:endParaRPr kumimoji="0" lang="en-US" altLang="en-US" b="1"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Arial" panose="020B0604020202020204" pitchFamily="34" charset="0"/>
              </a:rPr>
              <a:t>La palabra clave </a:t>
            </a:r>
            <a:r>
              <a:rPr kumimoji="0" lang="en-US" altLang="en-US" sz="1600" b="0" i="0" u="none" strike="noStrike" cap="none" normalizeH="0" baseline="0" dirty="0" smtClean="0">
                <a:ln>
                  <a:noFill/>
                </a:ln>
                <a:solidFill>
                  <a:schemeClr val="tx1"/>
                </a:solidFill>
                <a:effectLst/>
                <a:latin typeface="Arial Unicode MS"/>
              </a:rPr>
              <a:t>delegate</a:t>
            </a:r>
            <a:r>
              <a:rPr kumimoji="0" lang="en-US" altLang="en-US" sz="1600" b="0" i="0" u="none" strike="noStrike" cap="none" normalizeH="0" baseline="0" dirty="0" smtClean="0">
                <a:ln>
                  <a:noFill/>
                </a:ln>
                <a:solidFill>
                  <a:schemeClr val="tx1"/>
                </a:solidFill>
                <a:effectLst/>
              </a:rPr>
              <a:t> se </a:t>
            </a:r>
            <a:r>
              <a:rPr kumimoji="0" lang="en-US" altLang="en-US" sz="1600" b="0" i="0" u="none" strike="noStrike" cap="none" normalizeH="0" baseline="0" dirty="0" err="1" smtClean="0">
                <a:ln>
                  <a:noFill/>
                </a:ln>
                <a:solidFill>
                  <a:schemeClr val="tx1"/>
                </a:solidFill>
                <a:effectLst/>
              </a:rPr>
              <a:t>utiliza</a:t>
            </a:r>
            <a:r>
              <a:rPr kumimoji="0" lang="en-US" altLang="en-US" sz="1600" b="0" i="0" u="none" strike="noStrike" cap="none" normalizeH="0" baseline="0" dirty="0" smtClean="0">
                <a:ln>
                  <a:noFill/>
                </a:ln>
                <a:solidFill>
                  <a:schemeClr val="tx1"/>
                </a:solidFill>
                <a:effectLst/>
              </a:rPr>
              <a:t> para </a:t>
            </a:r>
            <a:r>
              <a:rPr kumimoji="0" lang="en-US" altLang="en-US" sz="1600" b="0" i="0" u="none" strike="noStrike" cap="none" normalizeH="0" baseline="0" dirty="0" err="1" smtClean="0">
                <a:ln>
                  <a:noFill/>
                </a:ln>
                <a:solidFill>
                  <a:schemeClr val="tx1"/>
                </a:solidFill>
                <a:effectLst/>
              </a:rPr>
              <a:t>declarar</a:t>
            </a:r>
            <a:r>
              <a:rPr kumimoji="0" lang="en-US" altLang="en-US" sz="1600" b="0" i="0" u="none" strike="noStrike" cap="none" normalizeH="0" baseline="0" dirty="0" smtClean="0">
                <a:ln>
                  <a:noFill/>
                </a:ln>
                <a:solidFill>
                  <a:schemeClr val="tx1"/>
                </a:solidFill>
                <a:effectLst/>
              </a:rPr>
              <a:t> </a:t>
            </a:r>
            <a:r>
              <a:rPr kumimoji="0" lang="en-US" altLang="en-US" sz="1600" b="0" i="0" u="none" strike="noStrike" cap="none" normalizeH="0" baseline="0" dirty="0" err="1" smtClean="0">
                <a:ln>
                  <a:noFill/>
                </a:ln>
                <a:solidFill>
                  <a:schemeClr val="tx1"/>
                </a:solidFill>
                <a:effectLst/>
              </a:rPr>
              <a:t>nuevos</a:t>
            </a:r>
            <a:r>
              <a:rPr kumimoji="0" lang="en-US" altLang="en-US" sz="1600" b="0" i="0" u="none" strike="noStrike" cap="none" normalizeH="0" baseline="0" dirty="0" smtClean="0">
                <a:ln>
                  <a:noFill/>
                </a:ln>
                <a:solidFill>
                  <a:schemeClr val="tx1"/>
                </a:solidFill>
                <a:effectLst/>
              </a:rPr>
              <a:t> </a:t>
            </a:r>
            <a:r>
              <a:rPr kumimoji="0" lang="en-US" altLang="en-US" sz="1600" b="0" i="0" u="none" strike="noStrike" cap="none" normalizeH="0" baseline="0" dirty="0" err="1" smtClean="0">
                <a:ln>
                  <a:noFill/>
                </a:ln>
                <a:solidFill>
                  <a:schemeClr val="tx1"/>
                </a:solidFill>
                <a:effectLst/>
              </a:rPr>
              <a:t>tipos</a:t>
            </a:r>
            <a:r>
              <a:rPr kumimoji="0" lang="en-US" altLang="en-US" sz="1600" b="0" i="0" u="none" strike="noStrike" cap="none" normalizeH="0" baseline="0" dirty="0" smtClean="0">
                <a:ln>
                  <a:noFill/>
                </a:ln>
                <a:solidFill>
                  <a:schemeClr val="tx1"/>
                </a:solidFill>
                <a:effectLst/>
              </a:rPr>
              <a:t> de </a:t>
            </a:r>
            <a:r>
              <a:rPr kumimoji="0" lang="en-US" altLang="en-US" sz="1600" b="0" i="0" u="none" strike="noStrike" cap="none" normalizeH="0" baseline="0" dirty="0" err="1" smtClean="0">
                <a:ln>
                  <a:noFill/>
                </a:ln>
                <a:solidFill>
                  <a:schemeClr val="tx1"/>
                </a:solidFill>
                <a:effectLst/>
              </a:rPr>
              <a:t>delegados</a:t>
            </a:r>
            <a:r>
              <a:rPr kumimoji="0" lang="en-US" altLang="en-US" sz="1600" b="0" i="0" u="none" strike="noStrike" cap="none" normalizeH="0" baseline="0" dirty="0" smtClean="0">
                <a:ln>
                  <a:noFill/>
                </a:ln>
                <a:solidFill>
                  <a:schemeClr val="tx1"/>
                </a:solidFill>
                <a:effectLst/>
              </a:rPr>
              <a:t>. Sin embargo, en este </a:t>
            </a:r>
            <a:r>
              <a:rPr kumimoji="0" lang="en-US" altLang="en-US" sz="1600" b="0" i="0" u="none" strike="noStrike" cap="none" normalizeH="0" baseline="0" dirty="0" err="1" smtClean="0">
                <a:ln>
                  <a:noFill/>
                </a:ln>
                <a:solidFill>
                  <a:schemeClr val="tx1"/>
                </a:solidFill>
                <a:effectLst/>
              </a:rPr>
              <a:t>caso</a:t>
            </a:r>
            <a:r>
              <a:rPr kumimoji="0" lang="en-US" altLang="en-US" sz="1600" b="0" i="0" u="none" strike="noStrike" cap="none" normalizeH="0" baseline="0" dirty="0" smtClean="0">
                <a:ln>
                  <a:noFill/>
                </a:ln>
                <a:solidFill>
                  <a:schemeClr val="tx1"/>
                </a:solidFill>
                <a:effectLst/>
              </a:rPr>
              <a:t>:</a:t>
            </a:r>
            <a:endParaRPr kumimoji="0" lang="en-US" altLang="en-US" sz="1600" b="0"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AutoNum type="arabicPeriod"/>
              <a:tabLst/>
            </a:pPr>
            <a:r>
              <a:rPr kumimoji="0" lang="en-US" altLang="en-US" sz="1600" b="0" i="0" u="none" strike="noStrike" cap="none" normalizeH="0" baseline="0" dirty="0" err="1" smtClean="0">
                <a:ln>
                  <a:noFill/>
                </a:ln>
                <a:solidFill>
                  <a:schemeClr val="tx1"/>
                </a:solidFill>
                <a:effectLst/>
                <a:latin typeface="Arial" panose="020B0604020202020204" pitchFamily="34" charset="0"/>
              </a:rPr>
              <a:t>Ya</a:t>
            </a:r>
            <a:r>
              <a:rPr kumimoji="0" lang="en-US" altLang="en-US" sz="1600" b="0" i="0" u="none" strike="noStrike" cap="none" normalizeH="0" baseline="0" dirty="0" smtClean="0">
                <a:ln>
                  <a:noFill/>
                </a:ln>
                <a:solidFill>
                  <a:schemeClr val="tx1"/>
                </a:solidFill>
                <a:effectLst/>
                <a:latin typeface="Arial" panose="020B0604020202020204" pitchFamily="34" charset="0"/>
              </a:rPr>
              <a:t> se </a:t>
            </a:r>
            <a:r>
              <a:rPr kumimoji="0" lang="en-US" altLang="en-US" sz="1600" b="0" i="0" u="none" strike="noStrike" cap="none" normalizeH="0" baseline="0" dirty="0" err="1" smtClean="0">
                <a:ln>
                  <a:noFill/>
                </a:ln>
                <a:solidFill>
                  <a:schemeClr val="tx1"/>
                </a:solidFill>
                <a:effectLst/>
                <a:latin typeface="Arial" panose="020B0604020202020204" pitchFamily="34" charset="0"/>
              </a:rPr>
              <a:t>están</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utilizando</a:t>
            </a:r>
            <a:r>
              <a:rPr kumimoji="0" lang="en-US" altLang="en-US" sz="1600" b="0" i="0" u="none" strike="noStrike" cap="none" normalizeH="0" baseline="0" dirty="0" smtClean="0">
                <a:ln>
                  <a:noFill/>
                </a:ln>
                <a:solidFill>
                  <a:schemeClr val="tx1"/>
                </a:solidFill>
                <a:effectLst/>
                <a:latin typeface="Arial" panose="020B0604020202020204" pitchFamily="34" charset="0"/>
              </a:rPr>
              <a:t> los </a:t>
            </a:r>
            <a:r>
              <a:rPr kumimoji="0" lang="en-US" altLang="en-US" sz="1600" b="0" i="0" u="none" strike="noStrike" cap="none" normalizeH="0" baseline="0" dirty="0" err="1" smtClean="0">
                <a:ln>
                  <a:noFill/>
                </a:ln>
                <a:solidFill>
                  <a:schemeClr val="tx1"/>
                </a:solidFill>
                <a:effectLst/>
                <a:latin typeface="Arial" panose="020B0604020202020204" pitchFamily="34" charset="0"/>
              </a:rPr>
              <a:t>tipos</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genéricos</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smtClean="0">
                <a:ln>
                  <a:noFill/>
                </a:ln>
                <a:solidFill>
                  <a:schemeClr val="tx1"/>
                </a:solidFill>
                <a:effectLst/>
                <a:latin typeface="Arial Unicode MS"/>
              </a:rPr>
              <a:t>Action</a:t>
            </a:r>
            <a:r>
              <a:rPr kumimoji="0" lang="en-US" altLang="en-US" sz="1600" b="0" i="0" u="none" strike="noStrike" cap="none" normalizeH="0" baseline="0" dirty="0" smtClean="0">
                <a:ln>
                  <a:noFill/>
                </a:ln>
                <a:solidFill>
                  <a:schemeClr val="tx1"/>
                </a:solidFill>
                <a:effectLst/>
              </a:rPr>
              <a:t> y </a:t>
            </a:r>
            <a:r>
              <a:rPr kumimoji="0" lang="en-US" altLang="en-US" sz="1600" b="0" i="0" u="none" strike="noStrike" cap="none" normalizeH="0" baseline="0" dirty="0" err="1" smtClean="0">
                <a:ln>
                  <a:noFill/>
                </a:ln>
                <a:solidFill>
                  <a:schemeClr val="tx1"/>
                </a:solidFill>
                <a:effectLst/>
                <a:latin typeface="Arial Unicode MS"/>
              </a:rPr>
              <a:t>Func</a:t>
            </a:r>
            <a:r>
              <a:rPr kumimoji="0" lang="en-US" altLang="en-US" sz="1600" b="0" i="0" u="none" strike="noStrike" cap="none" normalizeH="0" baseline="0" dirty="0" smtClean="0">
                <a:ln>
                  <a:noFill/>
                </a:ln>
                <a:solidFill>
                  <a:schemeClr val="tx1"/>
                </a:solidFill>
                <a:effectLst/>
                <a:latin typeface="Arial Unicode MS"/>
              </a:rPr>
              <a:t>&lt;T&gt;</a:t>
            </a:r>
            <a:r>
              <a:rPr kumimoji="0" lang="en-US" altLang="en-US" sz="1600" b="0" i="0" u="none" strike="noStrike" cap="none" normalizeH="0" baseline="0" dirty="0" smtClean="0">
                <a:ln>
                  <a:noFill/>
                </a:ln>
                <a:solidFill>
                  <a:schemeClr val="tx1"/>
                </a:solidFill>
                <a:effectLst/>
              </a:rPr>
              <a:t> que .NET </a:t>
            </a:r>
            <a:r>
              <a:rPr kumimoji="0" lang="en-US" altLang="en-US" sz="1600" b="0" i="0" u="none" strike="noStrike" cap="none" normalizeH="0" baseline="0" dirty="0" err="1" smtClean="0">
                <a:ln>
                  <a:noFill/>
                </a:ln>
                <a:solidFill>
                  <a:schemeClr val="tx1"/>
                </a:solidFill>
                <a:effectLst/>
              </a:rPr>
              <a:t>proporciona</a:t>
            </a:r>
            <a:r>
              <a:rPr kumimoji="0" lang="en-US" altLang="en-US" sz="1600" b="0" i="0" u="none" strike="noStrike" cap="none" normalizeH="0" baseline="0" dirty="0" smtClean="0">
                <a:ln>
                  <a:noFill/>
                </a:ln>
                <a:solidFill>
                  <a:schemeClr val="tx1"/>
                </a:solidFill>
                <a:effectLst/>
              </a:rPr>
              <a:t> como </a:t>
            </a:r>
            <a:r>
              <a:rPr kumimoji="0" lang="en-US" altLang="en-US" sz="1600" b="0" i="0" u="none" strike="noStrike" cap="none" normalizeH="0" baseline="0" dirty="0" err="1" smtClean="0">
                <a:ln>
                  <a:noFill/>
                </a:ln>
                <a:solidFill>
                  <a:schemeClr val="tx1"/>
                </a:solidFill>
                <a:effectLst/>
              </a:rPr>
              <a:t>atajos</a:t>
            </a:r>
            <a:r>
              <a:rPr kumimoji="0" lang="en-US" altLang="en-US" sz="1600" b="0" i="0" u="none" strike="noStrike" cap="none" normalizeH="0" baseline="0" dirty="0" smtClean="0">
                <a:ln>
                  <a:noFill/>
                </a:ln>
                <a:solidFill>
                  <a:schemeClr val="tx1"/>
                </a:solidFill>
                <a:effectLst/>
              </a:rPr>
              <a:t> para </a:t>
            </a:r>
            <a:r>
              <a:rPr kumimoji="0" lang="en-US" altLang="en-US" sz="1600" b="0" i="0" u="none" strike="noStrike" cap="none" normalizeH="0" baseline="0" dirty="0" err="1" smtClean="0">
                <a:ln>
                  <a:noFill/>
                </a:ln>
                <a:solidFill>
                  <a:schemeClr val="tx1"/>
                </a:solidFill>
                <a:effectLst/>
              </a:rPr>
              <a:t>delegados</a:t>
            </a:r>
            <a:r>
              <a:rPr kumimoji="0" lang="en-US" altLang="en-US" sz="1600" b="0" i="0" u="none" strike="noStrike" cap="none" normalizeH="0" baseline="0" dirty="0" smtClean="0">
                <a:ln>
                  <a:noFill/>
                </a:ln>
                <a:solidFill>
                  <a:schemeClr val="tx1"/>
                </a:solidFill>
                <a:effectLst/>
              </a:rPr>
              <a:t> </a:t>
            </a:r>
            <a:r>
              <a:rPr kumimoji="0" lang="en-US" altLang="en-US" sz="1600" b="0" i="0" u="none" strike="noStrike" cap="none" normalizeH="0" baseline="0" dirty="0" err="1" smtClean="0">
                <a:ln>
                  <a:noFill/>
                </a:ln>
                <a:solidFill>
                  <a:schemeClr val="tx1"/>
                </a:solidFill>
                <a:effectLst/>
              </a:rPr>
              <a:t>comunes</a:t>
            </a:r>
            <a:r>
              <a:rPr kumimoji="0" lang="en-US" altLang="en-US" sz="1600" b="0" i="0" u="none" strike="noStrike" cap="none" normalizeH="0" baseline="0" dirty="0" smtClean="0">
                <a:ln>
                  <a:noFill/>
                </a:ln>
                <a:solidFill>
                  <a:schemeClr val="tx1"/>
                </a:solidFill>
                <a:effectLst/>
              </a:rPr>
              <a:t>.</a:t>
            </a:r>
            <a:endParaRPr kumimoji="0" lang="en-US" altLang="en-US" sz="1600" b="0" i="0" u="none" strike="noStrike" cap="none" normalizeH="0" baseline="0" dirty="0" smtClean="0">
              <a:ln>
                <a:noFill/>
              </a:ln>
              <a:solidFill>
                <a:schemeClr val="tx1"/>
              </a:solidFill>
              <a:effectLst/>
              <a:latin typeface="Arial" panose="020B0604020202020204" pitchFamily="34" charset="0"/>
            </a:endParaRP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smtClean="0">
                <a:ln>
                  <a:noFill/>
                </a:ln>
                <a:solidFill>
                  <a:schemeClr val="tx1"/>
                </a:solidFill>
                <a:effectLst/>
                <a:latin typeface="Arial Unicode MS"/>
              </a:rPr>
              <a:t>Action</a:t>
            </a:r>
            <a:r>
              <a:rPr kumimoji="0" lang="en-US" altLang="en-US" sz="1600" b="0" i="0" u="none" strike="noStrike" cap="none" normalizeH="0" baseline="0" dirty="0" smtClean="0">
                <a:ln>
                  <a:noFill/>
                </a:ln>
                <a:solidFill>
                  <a:schemeClr val="tx1"/>
                </a:solidFill>
                <a:effectLst/>
              </a:rPr>
              <a:t>: </a:t>
            </a:r>
            <a:r>
              <a:rPr kumimoji="0" lang="en-US" altLang="en-US" sz="1600" b="0" i="0" u="none" strike="noStrike" cap="none" normalizeH="0" baseline="0" dirty="0" err="1" smtClean="0">
                <a:ln>
                  <a:noFill/>
                </a:ln>
                <a:solidFill>
                  <a:schemeClr val="tx1"/>
                </a:solidFill>
                <a:effectLst/>
              </a:rPr>
              <a:t>Representa</a:t>
            </a:r>
            <a:r>
              <a:rPr kumimoji="0" lang="en-US" altLang="en-US" sz="1600" b="0" i="0" u="none" strike="noStrike" cap="none" normalizeH="0" baseline="0" dirty="0" smtClean="0">
                <a:ln>
                  <a:noFill/>
                </a:ln>
                <a:solidFill>
                  <a:schemeClr val="tx1"/>
                </a:solidFill>
                <a:effectLst/>
              </a:rPr>
              <a:t> un </a:t>
            </a:r>
            <a:r>
              <a:rPr kumimoji="0" lang="en-US" altLang="en-US" sz="1600" b="0" i="0" u="none" strike="noStrike" cap="none" normalizeH="0" baseline="0" dirty="0" err="1" smtClean="0">
                <a:ln>
                  <a:noFill/>
                </a:ln>
                <a:solidFill>
                  <a:schemeClr val="tx1"/>
                </a:solidFill>
                <a:effectLst/>
              </a:rPr>
              <a:t>delegado</a:t>
            </a:r>
            <a:r>
              <a:rPr kumimoji="0" lang="en-US" altLang="en-US" sz="1600" b="0" i="0" u="none" strike="noStrike" cap="none" normalizeH="0" baseline="0" dirty="0" smtClean="0">
                <a:ln>
                  <a:noFill/>
                </a:ln>
                <a:solidFill>
                  <a:schemeClr val="tx1"/>
                </a:solidFill>
                <a:effectLst/>
              </a:rPr>
              <a:t> que no </a:t>
            </a:r>
            <a:r>
              <a:rPr kumimoji="0" lang="en-US" altLang="en-US" sz="1600" b="0" i="0" u="none" strike="noStrike" cap="none" normalizeH="0" baseline="0" dirty="0" err="1" smtClean="0">
                <a:ln>
                  <a:noFill/>
                </a:ln>
                <a:solidFill>
                  <a:schemeClr val="tx1"/>
                </a:solidFill>
                <a:effectLst/>
              </a:rPr>
              <a:t>toma</a:t>
            </a:r>
            <a:r>
              <a:rPr kumimoji="0" lang="en-US" altLang="en-US" sz="1600" b="0" i="0" u="none" strike="noStrike" cap="none" normalizeH="0" baseline="0" dirty="0" smtClean="0">
                <a:ln>
                  <a:noFill/>
                </a:ln>
                <a:solidFill>
                  <a:schemeClr val="tx1"/>
                </a:solidFill>
                <a:effectLst/>
              </a:rPr>
              <a:t> </a:t>
            </a:r>
            <a:r>
              <a:rPr kumimoji="0" lang="en-US" altLang="en-US" sz="1600" b="0" i="0" u="none" strike="noStrike" cap="none" normalizeH="0" baseline="0" dirty="0" err="1" smtClean="0">
                <a:ln>
                  <a:noFill/>
                </a:ln>
                <a:solidFill>
                  <a:schemeClr val="tx1"/>
                </a:solidFill>
                <a:effectLst/>
              </a:rPr>
              <a:t>parámetros</a:t>
            </a:r>
            <a:r>
              <a:rPr kumimoji="0" lang="en-US" altLang="en-US" sz="1600" b="0" i="0" u="none" strike="noStrike" cap="none" normalizeH="0" baseline="0" dirty="0" smtClean="0">
                <a:ln>
                  <a:noFill/>
                </a:ln>
                <a:solidFill>
                  <a:schemeClr val="tx1"/>
                </a:solidFill>
                <a:effectLst/>
              </a:rPr>
              <a:t> y no </a:t>
            </a:r>
            <a:r>
              <a:rPr kumimoji="0" lang="en-US" altLang="en-US" sz="1600" b="0" i="0" u="none" strike="noStrike" cap="none" normalizeH="0" baseline="0" dirty="0" err="1" smtClean="0">
                <a:ln>
                  <a:noFill/>
                </a:ln>
                <a:solidFill>
                  <a:schemeClr val="tx1"/>
                </a:solidFill>
                <a:effectLst/>
              </a:rPr>
              <a:t>devuelve</a:t>
            </a:r>
            <a:r>
              <a:rPr kumimoji="0" lang="en-US" altLang="en-US" sz="1600" b="0" i="0" u="none" strike="noStrike" cap="none" normalizeH="0" baseline="0" dirty="0" smtClean="0">
                <a:ln>
                  <a:noFill/>
                </a:ln>
                <a:solidFill>
                  <a:schemeClr val="tx1"/>
                </a:solidFill>
                <a:effectLst/>
              </a:rPr>
              <a:t> </a:t>
            </a:r>
            <a:r>
              <a:rPr kumimoji="0" lang="en-US" altLang="en-US" sz="1600" b="0" i="0" u="none" strike="noStrike" cap="none" normalizeH="0" baseline="0" dirty="0" err="1" smtClean="0">
                <a:ln>
                  <a:noFill/>
                </a:ln>
                <a:solidFill>
                  <a:schemeClr val="tx1"/>
                </a:solidFill>
                <a:effectLst/>
              </a:rPr>
              <a:t>ningún</a:t>
            </a:r>
            <a:r>
              <a:rPr kumimoji="0" lang="en-US" altLang="en-US" sz="1600" b="0" i="0" u="none" strike="noStrike" cap="none" normalizeH="0" baseline="0" dirty="0" smtClean="0">
                <a:ln>
                  <a:noFill/>
                </a:ln>
                <a:solidFill>
                  <a:schemeClr val="tx1"/>
                </a:solidFill>
                <a:effectLst/>
              </a:rPr>
              <a:t> valor.</a:t>
            </a:r>
            <a:endParaRPr kumimoji="0" lang="en-US" altLang="en-US" sz="1600" b="0" i="0" u="none" strike="noStrike" cap="none" normalizeH="0" baseline="0" dirty="0" smtClean="0">
              <a:ln>
                <a:noFill/>
              </a:ln>
              <a:solidFill>
                <a:schemeClr val="tx1"/>
              </a:solidFill>
              <a:effectLst/>
              <a:latin typeface="Arial" panose="020B0604020202020204" pitchFamily="34" charset="0"/>
            </a:endParaRP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err="1" smtClean="0">
                <a:ln>
                  <a:noFill/>
                </a:ln>
                <a:solidFill>
                  <a:schemeClr val="tx1"/>
                </a:solidFill>
                <a:effectLst/>
                <a:latin typeface="Arial Unicode MS"/>
              </a:rPr>
              <a:t>Func</a:t>
            </a:r>
            <a:r>
              <a:rPr kumimoji="0" lang="en-US" altLang="en-US" sz="1600" b="1" i="0" u="none" strike="noStrike" cap="none" normalizeH="0" baseline="0" dirty="0" smtClean="0">
                <a:ln>
                  <a:noFill/>
                </a:ln>
                <a:solidFill>
                  <a:schemeClr val="tx1"/>
                </a:solidFill>
                <a:effectLst/>
                <a:latin typeface="Arial Unicode MS"/>
              </a:rPr>
              <a:t>&lt;T&gt;</a:t>
            </a:r>
            <a:r>
              <a:rPr kumimoji="0" lang="en-US" altLang="en-US" sz="1600" b="0" i="0" u="none" strike="noStrike" cap="none" normalizeH="0" baseline="0" dirty="0" smtClean="0">
                <a:ln>
                  <a:noFill/>
                </a:ln>
                <a:solidFill>
                  <a:schemeClr val="tx1"/>
                </a:solidFill>
                <a:effectLst/>
              </a:rPr>
              <a:t>: </a:t>
            </a:r>
            <a:r>
              <a:rPr kumimoji="0" lang="en-US" altLang="en-US" sz="1600" b="0" i="0" u="none" strike="noStrike" cap="none" normalizeH="0" baseline="0" dirty="0" err="1" smtClean="0">
                <a:ln>
                  <a:noFill/>
                </a:ln>
                <a:solidFill>
                  <a:schemeClr val="tx1"/>
                </a:solidFill>
                <a:effectLst/>
              </a:rPr>
              <a:t>Representa</a:t>
            </a:r>
            <a:r>
              <a:rPr kumimoji="0" lang="en-US" altLang="en-US" sz="1600" b="0" i="0" u="none" strike="noStrike" cap="none" normalizeH="0" baseline="0" dirty="0" smtClean="0">
                <a:ln>
                  <a:noFill/>
                </a:ln>
                <a:solidFill>
                  <a:schemeClr val="tx1"/>
                </a:solidFill>
                <a:effectLst/>
              </a:rPr>
              <a:t> un </a:t>
            </a:r>
            <a:r>
              <a:rPr kumimoji="0" lang="en-US" altLang="en-US" sz="1600" b="0" i="0" u="none" strike="noStrike" cap="none" normalizeH="0" baseline="0" dirty="0" err="1" smtClean="0">
                <a:ln>
                  <a:noFill/>
                </a:ln>
                <a:solidFill>
                  <a:schemeClr val="tx1"/>
                </a:solidFill>
                <a:effectLst/>
              </a:rPr>
              <a:t>delegado</a:t>
            </a:r>
            <a:r>
              <a:rPr kumimoji="0" lang="en-US" altLang="en-US" sz="1600" b="0" i="0" u="none" strike="noStrike" cap="none" normalizeH="0" baseline="0" dirty="0" smtClean="0">
                <a:ln>
                  <a:noFill/>
                </a:ln>
                <a:solidFill>
                  <a:schemeClr val="tx1"/>
                </a:solidFill>
                <a:effectLst/>
              </a:rPr>
              <a:t> que </a:t>
            </a:r>
            <a:r>
              <a:rPr kumimoji="0" lang="en-US" altLang="en-US" sz="1600" b="0" i="0" u="none" strike="noStrike" cap="none" normalizeH="0" baseline="0" dirty="0" err="1" smtClean="0">
                <a:ln>
                  <a:noFill/>
                </a:ln>
                <a:solidFill>
                  <a:schemeClr val="tx1"/>
                </a:solidFill>
                <a:effectLst/>
              </a:rPr>
              <a:t>puede</a:t>
            </a:r>
            <a:r>
              <a:rPr kumimoji="0" lang="en-US" altLang="en-US" sz="1600" b="0" i="0" u="none" strike="noStrike" cap="none" normalizeH="0" baseline="0" dirty="0" smtClean="0">
                <a:ln>
                  <a:noFill/>
                </a:ln>
                <a:solidFill>
                  <a:schemeClr val="tx1"/>
                </a:solidFill>
                <a:effectLst/>
              </a:rPr>
              <a:t> </a:t>
            </a:r>
            <a:r>
              <a:rPr kumimoji="0" lang="en-US" altLang="en-US" sz="1600" b="0" i="0" u="none" strike="noStrike" cap="none" normalizeH="0" baseline="0" dirty="0" err="1" smtClean="0">
                <a:ln>
                  <a:noFill/>
                </a:ln>
                <a:solidFill>
                  <a:schemeClr val="tx1"/>
                </a:solidFill>
                <a:effectLst/>
              </a:rPr>
              <a:t>tomar</a:t>
            </a:r>
            <a:r>
              <a:rPr kumimoji="0" lang="en-US" altLang="en-US" sz="1600" b="0" i="0" u="none" strike="noStrike" cap="none" normalizeH="0" baseline="0" dirty="0" smtClean="0">
                <a:ln>
                  <a:noFill/>
                </a:ln>
                <a:solidFill>
                  <a:schemeClr val="tx1"/>
                </a:solidFill>
                <a:effectLst/>
              </a:rPr>
              <a:t> </a:t>
            </a:r>
            <a:r>
              <a:rPr kumimoji="0" lang="en-US" altLang="en-US" sz="1600" b="0" i="0" u="none" strike="noStrike" cap="none" normalizeH="0" baseline="0" dirty="0" err="1" smtClean="0">
                <a:ln>
                  <a:noFill/>
                </a:ln>
                <a:solidFill>
                  <a:schemeClr val="tx1"/>
                </a:solidFill>
                <a:effectLst/>
              </a:rPr>
              <a:t>parámetros</a:t>
            </a:r>
            <a:r>
              <a:rPr kumimoji="0" lang="en-US" altLang="en-US" sz="1600" b="0" i="0" u="none" strike="noStrike" cap="none" normalizeH="0" baseline="0" dirty="0" smtClean="0">
                <a:ln>
                  <a:noFill/>
                </a:ln>
                <a:solidFill>
                  <a:schemeClr val="tx1"/>
                </a:solidFill>
                <a:effectLst/>
              </a:rPr>
              <a:t> y </a:t>
            </a:r>
            <a:r>
              <a:rPr kumimoji="0" lang="en-US" altLang="en-US" sz="1600" b="0" i="0" u="none" strike="noStrike" cap="none" normalizeH="0" baseline="0" dirty="0" err="1" smtClean="0">
                <a:ln>
                  <a:noFill/>
                </a:ln>
                <a:solidFill>
                  <a:schemeClr val="tx1"/>
                </a:solidFill>
                <a:effectLst/>
              </a:rPr>
              <a:t>devuelve</a:t>
            </a:r>
            <a:r>
              <a:rPr kumimoji="0" lang="en-US" altLang="en-US" sz="1600" b="0" i="0" u="none" strike="noStrike" cap="none" normalizeH="0" baseline="0" dirty="0" smtClean="0">
                <a:ln>
                  <a:noFill/>
                </a:ln>
                <a:solidFill>
                  <a:schemeClr val="tx1"/>
                </a:solidFill>
                <a:effectLst/>
              </a:rPr>
              <a:t> un valor.</a:t>
            </a:r>
            <a:endParaRPr kumimoji="0" lang="en-US" altLang="en-US" sz="1600" b="0"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AutoNum type="arabicPeriod" startAt="2"/>
              <a:tabLst/>
            </a:pPr>
            <a:r>
              <a:rPr kumimoji="0" lang="en-US" altLang="en-US" sz="1600" b="0" i="0" u="none" strike="noStrike" cap="none" normalizeH="0" baseline="0" dirty="0" smtClean="0">
                <a:ln>
                  <a:noFill/>
                </a:ln>
                <a:solidFill>
                  <a:schemeClr val="tx1"/>
                </a:solidFill>
                <a:effectLst/>
                <a:latin typeface="Arial" panose="020B0604020202020204" pitchFamily="34" charset="0"/>
              </a:rPr>
              <a:t>No </a:t>
            </a:r>
            <a:r>
              <a:rPr kumimoji="0" lang="en-US" altLang="en-US" sz="1600" b="0" i="0" u="none" strike="noStrike" cap="none" normalizeH="0" baseline="0" dirty="0" err="1" smtClean="0">
                <a:ln>
                  <a:noFill/>
                </a:ln>
                <a:solidFill>
                  <a:schemeClr val="tx1"/>
                </a:solidFill>
                <a:effectLst/>
                <a:latin typeface="Arial" panose="020B0604020202020204" pitchFamily="34" charset="0"/>
              </a:rPr>
              <a:t>es</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necesario</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declarar</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nuevos</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tipos</a:t>
            </a:r>
            <a:r>
              <a:rPr kumimoji="0" lang="en-US" altLang="en-US" sz="1600" b="0" i="0" u="none" strike="noStrike" cap="none" normalizeH="0" baseline="0" dirty="0" smtClean="0">
                <a:ln>
                  <a:noFill/>
                </a:ln>
                <a:solidFill>
                  <a:schemeClr val="tx1"/>
                </a:solidFill>
                <a:effectLst/>
                <a:latin typeface="Arial" panose="020B0604020202020204" pitchFamily="34" charset="0"/>
              </a:rPr>
              <a:t> de </a:t>
            </a:r>
            <a:r>
              <a:rPr kumimoji="0" lang="en-US" altLang="en-US" sz="1600" b="0" i="0" u="none" strike="noStrike" cap="none" normalizeH="0" baseline="0" dirty="0" err="1" smtClean="0">
                <a:ln>
                  <a:noFill/>
                </a:ln>
                <a:solidFill>
                  <a:schemeClr val="tx1"/>
                </a:solidFill>
                <a:effectLst/>
                <a:latin typeface="Arial" panose="020B0604020202020204" pitchFamily="34" charset="0"/>
              </a:rPr>
              <a:t>delegados</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porque</a:t>
            </a:r>
            <a:r>
              <a:rPr kumimoji="0" lang="en-US" altLang="en-US" sz="1600" b="0" i="0" u="none" strike="noStrike" cap="none" normalizeH="0" baseline="0" dirty="0" smtClean="0">
                <a:ln>
                  <a:noFill/>
                </a:ln>
                <a:solidFill>
                  <a:schemeClr val="tx1"/>
                </a:solidFill>
                <a:effectLst/>
                <a:latin typeface="Arial" panose="020B0604020202020204" pitchFamily="34" charset="0"/>
              </a:rPr>
              <a:t> las </a:t>
            </a:r>
            <a:r>
              <a:rPr kumimoji="0" lang="en-US" altLang="en-US" sz="1600" b="0" i="0" u="none" strike="noStrike" cap="none" normalizeH="0" baseline="0" dirty="0" err="1" smtClean="0">
                <a:ln>
                  <a:noFill/>
                </a:ln>
                <a:solidFill>
                  <a:schemeClr val="tx1"/>
                </a:solidFill>
                <a:effectLst/>
                <a:latin typeface="Arial" panose="020B0604020202020204" pitchFamily="34" charset="0"/>
              </a:rPr>
              <a:t>necesidades</a:t>
            </a:r>
            <a:r>
              <a:rPr kumimoji="0" lang="en-US" altLang="en-US" sz="1600" b="0" i="0" u="none" strike="noStrike" cap="none" normalizeH="0" baseline="0" dirty="0" smtClean="0">
                <a:ln>
                  <a:noFill/>
                </a:ln>
                <a:solidFill>
                  <a:schemeClr val="tx1"/>
                </a:solidFill>
                <a:effectLst/>
                <a:latin typeface="Arial" panose="020B0604020202020204" pitchFamily="34" charset="0"/>
              </a:rPr>
              <a:t> del código </a:t>
            </a:r>
            <a:r>
              <a:rPr kumimoji="0" lang="en-US" altLang="en-US" sz="1600" b="0" i="0" u="none" strike="noStrike" cap="none" normalizeH="0" baseline="0" dirty="0" err="1" smtClean="0">
                <a:ln>
                  <a:noFill/>
                </a:ln>
                <a:solidFill>
                  <a:schemeClr val="tx1"/>
                </a:solidFill>
                <a:effectLst/>
                <a:latin typeface="Arial" panose="020B0604020202020204" pitchFamily="34" charset="0"/>
              </a:rPr>
              <a:t>ya</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están</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cubiertas</a:t>
            </a:r>
            <a:r>
              <a:rPr kumimoji="0" lang="en-US" altLang="en-US" sz="1600" b="0" i="0" u="none" strike="noStrike" cap="none" normalizeH="0" baseline="0" dirty="0" smtClean="0">
                <a:ln>
                  <a:noFill/>
                </a:ln>
                <a:solidFill>
                  <a:schemeClr val="tx1"/>
                </a:solidFill>
                <a:effectLst/>
                <a:latin typeface="Arial" panose="020B0604020202020204" pitchFamily="34" charset="0"/>
              </a:rPr>
              <a:t> con </a:t>
            </a:r>
            <a:r>
              <a:rPr kumimoji="0" lang="en-US" altLang="en-US" sz="1600" b="0" i="0" u="none" strike="noStrike" cap="none" normalizeH="0" baseline="0" dirty="0" err="1" smtClean="0">
                <a:ln>
                  <a:noFill/>
                </a:ln>
                <a:solidFill>
                  <a:schemeClr val="tx1"/>
                </a:solidFill>
                <a:effectLst/>
                <a:latin typeface="Arial" panose="020B0604020202020204" pitchFamily="34" charset="0"/>
              </a:rPr>
              <a:t>estos</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tipos</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integrados</a:t>
            </a:r>
            <a:r>
              <a:rPr kumimoji="0" lang="en-US" altLang="en-US" sz="1600" b="0" i="0" u="none" strike="noStrike" cap="none" normalizeH="0" baseline="0" dirty="0" smtClean="0">
                <a:ln>
                  <a:noFill/>
                </a:ln>
                <a:solidFill>
                  <a:schemeClr val="tx1"/>
                </a:solidFill>
                <a:effectLst/>
                <a:latin typeface="Arial" panose="020B0604020202020204" pitchFamily="34" charset="0"/>
              </a:rPr>
              <a:t>.</a:t>
            </a:r>
          </a:p>
        </p:txBody>
      </p:sp>
      <p:sp>
        <p:nvSpPr>
          <p:cNvPr id="5" name="Rectangle 2"/>
          <p:cNvSpPr>
            <a:spLocks noChangeArrowheads="1"/>
          </p:cNvSpPr>
          <p:nvPr/>
        </p:nvSpPr>
        <p:spPr bwMode="auto">
          <a:xfrm>
            <a:off x="732183" y="3195864"/>
            <a:ext cx="1051560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smtClean="0">
                <a:ln>
                  <a:noFill/>
                </a:ln>
                <a:solidFill>
                  <a:schemeClr val="tx1"/>
                </a:solidFill>
                <a:effectLst/>
                <a:latin typeface="Arial" panose="020B0604020202020204" pitchFamily="34" charset="0"/>
              </a:rPr>
              <a:t>¿</a:t>
            </a:r>
            <a:r>
              <a:rPr kumimoji="0" lang="en-US" altLang="en-US" b="1" i="0" u="none" strike="noStrike" cap="none" normalizeH="0" baseline="0" dirty="0" err="1" smtClean="0">
                <a:ln>
                  <a:noFill/>
                </a:ln>
                <a:solidFill>
                  <a:schemeClr val="tx1"/>
                </a:solidFill>
                <a:effectLst/>
                <a:latin typeface="Arial" panose="020B0604020202020204" pitchFamily="34" charset="0"/>
              </a:rPr>
              <a:t>Qué</a:t>
            </a:r>
            <a:r>
              <a:rPr kumimoji="0" lang="en-US" altLang="en-US" b="1" i="0" u="none" strike="noStrike" cap="none" normalizeH="0" baseline="0" dirty="0" smtClean="0">
                <a:ln>
                  <a:noFill/>
                </a:ln>
                <a:solidFill>
                  <a:schemeClr val="tx1"/>
                </a:solidFill>
                <a:effectLst/>
                <a:latin typeface="Arial" panose="020B0604020202020204" pitchFamily="34" charset="0"/>
              </a:rPr>
              <a:t> </a:t>
            </a:r>
            <a:r>
              <a:rPr kumimoji="0" lang="en-US" altLang="en-US" b="1" i="0" u="none" strike="noStrike" cap="none" normalizeH="0" baseline="0" dirty="0" err="1" smtClean="0">
                <a:ln>
                  <a:noFill/>
                </a:ln>
                <a:solidFill>
                  <a:schemeClr val="tx1"/>
                </a:solidFill>
                <a:effectLst/>
                <a:latin typeface="Arial" panose="020B0604020202020204" pitchFamily="34" charset="0"/>
              </a:rPr>
              <a:t>diferencia</a:t>
            </a:r>
            <a:r>
              <a:rPr kumimoji="0" lang="en-US" altLang="en-US" b="1" i="0" u="none" strike="noStrike" cap="none" normalizeH="0" baseline="0" dirty="0" smtClean="0">
                <a:ln>
                  <a:noFill/>
                </a:ln>
                <a:solidFill>
                  <a:schemeClr val="tx1"/>
                </a:solidFill>
                <a:effectLst/>
                <a:latin typeface="Arial" panose="020B0604020202020204" pitchFamily="34" charset="0"/>
              </a:rPr>
              <a:t> hay entre </a:t>
            </a:r>
            <a:r>
              <a:rPr kumimoji="0" lang="en-US" altLang="en-US" b="1" i="0" u="none" strike="noStrike" cap="none" normalizeH="0" baseline="0" dirty="0" err="1" smtClean="0">
                <a:ln>
                  <a:noFill/>
                </a:ln>
                <a:solidFill>
                  <a:schemeClr val="tx1"/>
                </a:solidFill>
                <a:effectLst/>
                <a:latin typeface="Arial" panose="020B0604020202020204" pitchFamily="34" charset="0"/>
              </a:rPr>
              <a:t>usar</a:t>
            </a:r>
            <a:r>
              <a:rPr kumimoji="0" lang="en-US" altLang="en-US" b="1" i="0" u="none" strike="noStrike" cap="none" normalizeH="0" baseline="0" dirty="0" smtClean="0">
                <a:ln>
                  <a:noFill/>
                </a:ln>
                <a:solidFill>
                  <a:schemeClr val="tx1"/>
                </a:solidFill>
                <a:effectLst/>
                <a:latin typeface="Arial" panose="020B0604020202020204" pitchFamily="34" charset="0"/>
              </a:rPr>
              <a:t> </a:t>
            </a:r>
            <a:r>
              <a:rPr kumimoji="0" lang="en-US" altLang="en-US" b="1" i="0" u="none" strike="noStrike" cap="none" normalizeH="0" baseline="0" dirty="0" smtClean="0">
                <a:ln>
                  <a:noFill/>
                </a:ln>
                <a:solidFill>
                  <a:schemeClr val="tx1"/>
                </a:solidFill>
                <a:effectLst/>
                <a:latin typeface="Arial Unicode MS"/>
              </a:rPr>
              <a:t>Action</a:t>
            </a:r>
            <a:r>
              <a:rPr kumimoji="0" lang="en-US" altLang="en-US" b="1" i="0" u="none" strike="noStrike" cap="none" normalizeH="0" baseline="0" dirty="0" smtClean="0">
                <a:ln>
                  <a:noFill/>
                </a:ln>
                <a:solidFill>
                  <a:schemeClr val="tx1"/>
                </a:solidFill>
                <a:effectLst/>
              </a:rPr>
              <a:t>/</a:t>
            </a:r>
            <a:r>
              <a:rPr kumimoji="0" lang="en-US" altLang="en-US" b="1" i="0" u="none" strike="noStrike" cap="none" normalizeH="0" baseline="0" dirty="0" err="1" smtClean="0">
                <a:ln>
                  <a:noFill/>
                </a:ln>
                <a:solidFill>
                  <a:schemeClr val="tx1"/>
                </a:solidFill>
                <a:effectLst/>
                <a:latin typeface="Arial Unicode MS"/>
              </a:rPr>
              <a:t>Func</a:t>
            </a:r>
            <a:r>
              <a:rPr kumimoji="0" lang="en-US" altLang="en-US" b="1" i="0" u="none" strike="noStrike" cap="none" normalizeH="0" baseline="0" dirty="0" smtClean="0">
                <a:ln>
                  <a:noFill/>
                </a:ln>
                <a:solidFill>
                  <a:schemeClr val="tx1"/>
                </a:solidFill>
                <a:effectLst/>
                <a:latin typeface="Arial Unicode MS"/>
              </a:rPr>
              <a:t>&lt;T&gt;</a:t>
            </a:r>
            <a:r>
              <a:rPr kumimoji="0" lang="en-US" altLang="en-US" b="1" i="0" u="none" strike="noStrike" cap="none" normalizeH="0" baseline="0" dirty="0" smtClean="0">
                <a:ln>
                  <a:noFill/>
                </a:ln>
                <a:solidFill>
                  <a:schemeClr val="tx1"/>
                </a:solidFill>
                <a:effectLst/>
              </a:rPr>
              <a:t> y </a:t>
            </a:r>
            <a:r>
              <a:rPr kumimoji="0" lang="en-US" altLang="en-US" b="1" i="0" u="none" strike="noStrike" cap="none" normalizeH="0" baseline="0" dirty="0" smtClean="0">
                <a:ln>
                  <a:noFill/>
                </a:ln>
                <a:solidFill>
                  <a:schemeClr val="tx1"/>
                </a:solidFill>
                <a:effectLst/>
                <a:latin typeface="Arial Unicode MS"/>
              </a:rPr>
              <a:t>delegate</a:t>
            </a:r>
            <a:r>
              <a:rPr kumimoji="0" lang="en-US" altLang="en-US" b="1" i="0" u="none" strike="noStrike" cap="none" normalizeH="0" baseline="0" dirty="0" smtClean="0">
                <a:ln>
                  <a:noFill/>
                </a:ln>
                <a:solidFill>
                  <a:schemeClr val="tx1"/>
                </a:solidFill>
                <a:effectLst/>
              </a:rPr>
              <a:t>?</a:t>
            </a:r>
            <a:endParaRPr kumimoji="0" lang="en-US" altLang="en-US" b="1"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b="1" i="0" u="none" strike="noStrike" cap="none" normalizeH="0" baseline="0" dirty="0" smtClean="0">
                <a:ln>
                  <a:noFill/>
                </a:ln>
                <a:solidFill>
                  <a:schemeClr val="tx1"/>
                </a:solidFill>
                <a:effectLst/>
                <a:latin typeface="Arial Unicode MS"/>
              </a:rPr>
              <a:t>Action</a:t>
            </a:r>
            <a:r>
              <a:rPr kumimoji="0" lang="en-US" altLang="en-US" b="1" i="0" u="none" strike="noStrike" cap="none" normalizeH="0" baseline="0" dirty="0" smtClean="0">
                <a:ln>
                  <a:noFill/>
                </a:ln>
                <a:solidFill>
                  <a:schemeClr val="tx1"/>
                </a:solidFill>
                <a:effectLst/>
              </a:rPr>
              <a:t> y </a:t>
            </a:r>
            <a:r>
              <a:rPr kumimoji="0" lang="en-US" altLang="en-US" b="1" i="0" u="none" strike="noStrike" cap="none" normalizeH="0" baseline="0" dirty="0" err="1" smtClean="0">
                <a:ln>
                  <a:noFill/>
                </a:ln>
                <a:solidFill>
                  <a:schemeClr val="tx1"/>
                </a:solidFill>
                <a:effectLst/>
                <a:latin typeface="Arial Unicode MS"/>
              </a:rPr>
              <a:t>Func</a:t>
            </a:r>
            <a:r>
              <a:rPr kumimoji="0" lang="en-US" altLang="en-US" b="1" i="0" u="none" strike="noStrike" cap="none" normalizeH="0" baseline="0" dirty="0" smtClean="0">
                <a:ln>
                  <a:noFill/>
                </a:ln>
                <a:solidFill>
                  <a:schemeClr val="tx1"/>
                </a:solidFill>
                <a:effectLst/>
                <a:latin typeface="Arial Unicode MS"/>
              </a:rPr>
              <a:t>&lt;T&gt;</a:t>
            </a:r>
            <a:r>
              <a:rPr kumimoji="0" lang="en-US" altLang="en-US" b="1" i="0" u="none" strike="noStrike" cap="none" normalizeH="0" baseline="0" dirty="0" smtClean="0">
                <a:ln>
                  <a:noFill/>
                </a:ln>
                <a:solidFill>
                  <a:schemeClr val="tx1"/>
                </a:solidFill>
                <a:effectLst/>
              </a:rPr>
              <a:t>:</a:t>
            </a:r>
            <a:endParaRPr kumimoji="0" lang="en-US" altLang="en-US" b="0" i="0" u="none" strike="noStrike" cap="none" normalizeH="0" baseline="0" dirty="0" smtClean="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smtClean="0">
                <a:ln>
                  <a:noFill/>
                </a:ln>
                <a:solidFill>
                  <a:schemeClr val="tx1"/>
                </a:solidFill>
                <a:effectLst/>
                <a:latin typeface="Arial" panose="020B0604020202020204" pitchFamily="34" charset="0"/>
              </a:rPr>
              <a:t>Son </a:t>
            </a:r>
            <a:r>
              <a:rPr kumimoji="0" lang="en-US" altLang="en-US" b="0" i="0" u="none" strike="noStrike" cap="none" normalizeH="0" baseline="0" dirty="0" err="1" smtClean="0">
                <a:ln>
                  <a:noFill/>
                </a:ln>
                <a:solidFill>
                  <a:schemeClr val="tx1"/>
                </a:solidFill>
                <a:effectLst/>
                <a:latin typeface="Arial" panose="020B0604020202020204" pitchFamily="34" charset="0"/>
              </a:rPr>
              <a:t>más</a:t>
            </a:r>
            <a:r>
              <a:rPr kumimoji="0" lang="en-US" altLang="en-US" b="0" i="0" u="none" strike="noStrike" cap="none" normalizeH="0" baseline="0" dirty="0" smtClean="0">
                <a:ln>
                  <a:noFill/>
                </a:ln>
                <a:solidFill>
                  <a:schemeClr val="tx1"/>
                </a:solidFill>
                <a:effectLst/>
                <a:latin typeface="Arial" panose="020B0604020202020204" pitchFamily="34" charset="0"/>
              </a:rPr>
              <a:t> </a:t>
            </a:r>
            <a:r>
              <a:rPr kumimoji="0" lang="en-US" altLang="en-US" b="0" i="0" u="none" strike="noStrike" cap="none" normalizeH="0" baseline="0" dirty="0" err="1" smtClean="0">
                <a:ln>
                  <a:noFill/>
                </a:ln>
                <a:solidFill>
                  <a:schemeClr val="tx1"/>
                </a:solidFill>
                <a:effectLst/>
                <a:latin typeface="Arial" panose="020B0604020202020204" pitchFamily="34" charset="0"/>
              </a:rPr>
              <a:t>genéricos</a:t>
            </a:r>
            <a:r>
              <a:rPr kumimoji="0" lang="en-US" altLang="en-US" b="0" i="0" u="none" strike="noStrike" cap="none" normalizeH="0" baseline="0" dirty="0" smtClean="0">
                <a:ln>
                  <a:noFill/>
                </a:ln>
                <a:solidFill>
                  <a:schemeClr val="tx1"/>
                </a:solidFill>
                <a:effectLst/>
                <a:latin typeface="Arial" panose="020B0604020202020204" pitchFamily="34" charset="0"/>
              </a:rPr>
              <a:t> y flexibles.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smtClean="0">
                <a:ln>
                  <a:noFill/>
                </a:ln>
                <a:solidFill>
                  <a:schemeClr val="tx1"/>
                </a:solidFill>
                <a:effectLst/>
                <a:latin typeface="Arial" panose="020B0604020202020204" pitchFamily="34" charset="0"/>
              </a:rPr>
              <a:t>No </a:t>
            </a:r>
            <a:r>
              <a:rPr kumimoji="0" lang="en-US" altLang="en-US" b="0" i="0" u="none" strike="noStrike" cap="none" normalizeH="0" baseline="0" dirty="0" err="1" smtClean="0">
                <a:ln>
                  <a:noFill/>
                </a:ln>
                <a:solidFill>
                  <a:schemeClr val="tx1"/>
                </a:solidFill>
                <a:effectLst/>
                <a:latin typeface="Arial" panose="020B0604020202020204" pitchFamily="34" charset="0"/>
              </a:rPr>
              <a:t>necesitas</a:t>
            </a:r>
            <a:r>
              <a:rPr kumimoji="0" lang="en-US" altLang="en-US" b="0" i="0" u="none" strike="noStrike" cap="none" normalizeH="0" baseline="0" dirty="0" smtClean="0">
                <a:ln>
                  <a:noFill/>
                </a:ln>
                <a:solidFill>
                  <a:schemeClr val="tx1"/>
                </a:solidFill>
                <a:effectLst/>
                <a:latin typeface="Arial" panose="020B0604020202020204" pitchFamily="34" charset="0"/>
              </a:rPr>
              <a:t> </a:t>
            </a:r>
            <a:r>
              <a:rPr kumimoji="0" lang="en-US" altLang="en-US" b="0" i="0" u="none" strike="noStrike" cap="none" normalizeH="0" baseline="0" dirty="0" err="1" smtClean="0">
                <a:ln>
                  <a:noFill/>
                </a:ln>
                <a:solidFill>
                  <a:schemeClr val="tx1"/>
                </a:solidFill>
                <a:effectLst/>
                <a:latin typeface="Arial" panose="020B0604020202020204" pitchFamily="34" charset="0"/>
              </a:rPr>
              <a:t>declarar</a:t>
            </a:r>
            <a:r>
              <a:rPr kumimoji="0" lang="en-US" altLang="en-US" b="0" i="0" u="none" strike="noStrike" cap="none" normalizeH="0" baseline="0" dirty="0" smtClean="0">
                <a:ln>
                  <a:noFill/>
                </a:ln>
                <a:solidFill>
                  <a:schemeClr val="tx1"/>
                </a:solidFill>
                <a:effectLst/>
                <a:latin typeface="Arial" panose="020B0604020202020204" pitchFamily="34" charset="0"/>
              </a:rPr>
              <a:t> </a:t>
            </a:r>
            <a:r>
              <a:rPr kumimoji="0" lang="en-US" altLang="en-US" b="0" i="0" u="none" strike="noStrike" cap="none" normalizeH="0" baseline="0" dirty="0" err="1" smtClean="0">
                <a:ln>
                  <a:noFill/>
                </a:ln>
                <a:solidFill>
                  <a:schemeClr val="tx1"/>
                </a:solidFill>
                <a:effectLst/>
                <a:latin typeface="Arial" panose="020B0604020202020204" pitchFamily="34" charset="0"/>
              </a:rPr>
              <a:t>nuevos</a:t>
            </a:r>
            <a:r>
              <a:rPr kumimoji="0" lang="en-US" altLang="en-US" b="0" i="0" u="none" strike="noStrike" cap="none" normalizeH="0" baseline="0" dirty="0" smtClean="0">
                <a:ln>
                  <a:noFill/>
                </a:ln>
                <a:solidFill>
                  <a:schemeClr val="tx1"/>
                </a:solidFill>
                <a:effectLst/>
                <a:latin typeface="Arial" panose="020B0604020202020204" pitchFamily="34" charset="0"/>
              </a:rPr>
              <a:t> </a:t>
            </a:r>
            <a:r>
              <a:rPr kumimoji="0" lang="en-US" altLang="en-US" b="0" i="0" u="none" strike="noStrike" cap="none" normalizeH="0" baseline="0" dirty="0" err="1" smtClean="0">
                <a:ln>
                  <a:noFill/>
                </a:ln>
                <a:solidFill>
                  <a:schemeClr val="tx1"/>
                </a:solidFill>
                <a:effectLst/>
                <a:latin typeface="Arial" panose="020B0604020202020204" pitchFamily="34" charset="0"/>
              </a:rPr>
              <a:t>tipos</a:t>
            </a:r>
            <a:r>
              <a:rPr kumimoji="0" lang="en-US" altLang="en-US" b="0" i="0" u="none" strike="noStrike" cap="none" normalizeH="0" baseline="0" dirty="0" smtClean="0">
                <a:ln>
                  <a:noFill/>
                </a:ln>
                <a:solidFill>
                  <a:schemeClr val="tx1"/>
                </a:solidFill>
                <a:effectLst/>
                <a:latin typeface="Arial" panose="020B0604020202020204" pitchFamily="34" charset="0"/>
              </a:rPr>
              <a:t> de </a:t>
            </a:r>
            <a:r>
              <a:rPr kumimoji="0" lang="en-US" altLang="en-US" b="0" i="0" u="none" strike="noStrike" cap="none" normalizeH="0" baseline="0" dirty="0" err="1" smtClean="0">
                <a:ln>
                  <a:noFill/>
                </a:ln>
                <a:solidFill>
                  <a:schemeClr val="tx1"/>
                </a:solidFill>
                <a:effectLst/>
                <a:latin typeface="Arial" panose="020B0604020202020204" pitchFamily="34" charset="0"/>
              </a:rPr>
              <a:t>delegados</a:t>
            </a:r>
            <a:r>
              <a:rPr kumimoji="0" lang="en-US" altLang="en-US" b="0" i="0" u="none" strike="noStrike" cap="none" normalizeH="0" baseline="0" dirty="0" smtClean="0">
                <a:ln>
                  <a:noFill/>
                </a:ln>
                <a:solidFill>
                  <a:schemeClr val="tx1"/>
                </a:solidFill>
                <a:effectLst/>
                <a:latin typeface="Arial" panose="020B0604020202020204" pitchFamily="34" charset="0"/>
              </a:rPr>
              <a:t>; </a:t>
            </a:r>
            <a:r>
              <a:rPr kumimoji="0" lang="en-US" altLang="en-US" b="0" i="0" u="none" strike="noStrike" cap="none" normalizeH="0" baseline="0" dirty="0" err="1" smtClean="0">
                <a:ln>
                  <a:noFill/>
                </a:ln>
                <a:solidFill>
                  <a:schemeClr val="tx1"/>
                </a:solidFill>
                <a:effectLst/>
                <a:latin typeface="Arial" panose="020B0604020202020204" pitchFamily="34" charset="0"/>
              </a:rPr>
              <a:t>simplemente</a:t>
            </a:r>
            <a:r>
              <a:rPr kumimoji="0" lang="en-US" altLang="en-US" b="0" i="0" u="none" strike="noStrike" cap="none" normalizeH="0" baseline="0" dirty="0" smtClean="0">
                <a:ln>
                  <a:noFill/>
                </a:ln>
                <a:solidFill>
                  <a:schemeClr val="tx1"/>
                </a:solidFill>
                <a:effectLst/>
                <a:latin typeface="Arial" panose="020B0604020202020204" pitchFamily="34" charset="0"/>
              </a:rPr>
              <a:t> </a:t>
            </a:r>
            <a:r>
              <a:rPr kumimoji="0" lang="en-US" altLang="en-US" b="0" i="0" u="none" strike="noStrike" cap="none" normalizeH="0" baseline="0" dirty="0" err="1" smtClean="0">
                <a:ln>
                  <a:noFill/>
                </a:ln>
                <a:solidFill>
                  <a:schemeClr val="tx1"/>
                </a:solidFill>
                <a:effectLst/>
                <a:latin typeface="Arial" panose="020B0604020202020204" pitchFamily="34" charset="0"/>
              </a:rPr>
              <a:t>utilizas</a:t>
            </a:r>
            <a:r>
              <a:rPr kumimoji="0" lang="en-US" altLang="en-US" b="0" i="0" u="none" strike="noStrike" cap="none" normalizeH="0" baseline="0" dirty="0" smtClean="0">
                <a:ln>
                  <a:noFill/>
                </a:ln>
                <a:solidFill>
                  <a:schemeClr val="tx1"/>
                </a:solidFill>
                <a:effectLst/>
                <a:latin typeface="Arial" panose="020B0604020202020204" pitchFamily="34" charset="0"/>
              </a:rPr>
              <a:t> los </a:t>
            </a:r>
            <a:r>
              <a:rPr kumimoji="0" lang="en-US" altLang="en-US" b="0" i="0" u="none" strike="noStrike" cap="none" normalizeH="0" baseline="0" dirty="0" err="1" smtClean="0">
                <a:ln>
                  <a:noFill/>
                </a:ln>
                <a:solidFill>
                  <a:schemeClr val="tx1"/>
                </a:solidFill>
                <a:effectLst/>
                <a:latin typeface="Arial" panose="020B0604020202020204" pitchFamily="34" charset="0"/>
              </a:rPr>
              <a:t>ya</a:t>
            </a:r>
            <a:r>
              <a:rPr kumimoji="0" lang="en-US" altLang="en-US" b="0" i="0" u="none" strike="noStrike" cap="none" normalizeH="0" baseline="0" dirty="0" smtClean="0">
                <a:ln>
                  <a:noFill/>
                </a:ln>
                <a:solidFill>
                  <a:schemeClr val="tx1"/>
                </a:solidFill>
                <a:effectLst/>
                <a:latin typeface="Arial" panose="020B0604020202020204" pitchFamily="34" charset="0"/>
              </a:rPr>
              <a:t> </a:t>
            </a:r>
            <a:r>
              <a:rPr kumimoji="0" lang="en-US" altLang="en-US" b="0" i="0" u="none" strike="noStrike" cap="none" normalizeH="0" baseline="0" dirty="0" err="1" smtClean="0">
                <a:ln>
                  <a:noFill/>
                </a:ln>
                <a:solidFill>
                  <a:schemeClr val="tx1"/>
                </a:solidFill>
                <a:effectLst/>
                <a:latin typeface="Arial" panose="020B0604020202020204" pitchFamily="34" charset="0"/>
              </a:rPr>
              <a:t>existentes</a:t>
            </a:r>
            <a:r>
              <a:rPr kumimoji="0" lang="en-US" altLang="en-US" b="0" i="0" u="none" strike="noStrike" cap="none" normalizeH="0" baseline="0" dirty="0" smtClean="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smtClean="0">
                <a:ln>
                  <a:noFill/>
                </a:ln>
                <a:solidFill>
                  <a:schemeClr val="tx1"/>
                </a:solidFill>
                <a:effectLst/>
                <a:latin typeface="Arial" panose="020B0604020202020204" pitchFamily="34" charset="0"/>
              </a:rPr>
              <a:t>Son </a:t>
            </a:r>
            <a:r>
              <a:rPr kumimoji="0" lang="en-US" altLang="en-US" b="0" i="0" u="none" strike="noStrike" cap="none" normalizeH="0" baseline="0" dirty="0" err="1" smtClean="0">
                <a:ln>
                  <a:noFill/>
                </a:ln>
                <a:solidFill>
                  <a:schemeClr val="tx1"/>
                </a:solidFill>
                <a:effectLst/>
                <a:latin typeface="Arial" panose="020B0604020202020204" pitchFamily="34" charset="0"/>
              </a:rPr>
              <a:t>ampliamente</a:t>
            </a:r>
            <a:r>
              <a:rPr kumimoji="0" lang="en-US" altLang="en-US" b="0" i="0" u="none" strike="noStrike" cap="none" normalizeH="0" baseline="0" dirty="0" smtClean="0">
                <a:ln>
                  <a:noFill/>
                </a:ln>
                <a:solidFill>
                  <a:schemeClr val="tx1"/>
                </a:solidFill>
                <a:effectLst/>
                <a:latin typeface="Arial" panose="020B0604020202020204" pitchFamily="34" charset="0"/>
              </a:rPr>
              <a:t> </a:t>
            </a:r>
            <a:r>
              <a:rPr kumimoji="0" lang="en-US" altLang="en-US" b="0" i="0" u="none" strike="noStrike" cap="none" normalizeH="0" baseline="0" dirty="0" err="1" smtClean="0">
                <a:ln>
                  <a:noFill/>
                </a:ln>
                <a:solidFill>
                  <a:schemeClr val="tx1"/>
                </a:solidFill>
                <a:effectLst/>
                <a:latin typeface="Arial" panose="020B0604020202020204" pitchFamily="34" charset="0"/>
              </a:rPr>
              <a:t>usados</a:t>
            </a:r>
            <a:r>
              <a:rPr kumimoji="0" lang="en-US" altLang="en-US" b="0" i="0" u="none" strike="noStrike" cap="none" normalizeH="0" baseline="0" dirty="0" smtClean="0">
                <a:ln>
                  <a:noFill/>
                </a:ln>
                <a:solidFill>
                  <a:schemeClr val="tx1"/>
                </a:solidFill>
                <a:effectLst/>
                <a:latin typeface="Arial" panose="020B0604020202020204" pitchFamily="34" charset="0"/>
              </a:rPr>
              <a:t> en LINQ y </a:t>
            </a:r>
            <a:r>
              <a:rPr kumimoji="0" lang="en-US" altLang="en-US" b="0" i="0" u="none" strike="noStrike" cap="none" normalizeH="0" baseline="0" dirty="0" err="1" smtClean="0">
                <a:ln>
                  <a:noFill/>
                </a:ln>
                <a:solidFill>
                  <a:schemeClr val="tx1"/>
                </a:solidFill>
                <a:effectLst/>
                <a:latin typeface="Arial" panose="020B0604020202020204" pitchFamily="34" charset="0"/>
              </a:rPr>
              <a:t>patrones</a:t>
            </a:r>
            <a:r>
              <a:rPr kumimoji="0" lang="en-US" altLang="en-US" b="0" i="0" u="none" strike="noStrike" cap="none" normalizeH="0" baseline="0" dirty="0" smtClean="0">
                <a:ln>
                  <a:noFill/>
                </a:ln>
                <a:solidFill>
                  <a:schemeClr val="tx1"/>
                </a:solidFill>
                <a:effectLst/>
                <a:latin typeface="Arial" panose="020B0604020202020204" pitchFamily="34" charset="0"/>
              </a:rPr>
              <a:t> </a:t>
            </a:r>
            <a:r>
              <a:rPr kumimoji="0" lang="en-US" altLang="en-US" b="0" i="0" u="none" strike="noStrike" cap="none" normalizeH="0" baseline="0" dirty="0" err="1" smtClean="0">
                <a:ln>
                  <a:noFill/>
                </a:ln>
                <a:solidFill>
                  <a:schemeClr val="tx1"/>
                </a:solidFill>
                <a:effectLst/>
                <a:latin typeface="Arial" panose="020B0604020202020204" pitchFamily="34" charset="0"/>
              </a:rPr>
              <a:t>modernos</a:t>
            </a:r>
            <a:r>
              <a:rPr kumimoji="0" lang="en-US" altLang="en-US" b="0" i="0" u="none" strike="noStrike" cap="none" normalizeH="0" baseline="0" dirty="0" smtClean="0">
                <a:ln>
                  <a:noFill/>
                </a:ln>
                <a:solidFill>
                  <a:schemeClr val="tx1"/>
                </a:solidFill>
                <a:effectLst/>
                <a:latin typeface="Arial" panose="020B0604020202020204" pitchFamily="34" charset="0"/>
              </a:rPr>
              <a:t> de C#.</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b="1" i="0" u="none" strike="noStrike" cap="none" normalizeH="0" baseline="0" dirty="0" smtClean="0">
                <a:ln>
                  <a:noFill/>
                </a:ln>
                <a:solidFill>
                  <a:schemeClr val="tx1"/>
                </a:solidFill>
                <a:effectLst/>
                <a:latin typeface="Arial Unicode MS"/>
              </a:rPr>
              <a:t>delegate</a:t>
            </a:r>
            <a:r>
              <a:rPr kumimoji="0" lang="en-US" altLang="en-US" b="1" i="0" u="none" strike="noStrike" cap="none" normalizeH="0" baseline="0" dirty="0" smtClean="0">
                <a:ln>
                  <a:noFill/>
                </a:ln>
                <a:solidFill>
                  <a:schemeClr val="tx1"/>
                </a:solidFill>
                <a:effectLst/>
              </a:rPr>
              <a:t>:</a:t>
            </a:r>
            <a:endParaRPr kumimoji="0" lang="en-US" altLang="en-US" b="0" i="0" u="none" strike="noStrike" cap="none" normalizeH="0" baseline="0" dirty="0" smtClean="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err="1" smtClean="0">
                <a:ln>
                  <a:noFill/>
                </a:ln>
                <a:solidFill>
                  <a:schemeClr val="tx1"/>
                </a:solidFill>
                <a:effectLst/>
                <a:latin typeface="Arial" panose="020B0604020202020204" pitchFamily="34" charset="0"/>
              </a:rPr>
              <a:t>Te</a:t>
            </a:r>
            <a:r>
              <a:rPr kumimoji="0" lang="en-US" altLang="en-US" b="0" i="0" u="none" strike="noStrike" cap="none" normalizeH="0" baseline="0" dirty="0" smtClean="0">
                <a:ln>
                  <a:noFill/>
                </a:ln>
                <a:solidFill>
                  <a:schemeClr val="tx1"/>
                </a:solidFill>
                <a:effectLst/>
                <a:latin typeface="Arial" panose="020B0604020202020204" pitchFamily="34" charset="0"/>
              </a:rPr>
              <a:t> da </a:t>
            </a:r>
            <a:r>
              <a:rPr kumimoji="0" lang="en-US" altLang="en-US" b="0" i="0" u="none" strike="noStrike" cap="none" normalizeH="0" baseline="0" dirty="0" err="1" smtClean="0">
                <a:ln>
                  <a:noFill/>
                </a:ln>
                <a:solidFill>
                  <a:schemeClr val="tx1"/>
                </a:solidFill>
                <a:effectLst/>
                <a:latin typeface="Arial" panose="020B0604020202020204" pitchFamily="34" charset="0"/>
              </a:rPr>
              <a:t>más</a:t>
            </a:r>
            <a:r>
              <a:rPr kumimoji="0" lang="en-US" altLang="en-US" b="0" i="0" u="none" strike="noStrike" cap="none" normalizeH="0" baseline="0" dirty="0" smtClean="0">
                <a:ln>
                  <a:noFill/>
                </a:ln>
                <a:solidFill>
                  <a:schemeClr val="tx1"/>
                </a:solidFill>
                <a:effectLst/>
                <a:latin typeface="Arial" panose="020B0604020202020204" pitchFamily="34" charset="0"/>
              </a:rPr>
              <a:t> control </a:t>
            </a:r>
            <a:r>
              <a:rPr kumimoji="0" lang="en-US" altLang="en-US" b="0" i="0" u="none" strike="noStrike" cap="none" normalizeH="0" baseline="0" dirty="0" err="1" smtClean="0">
                <a:ln>
                  <a:noFill/>
                </a:ln>
                <a:solidFill>
                  <a:schemeClr val="tx1"/>
                </a:solidFill>
                <a:effectLst/>
                <a:latin typeface="Arial" panose="020B0604020202020204" pitchFamily="34" charset="0"/>
              </a:rPr>
              <a:t>si</a:t>
            </a:r>
            <a:r>
              <a:rPr kumimoji="0" lang="en-US" altLang="en-US" b="0" i="0" u="none" strike="noStrike" cap="none" normalizeH="0" baseline="0" dirty="0" smtClean="0">
                <a:ln>
                  <a:noFill/>
                </a:ln>
                <a:solidFill>
                  <a:schemeClr val="tx1"/>
                </a:solidFill>
                <a:effectLst/>
                <a:latin typeface="Arial" panose="020B0604020202020204" pitchFamily="34" charset="0"/>
              </a:rPr>
              <a:t> </a:t>
            </a:r>
            <a:r>
              <a:rPr kumimoji="0" lang="en-US" altLang="en-US" b="0" i="0" u="none" strike="noStrike" cap="none" normalizeH="0" baseline="0" dirty="0" err="1" smtClean="0">
                <a:ln>
                  <a:noFill/>
                </a:ln>
                <a:solidFill>
                  <a:schemeClr val="tx1"/>
                </a:solidFill>
                <a:effectLst/>
                <a:latin typeface="Arial" panose="020B0604020202020204" pitchFamily="34" charset="0"/>
              </a:rPr>
              <a:t>necesitas</a:t>
            </a:r>
            <a:r>
              <a:rPr kumimoji="0" lang="en-US" altLang="en-US" b="0" i="0" u="none" strike="noStrike" cap="none" normalizeH="0" baseline="0" dirty="0" smtClean="0">
                <a:ln>
                  <a:noFill/>
                </a:ln>
                <a:solidFill>
                  <a:schemeClr val="tx1"/>
                </a:solidFill>
                <a:effectLst/>
                <a:latin typeface="Arial" panose="020B0604020202020204" pitchFamily="34" charset="0"/>
              </a:rPr>
              <a:t> </a:t>
            </a:r>
            <a:r>
              <a:rPr kumimoji="0" lang="en-US" altLang="en-US" b="0" i="0" u="none" strike="noStrike" cap="none" normalizeH="0" baseline="0" dirty="0" err="1" smtClean="0">
                <a:ln>
                  <a:noFill/>
                </a:ln>
                <a:solidFill>
                  <a:schemeClr val="tx1"/>
                </a:solidFill>
                <a:effectLst/>
                <a:latin typeface="Arial" panose="020B0604020202020204" pitchFamily="34" charset="0"/>
              </a:rPr>
              <a:t>nombres</a:t>
            </a:r>
            <a:r>
              <a:rPr kumimoji="0" lang="en-US" altLang="en-US" b="0" i="0" u="none" strike="noStrike" cap="none" normalizeH="0" baseline="0" dirty="0" smtClean="0">
                <a:ln>
                  <a:noFill/>
                </a:ln>
                <a:solidFill>
                  <a:schemeClr val="tx1"/>
                </a:solidFill>
                <a:effectLst/>
                <a:latin typeface="Arial" panose="020B0604020202020204" pitchFamily="34" charset="0"/>
              </a:rPr>
              <a:t> </a:t>
            </a:r>
            <a:r>
              <a:rPr kumimoji="0" lang="en-US" altLang="en-US" b="0" i="0" u="none" strike="noStrike" cap="none" normalizeH="0" baseline="0" dirty="0" err="1" smtClean="0">
                <a:ln>
                  <a:noFill/>
                </a:ln>
                <a:solidFill>
                  <a:schemeClr val="tx1"/>
                </a:solidFill>
                <a:effectLst/>
                <a:latin typeface="Arial" panose="020B0604020202020204" pitchFamily="34" charset="0"/>
              </a:rPr>
              <a:t>descriptivos</a:t>
            </a:r>
            <a:r>
              <a:rPr kumimoji="0" lang="en-US" altLang="en-US" b="0" i="0" u="none" strike="noStrike" cap="none" normalizeH="0" baseline="0" dirty="0" smtClean="0">
                <a:ln>
                  <a:noFill/>
                </a:ln>
                <a:solidFill>
                  <a:schemeClr val="tx1"/>
                </a:solidFill>
                <a:effectLst/>
                <a:latin typeface="Arial" panose="020B0604020202020204" pitchFamily="34" charset="0"/>
              </a:rPr>
              <a:t> o </a:t>
            </a:r>
            <a:r>
              <a:rPr kumimoji="0" lang="en-US" altLang="en-US" b="0" i="0" u="none" strike="noStrike" cap="none" normalizeH="0" baseline="0" dirty="0" err="1" smtClean="0">
                <a:ln>
                  <a:noFill/>
                </a:ln>
                <a:solidFill>
                  <a:schemeClr val="tx1"/>
                </a:solidFill>
                <a:effectLst/>
                <a:latin typeface="Arial" panose="020B0604020202020204" pitchFamily="34" charset="0"/>
              </a:rPr>
              <a:t>firmas</a:t>
            </a:r>
            <a:r>
              <a:rPr kumimoji="0" lang="en-US" altLang="en-US" b="0" i="0" u="none" strike="noStrike" cap="none" normalizeH="0" baseline="0" dirty="0" smtClean="0">
                <a:ln>
                  <a:noFill/>
                </a:ln>
                <a:solidFill>
                  <a:schemeClr val="tx1"/>
                </a:solidFill>
                <a:effectLst/>
                <a:latin typeface="Arial" panose="020B0604020202020204" pitchFamily="34" charset="0"/>
              </a:rPr>
              <a:t> </a:t>
            </a:r>
            <a:r>
              <a:rPr kumimoji="0" lang="en-US" altLang="en-US" b="0" i="0" u="none" strike="noStrike" cap="none" normalizeH="0" baseline="0" dirty="0" err="1" smtClean="0">
                <a:ln>
                  <a:noFill/>
                </a:ln>
                <a:solidFill>
                  <a:schemeClr val="tx1"/>
                </a:solidFill>
                <a:effectLst/>
                <a:latin typeface="Arial" panose="020B0604020202020204" pitchFamily="34" charset="0"/>
              </a:rPr>
              <a:t>específicas</a:t>
            </a:r>
            <a:r>
              <a:rPr kumimoji="0" lang="en-US" altLang="en-US" b="0" i="0" u="none" strike="noStrike" cap="none" normalizeH="0" baseline="0" dirty="0" smtClean="0">
                <a:ln>
                  <a:noFill/>
                </a:ln>
                <a:solidFill>
                  <a:schemeClr val="tx1"/>
                </a:solidFill>
                <a:effectLst/>
                <a:latin typeface="Arial" panose="020B0604020202020204" pitchFamily="34" charset="0"/>
              </a:rPr>
              <a:t> de </a:t>
            </a:r>
            <a:r>
              <a:rPr kumimoji="0" lang="en-US" altLang="en-US" b="0" i="0" u="none" strike="noStrike" cap="none" normalizeH="0" baseline="0" dirty="0" err="1" smtClean="0">
                <a:ln>
                  <a:noFill/>
                </a:ln>
                <a:solidFill>
                  <a:schemeClr val="tx1"/>
                </a:solidFill>
                <a:effectLst/>
                <a:latin typeface="Arial" panose="020B0604020202020204" pitchFamily="34" charset="0"/>
              </a:rPr>
              <a:t>métodos</a:t>
            </a:r>
            <a:r>
              <a:rPr kumimoji="0" lang="en-US" altLang="en-US" b="0" i="0" u="none" strike="noStrike" cap="none" normalizeH="0" baseline="0" dirty="0" smtClean="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err="1" smtClean="0">
                <a:ln>
                  <a:noFill/>
                </a:ln>
                <a:solidFill>
                  <a:schemeClr val="tx1"/>
                </a:solidFill>
                <a:effectLst/>
                <a:latin typeface="Arial" panose="020B0604020202020204" pitchFamily="34" charset="0"/>
              </a:rPr>
              <a:t>Puede</a:t>
            </a:r>
            <a:r>
              <a:rPr kumimoji="0" lang="en-US" altLang="en-US" b="0" i="0" u="none" strike="noStrike" cap="none" normalizeH="0" baseline="0" dirty="0" smtClean="0">
                <a:ln>
                  <a:noFill/>
                </a:ln>
                <a:solidFill>
                  <a:schemeClr val="tx1"/>
                </a:solidFill>
                <a:effectLst/>
                <a:latin typeface="Arial" panose="020B0604020202020204" pitchFamily="34" charset="0"/>
              </a:rPr>
              <a:t> </a:t>
            </a:r>
            <a:r>
              <a:rPr kumimoji="0" lang="en-US" altLang="en-US" b="0" i="0" u="none" strike="noStrike" cap="none" normalizeH="0" baseline="0" dirty="0" err="1" smtClean="0">
                <a:ln>
                  <a:noFill/>
                </a:ln>
                <a:solidFill>
                  <a:schemeClr val="tx1"/>
                </a:solidFill>
                <a:effectLst/>
                <a:latin typeface="Arial" panose="020B0604020202020204" pitchFamily="34" charset="0"/>
              </a:rPr>
              <a:t>ser</a:t>
            </a:r>
            <a:r>
              <a:rPr kumimoji="0" lang="en-US" altLang="en-US" b="0" i="0" u="none" strike="noStrike" cap="none" normalizeH="0" baseline="0" dirty="0" smtClean="0">
                <a:ln>
                  <a:noFill/>
                </a:ln>
                <a:solidFill>
                  <a:schemeClr val="tx1"/>
                </a:solidFill>
                <a:effectLst/>
                <a:latin typeface="Arial" panose="020B0604020202020204" pitchFamily="34" charset="0"/>
              </a:rPr>
              <a:t> </a:t>
            </a:r>
            <a:r>
              <a:rPr kumimoji="0" lang="en-US" altLang="en-US" b="0" i="0" u="none" strike="noStrike" cap="none" normalizeH="0" baseline="0" dirty="0" err="1" smtClean="0">
                <a:ln>
                  <a:noFill/>
                </a:ln>
                <a:solidFill>
                  <a:schemeClr val="tx1"/>
                </a:solidFill>
                <a:effectLst/>
                <a:latin typeface="Arial" panose="020B0604020202020204" pitchFamily="34" charset="0"/>
              </a:rPr>
              <a:t>útil</a:t>
            </a:r>
            <a:r>
              <a:rPr kumimoji="0" lang="en-US" altLang="en-US" b="0" i="0" u="none" strike="noStrike" cap="none" normalizeH="0" baseline="0" dirty="0" smtClean="0">
                <a:ln>
                  <a:noFill/>
                </a:ln>
                <a:solidFill>
                  <a:schemeClr val="tx1"/>
                </a:solidFill>
                <a:effectLst/>
                <a:latin typeface="Arial" panose="020B0604020202020204" pitchFamily="34" charset="0"/>
              </a:rPr>
              <a:t> </a:t>
            </a:r>
            <a:r>
              <a:rPr kumimoji="0" lang="en-US" altLang="en-US" b="0" i="0" u="none" strike="noStrike" cap="none" normalizeH="0" baseline="0" dirty="0" err="1" smtClean="0">
                <a:ln>
                  <a:noFill/>
                </a:ln>
                <a:solidFill>
                  <a:schemeClr val="tx1"/>
                </a:solidFill>
                <a:effectLst/>
                <a:latin typeface="Arial" panose="020B0604020202020204" pitchFamily="34" charset="0"/>
              </a:rPr>
              <a:t>si</a:t>
            </a:r>
            <a:r>
              <a:rPr kumimoji="0" lang="en-US" altLang="en-US" b="0" i="0" u="none" strike="noStrike" cap="none" normalizeH="0" baseline="0" dirty="0" smtClean="0">
                <a:ln>
                  <a:noFill/>
                </a:ln>
                <a:solidFill>
                  <a:schemeClr val="tx1"/>
                </a:solidFill>
                <a:effectLst/>
                <a:latin typeface="Arial" panose="020B0604020202020204" pitchFamily="34" charset="0"/>
              </a:rPr>
              <a:t> </a:t>
            </a:r>
            <a:r>
              <a:rPr kumimoji="0" lang="en-US" altLang="en-US" b="0" i="0" u="none" strike="noStrike" cap="none" normalizeH="0" baseline="0" dirty="0" err="1" smtClean="0">
                <a:ln>
                  <a:noFill/>
                </a:ln>
                <a:solidFill>
                  <a:schemeClr val="tx1"/>
                </a:solidFill>
                <a:effectLst/>
                <a:latin typeface="Arial" panose="020B0604020202020204" pitchFamily="34" charset="0"/>
              </a:rPr>
              <a:t>necesitas</a:t>
            </a:r>
            <a:r>
              <a:rPr kumimoji="0" lang="en-US" altLang="en-US" b="0" i="0" u="none" strike="noStrike" cap="none" normalizeH="0" baseline="0" dirty="0" smtClean="0">
                <a:ln>
                  <a:noFill/>
                </a:ln>
                <a:solidFill>
                  <a:schemeClr val="tx1"/>
                </a:solidFill>
                <a:effectLst/>
                <a:latin typeface="Arial" panose="020B0604020202020204" pitchFamily="34" charset="0"/>
              </a:rPr>
              <a:t> </a:t>
            </a:r>
            <a:r>
              <a:rPr kumimoji="0" lang="en-US" altLang="en-US" b="0" i="0" u="none" strike="noStrike" cap="none" normalizeH="0" baseline="0" dirty="0" err="1" smtClean="0">
                <a:ln>
                  <a:noFill/>
                </a:ln>
                <a:solidFill>
                  <a:schemeClr val="tx1"/>
                </a:solidFill>
                <a:effectLst/>
                <a:latin typeface="Arial" panose="020B0604020202020204" pitchFamily="34" charset="0"/>
              </a:rPr>
              <a:t>delegados</a:t>
            </a:r>
            <a:r>
              <a:rPr kumimoji="0" lang="en-US" altLang="en-US" b="0" i="0" u="none" strike="noStrike" cap="none" normalizeH="0" baseline="0" dirty="0" smtClean="0">
                <a:ln>
                  <a:noFill/>
                </a:ln>
                <a:solidFill>
                  <a:schemeClr val="tx1"/>
                </a:solidFill>
                <a:effectLst/>
                <a:latin typeface="Arial" panose="020B0604020202020204" pitchFamily="34" charset="0"/>
              </a:rPr>
              <a:t> </a:t>
            </a:r>
            <a:r>
              <a:rPr kumimoji="0" lang="en-US" altLang="en-US" b="0" i="0" u="none" strike="noStrike" cap="none" normalizeH="0" baseline="0" dirty="0" err="1" smtClean="0">
                <a:ln>
                  <a:noFill/>
                </a:ln>
                <a:solidFill>
                  <a:schemeClr val="tx1"/>
                </a:solidFill>
                <a:effectLst/>
                <a:latin typeface="Arial" panose="020B0604020202020204" pitchFamily="34" charset="0"/>
              </a:rPr>
              <a:t>más</a:t>
            </a:r>
            <a:r>
              <a:rPr kumimoji="0" lang="en-US" altLang="en-US" b="0" i="0" u="none" strike="noStrike" cap="none" normalizeH="0" baseline="0" dirty="0" smtClean="0">
                <a:ln>
                  <a:noFill/>
                </a:ln>
                <a:solidFill>
                  <a:schemeClr val="tx1"/>
                </a:solidFill>
                <a:effectLst/>
                <a:latin typeface="Arial" panose="020B0604020202020204" pitchFamily="34" charset="0"/>
              </a:rPr>
              <a:t> </a:t>
            </a:r>
            <a:r>
              <a:rPr kumimoji="0" lang="en-US" altLang="en-US" b="0" i="0" u="none" strike="noStrike" cap="none" normalizeH="0" baseline="0" dirty="0" err="1" smtClean="0">
                <a:ln>
                  <a:noFill/>
                </a:ln>
                <a:solidFill>
                  <a:schemeClr val="tx1"/>
                </a:solidFill>
                <a:effectLst/>
                <a:latin typeface="Arial" panose="020B0604020202020204" pitchFamily="34" charset="0"/>
              </a:rPr>
              <a:t>complejos</a:t>
            </a:r>
            <a:r>
              <a:rPr kumimoji="0" lang="en-US" altLang="en-US" b="0" i="0" u="none" strike="noStrike" cap="none" normalizeH="0" baseline="0" dirty="0" smtClean="0">
                <a:ln>
                  <a:noFill/>
                </a:ln>
                <a:solidFill>
                  <a:schemeClr val="tx1"/>
                </a:solidFill>
                <a:effectLst/>
                <a:latin typeface="Arial" panose="020B0604020202020204" pitchFamily="34" charset="0"/>
              </a:rPr>
              <a:t> o con una </a:t>
            </a:r>
            <a:r>
              <a:rPr kumimoji="0" lang="en-US" altLang="en-US" b="0" i="0" u="none" strike="noStrike" cap="none" normalizeH="0" baseline="0" dirty="0" err="1" smtClean="0">
                <a:ln>
                  <a:noFill/>
                </a:ln>
                <a:solidFill>
                  <a:schemeClr val="tx1"/>
                </a:solidFill>
                <a:effectLst/>
                <a:latin typeface="Arial" panose="020B0604020202020204" pitchFamily="34" charset="0"/>
              </a:rPr>
              <a:t>semántica</a:t>
            </a:r>
            <a:r>
              <a:rPr kumimoji="0" lang="en-US" altLang="en-US" b="0" i="0" u="none" strike="noStrike" cap="none" normalizeH="0" baseline="0" dirty="0" smtClean="0">
                <a:ln>
                  <a:noFill/>
                </a:ln>
                <a:solidFill>
                  <a:schemeClr val="tx1"/>
                </a:solidFill>
                <a:effectLst/>
                <a:latin typeface="Arial" panose="020B0604020202020204" pitchFamily="34" charset="0"/>
              </a:rPr>
              <a:t> </a:t>
            </a:r>
            <a:r>
              <a:rPr kumimoji="0" lang="en-US" altLang="en-US" b="0" i="0" u="none" strike="noStrike" cap="none" normalizeH="0" baseline="0" dirty="0" err="1" smtClean="0">
                <a:ln>
                  <a:noFill/>
                </a:ln>
                <a:solidFill>
                  <a:schemeClr val="tx1"/>
                </a:solidFill>
                <a:effectLst/>
                <a:latin typeface="Arial" panose="020B0604020202020204" pitchFamily="34" charset="0"/>
              </a:rPr>
              <a:t>propia</a:t>
            </a:r>
            <a:r>
              <a:rPr kumimoji="0" lang="en-US" altLang="en-US" b="0" i="0" u="none" strike="noStrike" cap="none" normalizeH="0" baseline="0" dirty="0" smtClean="0">
                <a:ln>
                  <a:noFill/>
                </a:ln>
                <a:solidFill>
                  <a:schemeClr val="tx1"/>
                </a:solidFill>
                <a:effectLst/>
                <a:latin typeface="Arial" panose="020B0604020202020204" pitchFamily="34" charset="0"/>
              </a:rPr>
              <a:t>.</a:t>
            </a:r>
          </a:p>
        </p:txBody>
      </p:sp>
    </p:spTree>
    <p:extLst>
      <p:ext uri="{BB962C8B-B14F-4D97-AF65-F5344CB8AC3E}">
        <p14:creationId xmlns:p14="http://schemas.microsoft.com/office/powerpoint/2010/main" val="29150290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430005"/>
          </a:xfrm>
        </p:spPr>
        <p:txBody>
          <a:bodyPr>
            <a:normAutofit/>
          </a:bodyPr>
          <a:lstStyle/>
          <a:p>
            <a:r>
              <a:rPr lang="es-PE" sz="2400" b="1" dirty="0" smtClean="0"/>
              <a:t>Delegados en </a:t>
            </a:r>
            <a:r>
              <a:rPr lang="es-PE" sz="2400" b="1" dirty="0" err="1" smtClean="0"/>
              <a:t>RelayCommand</a:t>
            </a:r>
            <a:endParaRPr lang="en-US" sz="2400" b="1" dirty="0"/>
          </a:p>
        </p:txBody>
      </p:sp>
      <p:pic>
        <p:nvPicPr>
          <p:cNvPr id="5" name="Marcador de contenido 4"/>
          <p:cNvPicPr>
            <a:picLocks noGrp="1" noChangeAspect="1"/>
          </p:cNvPicPr>
          <p:nvPr>
            <p:ph idx="1"/>
          </p:nvPr>
        </p:nvPicPr>
        <p:blipFill>
          <a:blip r:embed="rId2"/>
          <a:stretch>
            <a:fillRect/>
          </a:stretch>
        </p:blipFill>
        <p:spPr>
          <a:xfrm>
            <a:off x="838200" y="1562868"/>
            <a:ext cx="5096818" cy="745148"/>
          </a:xfrm>
          <a:prstGeom prst="rect">
            <a:avLst/>
          </a:prstGeom>
        </p:spPr>
      </p:pic>
      <p:sp>
        <p:nvSpPr>
          <p:cNvPr id="4" name="Rectángulo 3"/>
          <p:cNvSpPr/>
          <p:nvPr/>
        </p:nvSpPr>
        <p:spPr>
          <a:xfrm>
            <a:off x="838200" y="795130"/>
            <a:ext cx="6096000" cy="646331"/>
          </a:xfrm>
          <a:prstGeom prst="rect">
            <a:avLst/>
          </a:prstGeom>
        </p:spPr>
        <p:txBody>
          <a:bodyPr>
            <a:spAutoFit/>
          </a:bodyPr>
          <a:lstStyle/>
          <a:p>
            <a:r>
              <a:rPr lang="es-MX" b="1" dirty="0"/>
              <a:t>Análisis del código</a:t>
            </a:r>
          </a:p>
          <a:p>
            <a:r>
              <a:rPr lang="es-MX" b="1" dirty="0"/>
              <a:t>1. Declaración de campos privados</a:t>
            </a:r>
          </a:p>
        </p:txBody>
      </p:sp>
      <p:sp>
        <p:nvSpPr>
          <p:cNvPr id="6" name="Rectangle 1"/>
          <p:cNvSpPr>
            <a:spLocks noChangeArrowheads="1"/>
          </p:cNvSpPr>
          <p:nvPr/>
        </p:nvSpPr>
        <p:spPr bwMode="auto">
          <a:xfrm>
            <a:off x="838200" y="2429423"/>
            <a:ext cx="105156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smtClean="0">
                <a:ln>
                  <a:noFill/>
                </a:ln>
                <a:solidFill>
                  <a:schemeClr val="tx1"/>
                </a:solidFill>
                <a:effectLst/>
                <a:latin typeface="Arial Unicode MS"/>
              </a:rPr>
              <a:t>_</a:t>
            </a:r>
            <a:r>
              <a:rPr kumimoji="0" lang="en-US" altLang="en-US" sz="1600" b="1" i="0" u="none" strike="noStrike" cap="none" normalizeH="0" baseline="0" dirty="0" smtClean="0">
                <a:ln>
                  <a:noFill/>
                </a:ln>
                <a:solidFill>
                  <a:schemeClr val="tx1"/>
                </a:solidFill>
                <a:effectLst/>
                <a:latin typeface="Arial Unicode MS"/>
              </a:rPr>
              <a:t>execute</a:t>
            </a:r>
            <a:r>
              <a:rPr kumimoji="0" lang="en-US" altLang="en-US" sz="1600" b="0" i="0" u="none" strike="noStrike" cap="none" normalizeH="0" baseline="0" dirty="0" smtClean="0">
                <a:ln>
                  <a:noFill/>
                </a:ln>
                <a:solidFill>
                  <a:schemeClr val="tx1"/>
                </a:solidFill>
                <a:effectLst/>
              </a:rPr>
              <a:t> </a:t>
            </a:r>
            <a:r>
              <a:rPr kumimoji="0" lang="en-US" altLang="en-US" sz="1600" b="0" i="0" u="none" strike="noStrike" cap="none" normalizeH="0" baseline="0" dirty="0" err="1" smtClean="0">
                <a:ln>
                  <a:noFill/>
                </a:ln>
                <a:solidFill>
                  <a:schemeClr val="tx1"/>
                </a:solidFill>
                <a:effectLst/>
              </a:rPr>
              <a:t>es</a:t>
            </a:r>
            <a:r>
              <a:rPr kumimoji="0" lang="en-US" altLang="en-US" sz="1600" b="0" i="0" u="none" strike="noStrike" cap="none" normalizeH="0" baseline="0" dirty="0" smtClean="0">
                <a:ln>
                  <a:noFill/>
                </a:ln>
                <a:solidFill>
                  <a:schemeClr val="tx1"/>
                </a:solidFill>
                <a:effectLst/>
              </a:rPr>
              <a:t> un </a:t>
            </a:r>
            <a:r>
              <a:rPr kumimoji="0" lang="en-US" altLang="en-US" sz="1600" b="0" i="0" u="none" strike="noStrike" cap="none" normalizeH="0" baseline="0" dirty="0" err="1" smtClean="0">
                <a:ln>
                  <a:noFill/>
                </a:ln>
                <a:solidFill>
                  <a:schemeClr val="tx1"/>
                </a:solidFill>
                <a:effectLst/>
              </a:rPr>
              <a:t>delegado</a:t>
            </a:r>
            <a:r>
              <a:rPr kumimoji="0" lang="en-US" altLang="en-US" sz="1600" b="0" i="0" u="none" strike="noStrike" cap="none" normalizeH="0" baseline="0" dirty="0" smtClean="0">
                <a:ln>
                  <a:noFill/>
                </a:ln>
                <a:solidFill>
                  <a:schemeClr val="tx1"/>
                </a:solidFill>
                <a:effectLst/>
              </a:rPr>
              <a:t> que </a:t>
            </a:r>
            <a:r>
              <a:rPr kumimoji="0" lang="en-US" altLang="en-US" sz="1600" b="0" i="0" u="none" strike="noStrike" cap="none" normalizeH="0" baseline="0" dirty="0" err="1" smtClean="0">
                <a:ln>
                  <a:noFill/>
                </a:ln>
                <a:solidFill>
                  <a:schemeClr val="tx1"/>
                </a:solidFill>
                <a:effectLst/>
              </a:rPr>
              <a:t>apunta</a:t>
            </a:r>
            <a:r>
              <a:rPr kumimoji="0" lang="en-US" altLang="en-US" sz="1600" b="0" i="0" u="none" strike="noStrike" cap="none" normalizeH="0" baseline="0" dirty="0" smtClean="0">
                <a:ln>
                  <a:noFill/>
                </a:ln>
                <a:solidFill>
                  <a:schemeClr val="tx1"/>
                </a:solidFill>
                <a:effectLst/>
              </a:rPr>
              <a:t> al </a:t>
            </a:r>
            <a:r>
              <a:rPr kumimoji="0" lang="en-US" altLang="en-US" sz="1600" b="0" i="0" u="none" strike="noStrike" cap="none" normalizeH="0" baseline="0" dirty="0" err="1" smtClean="0">
                <a:ln>
                  <a:noFill/>
                </a:ln>
                <a:solidFill>
                  <a:schemeClr val="tx1"/>
                </a:solidFill>
                <a:effectLst/>
              </a:rPr>
              <a:t>método</a:t>
            </a:r>
            <a:r>
              <a:rPr kumimoji="0" lang="en-US" altLang="en-US" sz="1600" b="0" i="0" u="none" strike="noStrike" cap="none" normalizeH="0" baseline="0" dirty="0" smtClean="0">
                <a:ln>
                  <a:noFill/>
                </a:ln>
                <a:solidFill>
                  <a:schemeClr val="tx1"/>
                </a:solidFill>
                <a:effectLst/>
              </a:rPr>
              <a:t> a </a:t>
            </a:r>
            <a:r>
              <a:rPr kumimoji="0" lang="en-US" altLang="en-US" sz="1600" b="0" i="0" u="none" strike="noStrike" cap="none" normalizeH="0" baseline="0" dirty="0" err="1" smtClean="0">
                <a:ln>
                  <a:noFill/>
                </a:ln>
                <a:solidFill>
                  <a:schemeClr val="tx1"/>
                </a:solidFill>
                <a:effectLst/>
              </a:rPr>
              <a:t>ejecutar</a:t>
            </a:r>
            <a:r>
              <a:rPr kumimoji="0" lang="en-US" altLang="en-US" sz="1600" b="0" i="0" u="none" strike="noStrike" cap="none" normalizeH="0" baseline="0" dirty="0" smtClean="0">
                <a:ln>
                  <a:noFill/>
                </a:ln>
                <a:solidFill>
                  <a:schemeClr val="tx1"/>
                </a:solidFill>
                <a:effectLst/>
              </a:rPr>
              <a:t>.</a:t>
            </a:r>
            <a:endParaRPr kumimoji="0" lang="en-US" altLang="en-US" sz="1600" b="0"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smtClean="0">
                <a:ln>
                  <a:noFill/>
                </a:ln>
                <a:solidFill>
                  <a:schemeClr val="tx1"/>
                </a:solidFill>
                <a:effectLst/>
                <a:latin typeface="Arial Unicode MS"/>
              </a:rPr>
              <a:t>_</a:t>
            </a:r>
            <a:r>
              <a:rPr kumimoji="0" lang="en-US" altLang="en-US" sz="1600" b="1" i="0" u="none" strike="noStrike" cap="none" normalizeH="0" baseline="0" dirty="0" err="1" smtClean="0">
                <a:ln>
                  <a:noFill/>
                </a:ln>
                <a:solidFill>
                  <a:schemeClr val="tx1"/>
                </a:solidFill>
                <a:effectLst/>
                <a:latin typeface="Arial Unicode MS"/>
              </a:rPr>
              <a:t>canExecute</a:t>
            </a:r>
            <a:r>
              <a:rPr kumimoji="0" lang="en-US" altLang="en-US" sz="1600" b="0" i="0" u="none" strike="noStrike" cap="none" normalizeH="0" baseline="0" dirty="0" smtClean="0">
                <a:ln>
                  <a:noFill/>
                </a:ln>
                <a:solidFill>
                  <a:schemeClr val="tx1"/>
                </a:solidFill>
                <a:effectLst/>
              </a:rPr>
              <a:t> </a:t>
            </a:r>
            <a:r>
              <a:rPr kumimoji="0" lang="en-US" altLang="en-US" sz="1600" b="0" i="0" u="none" strike="noStrike" cap="none" normalizeH="0" baseline="0" dirty="0" err="1" smtClean="0">
                <a:ln>
                  <a:noFill/>
                </a:ln>
                <a:solidFill>
                  <a:schemeClr val="tx1"/>
                </a:solidFill>
                <a:effectLst/>
              </a:rPr>
              <a:t>es</a:t>
            </a:r>
            <a:r>
              <a:rPr kumimoji="0" lang="en-US" altLang="en-US" sz="1600" b="0" i="0" u="none" strike="noStrike" cap="none" normalizeH="0" baseline="0" dirty="0" smtClean="0">
                <a:ln>
                  <a:noFill/>
                </a:ln>
                <a:solidFill>
                  <a:schemeClr val="tx1"/>
                </a:solidFill>
                <a:effectLst/>
              </a:rPr>
              <a:t> un </a:t>
            </a:r>
            <a:r>
              <a:rPr kumimoji="0" lang="en-US" altLang="en-US" sz="1600" b="0" i="0" u="none" strike="noStrike" cap="none" normalizeH="0" baseline="0" dirty="0" err="1" smtClean="0">
                <a:ln>
                  <a:noFill/>
                </a:ln>
                <a:solidFill>
                  <a:schemeClr val="tx1"/>
                </a:solidFill>
                <a:effectLst/>
              </a:rPr>
              <a:t>delegado</a:t>
            </a:r>
            <a:r>
              <a:rPr kumimoji="0" lang="en-US" altLang="en-US" sz="1600" b="0" i="0" u="none" strike="noStrike" cap="none" normalizeH="0" baseline="0" dirty="0" smtClean="0">
                <a:ln>
                  <a:noFill/>
                </a:ln>
                <a:solidFill>
                  <a:schemeClr val="tx1"/>
                </a:solidFill>
                <a:effectLst/>
              </a:rPr>
              <a:t> que </a:t>
            </a:r>
            <a:r>
              <a:rPr kumimoji="0" lang="en-US" altLang="en-US" sz="1600" b="0" i="0" u="none" strike="noStrike" cap="none" normalizeH="0" baseline="0" dirty="0" err="1" smtClean="0">
                <a:ln>
                  <a:noFill/>
                </a:ln>
                <a:solidFill>
                  <a:schemeClr val="tx1"/>
                </a:solidFill>
                <a:effectLst/>
              </a:rPr>
              <a:t>apunta</a:t>
            </a:r>
            <a:r>
              <a:rPr kumimoji="0" lang="en-US" altLang="en-US" sz="1600" b="0" i="0" u="none" strike="noStrike" cap="none" normalizeH="0" baseline="0" dirty="0" smtClean="0">
                <a:ln>
                  <a:noFill/>
                </a:ln>
                <a:solidFill>
                  <a:schemeClr val="tx1"/>
                </a:solidFill>
                <a:effectLst/>
              </a:rPr>
              <a:t> al </a:t>
            </a:r>
            <a:r>
              <a:rPr kumimoji="0" lang="en-US" altLang="en-US" sz="1600" b="0" i="0" u="none" strike="noStrike" cap="none" normalizeH="0" baseline="0" dirty="0" err="1" smtClean="0">
                <a:ln>
                  <a:noFill/>
                </a:ln>
                <a:solidFill>
                  <a:schemeClr val="tx1"/>
                </a:solidFill>
                <a:effectLst/>
              </a:rPr>
              <a:t>método</a:t>
            </a:r>
            <a:r>
              <a:rPr kumimoji="0" lang="en-US" altLang="en-US" sz="1600" b="0" i="0" u="none" strike="noStrike" cap="none" normalizeH="0" baseline="0" dirty="0" smtClean="0">
                <a:ln>
                  <a:noFill/>
                </a:ln>
                <a:solidFill>
                  <a:schemeClr val="tx1"/>
                </a:solidFill>
                <a:effectLst/>
              </a:rPr>
              <a:t> que </a:t>
            </a:r>
            <a:r>
              <a:rPr kumimoji="0" lang="en-US" altLang="en-US" sz="1600" b="0" i="0" u="none" strike="noStrike" cap="none" normalizeH="0" baseline="0" dirty="0" err="1" smtClean="0">
                <a:ln>
                  <a:noFill/>
                </a:ln>
                <a:solidFill>
                  <a:schemeClr val="tx1"/>
                </a:solidFill>
                <a:effectLst/>
              </a:rPr>
              <a:t>determina</a:t>
            </a:r>
            <a:r>
              <a:rPr kumimoji="0" lang="en-US" altLang="en-US" sz="1600" b="0" i="0" u="none" strike="noStrike" cap="none" normalizeH="0" baseline="0" dirty="0" smtClean="0">
                <a:ln>
                  <a:noFill/>
                </a:ln>
                <a:solidFill>
                  <a:schemeClr val="tx1"/>
                </a:solidFill>
                <a:effectLst/>
              </a:rPr>
              <a:t> </a:t>
            </a:r>
            <a:r>
              <a:rPr kumimoji="0" lang="en-US" altLang="en-US" sz="1600" b="0" i="0" u="none" strike="noStrike" cap="none" normalizeH="0" baseline="0" dirty="0" err="1" smtClean="0">
                <a:ln>
                  <a:noFill/>
                </a:ln>
                <a:solidFill>
                  <a:schemeClr val="tx1"/>
                </a:solidFill>
                <a:effectLst/>
              </a:rPr>
              <a:t>si</a:t>
            </a:r>
            <a:r>
              <a:rPr kumimoji="0" lang="en-US" altLang="en-US" sz="1600" b="0" i="0" u="none" strike="noStrike" cap="none" normalizeH="0" baseline="0" dirty="0" smtClean="0">
                <a:ln>
                  <a:noFill/>
                </a:ln>
                <a:solidFill>
                  <a:schemeClr val="tx1"/>
                </a:solidFill>
                <a:effectLst/>
              </a:rPr>
              <a:t> el </a:t>
            </a:r>
            <a:r>
              <a:rPr kumimoji="0" lang="en-US" altLang="en-US" sz="1600" b="0" i="0" u="none" strike="noStrike" cap="none" normalizeH="0" baseline="0" dirty="0" err="1" smtClean="0">
                <a:ln>
                  <a:noFill/>
                </a:ln>
                <a:solidFill>
                  <a:schemeClr val="tx1"/>
                </a:solidFill>
                <a:effectLst/>
              </a:rPr>
              <a:t>comando</a:t>
            </a:r>
            <a:r>
              <a:rPr kumimoji="0" lang="en-US" altLang="en-US" sz="1600" b="0" i="0" u="none" strike="noStrike" cap="none" normalizeH="0" baseline="0" dirty="0" smtClean="0">
                <a:ln>
                  <a:noFill/>
                </a:ln>
                <a:solidFill>
                  <a:schemeClr val="tx1"/>
                </a:solidFill>
                <a:effectLst/>
              </a:rPr>
              <a:t> </a:t>
            </a:r>
            <a:r>
              <a:rPr kumimoji="0" lang="en-US" altLang="en-US" sz="1600" b="0" i="0" u="none" strike="noStrike" cap="none" normalizeH="0" baseline="0" dirty="0" err="1" smtClean="0">
                <a:ln>
                  <a:noFill/>
                </a:ln>
                <a:solidFill>
                  <a:schemeClr val="tx1"/>
                </a:solidFill>
                <a:effectLst/>
              </a:rPr>
              <a:t>es</a:t>
            </a:r>
            <a:r>
              <a:rPr kumimoji="0" lang="en-US" altLang="en-US" sz="1600" b="0" i="0" u="none" strike="noStrike" cap="none" normalizeH="0" baseline="0" dirty="0" smtClean="0">
                <a:ln>
                  <a:noFill/>
                </a:ln>
                <a:solidFill>
                  <a:schemeClr val="tx1"/>
                </a:solidFill>
                <a:effectLst/>
              </a:rPr>
              <a:t> </a:t>
            </a:r>
            <a:r>
              <a:rPr kumimoji="0" lang="en-US" altLang="en-US" sz="1600" b="0" i="0" u="none" strike="noStrike" cap="none" normalizeH="0" baseline="0" dirty="0" err="1" smtClean="0">
                <a:ln>
                  <a:noFill/>
                </a:ln>
                <a:solidFill>
                  <a:schemeClr val="tx1"/>
                </a:solidFill>
                <a:effectLst/>
              </a:rPr>
              <a:t>válido</a:t>
            </a:r>
            <a:r>
              <a:rPr kumimoji="0" lang="en-US" altLang="en-US" sz="1600" b="0" i="0" u="none" strike="noStrike" cap="none" normalizeH="0" baseline="0" dirty="0" smtClean="0">
                <a:ln>
                  <a:noFill/>
                </a:ln>
                <a:solidFill>
                  <a:schemeClr val="tx1"/>
                </a:solidFill>
                <a:effectLst/>
              </a:rPr>
              <a:t> en un </a:t>
            </a:r>
            <a:r>
              <a:rPr kumimoji="0" lang="en-US" altLang="en-US" sz="1600" b="0" i="0" u="none" strike="noStrike" cap="none" normalizeH="0" baseline="0" dirty="0" err="1" smtClean="0">
                <a:ln>
                  <a:noFill/>
                </a:ln>
                <a:solidFill>
                  <a:schemeClr val="tx1"/>
                </a:solidFill>
                <a:effectLst/>
              </a:rPr>
              <a:t>momento</a:t>
            </a:r>
            <a:r>
              <a:rPr kumimoji="0" lang="en-US" altLang="en-US" sz="1600" b="0" i="0" u="none" strike="noStrike" cap="none" normalizeH="0" baseline="0" dirty="0" smtClean="0">
                <a:ln>
                  <a:noFill/>
                </a:ln>
                <a:solidFill>
                  <a:schemeClr val="tx1"/>
                </a:solidFill>
                <a:effectLst/>
              </a:rPr>
              <a:t> dado</a:t>
            </a:r>
            <a:r>
              <a:rPr kumimoji="0" lang="en-US" altLang="en-US" sz="1600" b="0" i="0" u="none" strike="noStrike" cap="none" normalizeH="0" baseline="0" dirty="0" smtClean="0">
                <a:ln>
                  <a:noFill/>
                </a:ln>
                <a:solidFill>
                  <a:schemeClr val="tx1"/>
                </a:solidFill>
                <a:effectLst/>
                <a:latin typeface="Arial" panose="020B0604020202020204" pitchFamily="34" charset="0"/>
              </a:rPr>
              <a:t> </a:t>
            </a:r>
          </a:p>
        </p:txBody>
      </p:sp>
      <p:sp>
        <p:nvSpPr>
          <p:cNvPr id="7" name="Rectángulo 6"/>
          <p:cNvSpPr/>
          <p:nvPr/>
        </p:nvSpPr>
        <p:spPr>
          <a:xfrm>
            <a:off x="838200" y="3171548"/>
            <a:ext cx="1537600" cy="369332"/>
          </a:xfrm>
          <a:prstGeom prst="rect">
            <a:avLst/>
          </a:prstGeom>
        </p:spPr>
        <p:txBody>
          <a:bodyPr wrap="none">
            <a:spAutoFit/>
          </a:bodyPr>
          <a:lstStyle/>
          <a:p>
            <a:r>
              <a:rPr lang="en-US" b="1" dirty="0"/>
              <a:t>2. Constructor</a:t>
            </a:r>
          </a:p>
        </p:txBody>
      </p:sp>
      <p:pic>
        <p:nvPicPr>
          <p:cNvPr id="8" name="Imagen 7"/>
          <p:cNvPicPr>
            <a:picLocks noChangeAspect="1"/>
          </p:cNvPicPr>
          <p:nvPr/>
        </p:nvPicPr>
        <p:blipFill>
          <a:blip r:embed="rId3"/>
          <a:stretch>
            <a:fillRect/>
          </a:stretch>
        </p:blipFill>
        <p:spPr>
          <a:xfrm>
            <a:off x="838200" y="3573475"/>
            <a:ext cx="5782482" cy="857370"/>
          </a:xfrm>
          <a:prstGeom prst="rect">
            <a:avLst/>
          </a:prstGeom>
        </p:spPr>
      </p:pic>
      <p:sp>
        <p:nvSpPr>
          <p:cNvPr id="9" name="Rectangle 2"/>
          <p:cNvSpPr>
            <a:spLocks noChangeArrowheads="1"/>
          </p:cNvSpPr>
          <p:nvPr/>
        </p:nvSpPr>
        <p:spPr bwMode="auto">
          <a:xfrm>
            <a:off x="838200" y="4490591"/>
            <a:ext cx="10515600"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smtClean="0">
                <a:ln>
                  <a:noFill/>
                </a:ln>
                <a:solidFill>
                  <a:schemeClr val="tx1"/>
                </a:solidFill>
                <a:effectLst/>
                <a:latin typeface="Arial" panose="020B0604020202020204" pitchFamily="34" charset="0"/>
              </a:rPr>
              <a:t>El constructor </a:t>
            </a:r>
            <a:r>
              <a:rPr kumimoji="0" lang="en-US" altLang="en-US" sz="1600" b="0" i="0" u="none" strike="noStrike" cap="none" normalizeH="0" baseline="0" dirty="0" err="1" smtClean="0">
                <a:ln>
                  <a:noFill/>
                </a:ln>
                <a:solidFill>
                  <a:schemeClr val="tx1"/>
                </a:solidFill>
                <a:effectLst/>
                <a:latin typeface="Arial" panose="020B0604020202020204" pitchFamily="34" charset="0"/>
              </a:rPr>
              <a:t>recibe</a:t>
            </a:r>
            <a:r>
              <a:rPr kumimoji="0" lang="en-US" altLang="en-US" sz="1600" b="0" i="0" u="none" strike="noStrike" cap="none" normalizeH="0" baseline="0" dirty="0" smtClean="0">
                <a:ln>
                  <a:noFill/>
                </a:ln>
                <a:solidFill>
                  <a:schemeClr val="tx1"/>
                </a:solidFill>
                <a:effectLst/>
                <a:latin typeface="Arial" panose="020B0604020202020204" pitchFamily="34" charset="0"/>
              </a:rPr>
              <a:t> dos </a:t>
            </a:r>
            <a:r>
              <a:rPr kumimoji="0" lang="en-US" altLang="en-US" sz="1600" b="0" i="0" u="none" strike="noStrike" cap="none" normalizeH="0" baseline="0" dirty="0" err="1" smtClean="0">
                <a:ln>
                  <a:noFill/>
                </a:ln>
                <a:solidFill>
                  <a:schemeClr val="tx1"/>
                </a:solidFill>
                <a:effectLst/>
                <a:latin typeface="Arial" panose="020B0604020202020204" pitchFamily="34" charset="0"/>
              </a:rPr>
              <a:t>parámetros</a:t>
            </a:r>
            <a:r>
              <a:rPr kumimoji="0" lang="en-US" altLang="en-US" sz="1600" b="0" i="0" u="none" strike="noStrike" cap="none" normalizeH="0" baseline="0" dirty="0" smtClean="0">
                <a:ln>
                  <a:noFill/>
                </a:ln>
                <a:solidFill>
                  <a:schemeClr val="tx1"/>
                </a:solidFill>
                <a:effectLst/>
                <a:latin typeface="Arial" panose="020B0604020202020204" pitchFamily="34" charset="0"/>
              </a:rPr>
              <a:t>:</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smtClean="0">
                <a:ln>
                  <a:noFill/>
                </a:ln>
                <a:solidFill>
                  <a:schemeClr val="tx1"/>
                </a:solidFill>
                <a:effectLst/>
                <a:latin typeface="Arial Unicode MS"/>
              </a:rPr>
              <a:t>execute</a:t>
            </a:r>
            <a:r>
              <a:rPr kumimoji="0" lang="en-US" altLang="en-US" sz="1600" b="0" i="0" u="none" strike="noStrike" cap="none" normalizeH="0" baseline="0" dirty="0" smtClean="0">
                <a:ln>
                  <a:noFill/>
                </a:ln>
                <a:solidFill>
                  <a:schemeClr val="tx1"/>
                </a:solidFill>
                <a:effectLst/>
              </a:rPr>
              <a:t>: Un </a:t>
            </a:r>
            <a:r>
              <a:rPr kumimoji="0" lang="en-US" altLang="en-US" sz="1600" b="0" i="0" u="none" strike="noStrike" cap="none" normalizeH="0" baseline="0" dirty="0" err="1" smtClean="0">
                <a:ln>
                  <a:noFill/>
                </a:ln>
                <a:solidFill>
                  <a:schemeClr val="tx1"/>
                </a:solidFill>
                <a:effectLst/>
              </a:rPr>
              <a:t>delegado</a:t>
            </a:r>
            <a:r>
              <a:rPr kumimoji="0" lang="en-US" altLang="en-US" sz="1600" b="0" i="0" u="none" strike="noStrike" cap="none" normalizeH="0" baseline="0" dirty="0" smtClean="0">
                <a:ln>
                  <a:noFill/>
                </a:ln>
                <a:solidFill>
                  <a:schemeClr val="tx1"/>
                </a:solidFill>
                <a:effectLst/>
              </a:rPr>
              <a:t> de </a:t>
            </a:r>
            <a:r>
              <a:rPr kumimoji="0" lang="en-US" altLang="en-US" sz="1600" b="0" i="0" u="none" strike="noStrike" cap="none" normalizeH="0" baseline="0" dirty="0" err="1" smtClean="0">
                <a:ln>
                  <a:noFill/>
                </a:ln>
                <a:solidFill>
                  <a:schemeClr val="tx1"/>
                </a:solidFill>
                <a:effectLst/>
              </a:rPr>
              <a:t>tipo</a:t>
            </a:r>
            <a:r>
              <a:rPr kumimoji="0" lang="en-US" altLang="en-US" sz="1600" b="0" i="0" u="none" strike="noStrike" cap="none" normalizeH="0" baseline="0" dirty="0" smtClean="0">
                <a:ln>
                  <a:noFill/>
                </a:ln>
                <a:solidFill>
                  <a:schemeClr val="tx1"/>
                </a:solidFill>
                <a:effectLst/>
              </a:rPr>
              <a:t> </a:t>
            </a:r>
            <a:r>
              <a:rPr kumimoji="0" lang="en-US" altLang="en-US" sz="1600" b="0" i="0" u="none" strike="noStrike" cap="none" normalizeH="0" baseline="0" dirty="0" smtClean="0">
                <a:ln>
                  <a:noFill/>
                </a:ln>
                <a:solidFill>
                  <a:schemeClr val="tx1"/>
                </a:solidFill>
                <a:effectLst/>
                <a:latin typeface="Arial Unicode MS"/>
              </a:rPr>
              <a:t>Action</a:t>
            </a:r>
            <a:r>
              <a:rPr kumimoji="0" lang="en-US" altLang="en-US" sz="1600" b="0" i="0" u="none" strike="noStrike" cap="none" normalizeH="0" baseline="0" dirty="0" smtClean="0">
                <a:ln>
                  <a:noFill/>
                </a:ln>
                <a:solidFill>
                  <a:schemeClr val="tx1"/>
                </a:solidFill>
                <a:effectLst/>
              </a:rPr>
              <a:t> (</a:t>
            </a:r>
            <a:r>
              <a:rPr kumimoji="0" lang="en-US" altLang="en-US" sz="1600" b="0" i="0" u="none" strike="noStrike" cap="none" normalizeH="0" baseline="0" dirty="0" err="1" smtClean="0">
                <a:ln>
                  <a:noFill/>
                </a:ln>
                <a:solidFill>
                  <a:schemeClr val="tx1"/>
                </a:solidFill>
                <a:effectLst/>
              </a:rPr>
              <a:t>obligatorio</a:t>
            </a:r>
            <a:r>
              <a:rPr kumimoji="0" lang="en-US" altLang="en-US" sz="1600" b="0" i="0" u="none" strike="noStrike" cap="none" normalizeH="0" baseline="0" dirty="0" smtClean="0">
                <a:ln>
                  <a:noFill/>
                </a:ln>
                <a:solidFill>
                  <a:schemeClr val="tx1"/>
                </a:solidFill>
                <a:effectLst/>
              </a:rPr>
              <a:t>) que define lo que </a:t>
            </a:r>
            <a:r>
              <a:rPr kumimoji="0" lang="en-US" altLang="en-US" sz="1600" b="0" i="0" u="none" strike="noStrike" cap="none" normalizeH="0" baseline="0" dirty="0" err="1" smtClean="0">
                <a:ln>
                  <a:noFill/>
                </a:ln>
                <a:solidFill>
                  <a:schemeClr val="tx1"/>
                </a:solidFill>
                <a:effectLst/>
              </a:rPr>
              <a:t>hará</a:t>
            </a:r>
            <a:r>
              <a:rPr kumimoji="0" lang="en-US" altLang="en-US" sz="1600" b="0" i="0" u="none" strike="noStrike" cap="none" normalizeH="0" baseline="0" dirty="0" smtClean="0">
                <a:ln>
                  <a:noFill/>
                </a:ln>
                <a:solidFill>
                  <a:schemeClr val="tx1"/>
                </a:solidFill>
                <a:effectLst/>
              </a:rPr>
              <a:t> el </a:t>
            </a:r>
            <a:r>
              <a:rPr kumimoji="0" lang="en-US" altLang="en-US" sz="1600" b="0" i="0" u="none" strike="noStrike" cap="none" normalizeH="0" baseline="0" dirty="0" err="1" smtClean="0">
                <a:ln>
                  <a:noFill/>
                </a:ln>
                <a:solidFill>
                  <a:schemeClr val="tx1"/>
                </a:solidFill>
                <a:effectLst/>
              </a:rPr>
              <a:t>comando</a:t>
            </a:r>
            <a:r>
              <a:rPr kumimoji="0" lang="en-US" altLang="en-US" sz="1600" b="0" i="0" u="none" strike="noStrike" cap="none" normalizeH="0" baseline="0" dirty="0" smtClean="0">
                <a:ln>
                  <a:noFill/>
                </a:ln>
                <a:solidFill>
                  <a:schemeClr val="tx1"/>
                </a:solidFill>
                <a:effectLst/>
              </a:rPr>
              <a:t>.</a:t>
            </a:r>
            <a:endParaRPr kumimoji="0" lang="en-US" altLang="en-US" sz="1600" b="0"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err="1" smtClean="0">
                <a:ln>
                  <a:noFill/>
                </a:ln>
                <a:solidFill>
                  <a:schemeClr val="tx1"/>
                </a:solidFill>
                <a:effectLst/>
                <a:latin typeface="Arial Unicode MS"/>
              </a:rPr>
              <a:t>canExecute</a:t>
            </a:r>
            <a:r>
              <a:rPr kumimoji="0" lang="en-US" altLang="en-US" sz="1600" b="0" i="0" u="none" strike="noStrike" cap="none" normalizeH="0" baseline="0" dirty="0" smtClean="0">
                <a:ln>
                  <a:noFill/>
                </a:ln>
                <a:solidFill>
                  <a:schemeClr val="tx1"/>
                </a:solidFill>
                <a:effectLst/>
              </a:rPr>
              <a:t>: Un </a:t>
            </a:r>
            <a:r>
              <a:rPr kumimoji="0" lang="en-US" altLang="en-US" sz="1600" b="0" i="0" u="none" strike="noStrike" cap="none" normalizeH="0" baseline="0" dirty="0" err="1" smtClean="0">
                <a:ln>
                  <a:noFill/>
                </a:ln>
                <a:solidFill>
                  <a:schemeClr val="tx1"/>
                </a:solidFill>
                <a:effectLst/>
              </a:rPr>
              <a:t>delegado</a:t>
            </a:r>
            <a:r>
              <a:rPr kumimoji="0" lang="en-US" altLang="en-US" sz="1600" b="0" i="0" u="none" strike="noStrike" cap="none" normalizeH="0" baseline="0" dirty="0" smtClean="0">
                <a:ln>
                  <a:noFill/>
                </a:ln>
                <a:solidFill>
                  <a:schemeClr val="tx1"/>
                </a:solidFill>
                <a:effectLst/>
              </a:rPr>
              <a:t> de </a:t>
            </a:r>
            <a:r>
              <a:rPr kumimoji="0" lang="en-US" altLang="en-US" sz="1600" b="0" i="0" u="none" strike="noStrike" cap="none" normalizeH="0" baseline="0" dirty="0" err="1" smtClean="0">
                <a:ln>
                  <a:noFill/>
                </a:ln>
                <a:solidFill>
                  <a:schemeClr val="tx1"/>
                </a:solidFill>
                <a:effectLst/>
              </a:rPr>
              <a:t>tipo</a:t>
            </a:r>
            <a:r>
              <a:rPr kumimoji="0" lang="en-US" altLang="en-US" sz="1600" b="0" i="0" u="none" strike="noStrike" cap="none" normalizeH="0" baseline="0" dirty="0" smtClean="0">
                <a:ln>
                  <a:noFill/>
                </a:ln>
                <a:solidFill>
                  <a:schemeClr val="tx1"/>
                </a:solidFill>
                <a:effectLst/>
              </a:rPr>
              <a:t> </a:t>
            </a:r>
            <a:r>
              <a:rPr kumimoji="0" lang="en-US" altLang="en-US" sz="1600" b="0" i="0" u="none" strike="noStrike" cap="none" normalizeH="0" baseline="0" dirty="0" err="1" smtClean="0">
                <a:ln>
                  <a:noFill/>
                </a:ln>
                <a:solidFill>
                  <a:schemeClr val="tx1"/>
                </a:solidFill>
                <a:effectLst/>
                <a:latin typeface="Arial Unicode MS"/>
              </a:rPr>
              <a:t>Func</a:t>
            </a:r>
            <a:r>
              <a:rPr kumimoji="0" lang="en-US" altLang="en-US" sz="1600" b="0" i="0" u="none" strike="noStrike" cap="none" normalizeH="0" baseline="0" dirty="0" smtClean="0">
                <a:ln>
                  <a:noFill/>
                </a:ln>
                <a:solidFill>
                  <a:schemeClr val="tx1"/>
                </a:solidFill>
                <a:effectLst/>
                <a:latin typeface="Arial Unicode MS"/>
              </a:rPr>
              <a:t>&lt;bool&gt;</a:t>
            </a:r>
            <a:r>
              <a:rPr kumimoji="0" lang="en-US" altLang="en-US" sz="1600" b="0" i="0" u="none" strike="noStrike" cap="none" normalizeH="0" baseline="0" dirty="0" smtClean="0">
                <a:ln>
                  <a:noFill/>
                </a:ln>
                <a:solidFill>
                  <a:schemeClr val="tx1"/>
                </a:solidFill>
                <a:effectLst/>
              </a:rPr>
              <a:t> (</a:t>
            </a:r>
            <a:r>
              <a:rPr kumimoji="0" lang="en-US" altLang="en-US" sz="1600" b="0" i="0" u="none" strike="noStrike" cap="none" normalizeH="0" baseline="0" dirty="0" err="1" smtClean="0">
                <a:ln>
                  <a:noFill/>
                </a:ln>
                <a:solidFill>
                  <a:schemeClr val="tx1"/>
                </a:solidFill>
                <a:effectLst/>
              </a:rPr>
              <a:t>opcional</a:t>
            </a:r>
            <a:r>
              <a:rPr kumimoji="0" lang="en-US" altLang="en-US" sz="1600" b="0" i="0" u="none" strike="noStrike" cap="none" normalizeH="0" baseline="0" dirty="0" smtClean="0">
                <a:ln>
                  <a:noFill/>
                </a:ln>
                <a:solidFill>
                  <a:schemeClr val="tx1"/>
                </a:solidFill>
                <a:effectLst/>
              </a:rPr>
              <a:t>) que </a:t>
            </a:r>
            <a:r>
              <a:rPr kumimoji="0" lang="en-US" altLang="en-US" sz="1600" b="0" i="0" u="none" strike="noStrike" cap="none" normalizeH="0" baseline="0" dirty="0" err="1" smtClean="0">
                <a:ln>
                  <a:noFill/>
                </a:ln>
                <a:solidFill>
                  <a:schemeClr val="tx1"/>
                </a:solidFill>
                <a:effectLst/>
              </a:rPr>
              <a:t>evalúa</a:t>
            </a:r>
            <a:r>
              <a:rPr kumimoji="0" lang="en-US" altLang="en-US" sz="1600" b="0" i="0" u="none" strike="noStrike" cap="none" normalizeH="0" baseline="0" dirty="0" smtClean="0">
                <a:ln>
                  <a:noFill/>
                </a:ln>
                <a:solidFill>
                  <a:schemeClr val="tx1"/>
                </a:solidFill>
                <a:effectLst/>
              </a:rPr>
              <a:t> </a:t>
            </a:r>
            <a:r>
              <a:rPr kumimoji="0" lang="en-US" altLang="en-US" sz="1600" b="0" i="0" u="none" strike="noStrike" cap="none" normalizeH="0" baseline="0" dirty="0" err="1" smtClean="0">
                <a:ln>
                  <a:noFill/>
                </a:ln>
                <a:solidFill>
                  <a:schemeClr val="tx1"/>
                </a:solidFill>
                <a:effectLst/>
              </a:rPr>
              <a:t>si</a:t>
            </a:r>
            <a:r>
              <a:rPr kumimoji="0" lang="en-US" altLang="en-US" sz="1600" b="0" i="0" u="none" strike="noStrike" cap="none" normalizeH="0" baseline="0" dirty="0" smtClean="0">
                <a:ln>
                  <a:noFill/>
                </a:ln>
                <a:solidFill>
                  <a:schemeClr val="tx1"/>
                </a:solidFill>
                <a:effectLst/>
              </a:rPr>
              <a:t> el </a:t>
            </a:r>
            <a:r>
              <a:rPr kumimoji="0" lang="en-US" altLang="en-US" sz="1600" b="0" i="0" u="none" strike="noStrike" cap="none" normalizeH="0" baseline="0" dirty="0" err="1" smtClean="0">
                <a:ln>
                  <a:noFill/>
                </a:ln>
                <a:solidFill>
                  <a:schemeClr val="tx1"/>
                </a:solidFill>
                <a:effectLst/>
              </a:rPr>
              <a:t>comando</a:t>
            </a:r>
            <a:r>
              <a:rPr kumimoji="0" lang="en-US" altLang="en-US" sz="1600" b="0" i="0" u="none" strike="noStrike" cap="none" normalizeH="0" baseline="0" dirty="0" smtClean="0">
                <a:ln>
                  <a:noFill/>
                </a:ln>
                <a:solidFill>
                  <a:schemeClr val="tx1"/>
                </a:solidFill>
                <a:effectLst/>
              </a:rPr>
              <a:t> </a:t>
            </a:r>
            <a:r>
              <a:rPr kumimoji="0" lang="en-US" altLang="en-US" sz="1600" b="0" i="0" u="none" strike="noStrike" cap="none" normalizeH="0" baseline="0" dirty="0" err="1" smtClean="0">
                <a:ln>
                  <a:noFill/>
                </a:ln>
                <a:solidFill>
                  <a:schemeClr val="tx1"/>
                </a:solidFill>
                <a:effectLst/>
              </a:rPr>
              <a:t>puede</a:t>
            </a:r>
            <a:r>
              <a:rPr kumimoji="0" lang="en-US" altLang="en-US" sz="1600" b="0" i="0" u="none" strike="noStrike" cap="none" normalizeH="0" baseline="0" dirty="0" smtClean="0">
                <a:ln>
                  <a:noFill/>
                </a:ln>
                <a:solidFill>
                  <a:schemeClr val="tx1"/>
                </a:solidFill>
                <a:effectLst/>
              </a:rPr>
              <a:t> </a:t>
            </a:r>
            <a:r>
              <a:rPr kumimoji="0" lang="en-US" altLang="en-US" sz="1600" b="0" i="0" u="none" strike="noStrike" cap="none" normalizeH="0" baseline="0" dirty="0" err="1" smtClean="0">
                <a:ln>
                  <a:noFill/>
                </a:ln>
                <a:solidFill>
                  <a:schemeClr val="tx1"/>
                </a:solidFill>
                <a:effectLst/>
              </a:rPr>
              <a:t>ejecutarse</a:t>
            </a:r>
            <a:r>
              <a:rPr kumimoji="0" lang="en-US" altLang="en-US" sz="1600" b="0" i="0" u="none" strike="noStrike" cap="none" normalizeH="0" baseline="0" dirty="0" smtClean="0">
                <a:ln>
                  <a:noFill/>
                </a:ln>
                <a:solidFill>
                  <a:schemeClr val="tx1"/>
                </a:solidFill>
                <a:effectLst/>
              </a:rPr>
              <a:t>.</a:t>
            </a:r>
            <a:endParaRPr kumimoji="0" lang="en-US" altLang="en-US" sz="1600" b="0"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smtClean="0">
                <a:ln>
                  <a:noFill/>
                </a:ln>
                <a:solidFill>
                  <a:schemeClr val="tx1"/>
                </a:solidFill>
                <a:effectLst/>
                <a:latin typeface="Arial" panose="020B0604020202020204" pitchFamily="34" charset="0"/>
              </a:rPr>
              <a:t>Si </a:t>
            </a:r>
            <a:r>
              <a:rPr kumimoji="0" lang="en-US" altLang="en-US" sz="1600" b="0" i="0" u="none" strike="noStrike" cap="none" normalizeH="0" baseline="0" dirty="0" err="1" smtClean="0">
                <a:ln>
                  <a:noFill/>
                </a:ln>
                <a:solidFill>
                  <a:schemeClr val="tx1"/>
                </a:solidFill>
                <a:effectLst/>
                <a:latin typeface="Arial Unicode MS"/>
              </a:rPr>
              <a:t>canExecute</a:t>
            </a:r>
            <a:r>
              <a:rPr kumimoji="0" lang="en-US" altLang="en-US" sz="1600" b="0" i="0" u="none" strike="noStrike" cap="none" normalizeH="0" baseline="0" dirty="0" smtClean="0">
                <a:ln>
                  <a:noFill/>
                </a:ln>
                <a:solidFill>
                  <a:schemeClr val="tx1"/>
                </a:solidFill>
                <a:effectLst/>
              </a:rPr>
              <a:t> no se </a:t>
            </a:r>
            <a:r>
              <a:rPr kumimoji="0" lang="en-US" altLang="en-US" sz="1600" b="0" i="0" u="none" strike="noStrike" cap="none" normalizeH="0" baseline="0" dirty="0" err="1" smtClean="0">
                <a:ln>
                  <a:noFill/>
                </a:ln>
                <a:solidFill>
                  <a:schemeClr val="tx1"/>
                </a:solidFill>
                <a:effectLst/>
              </a:rPr>
              <a:t>pasa</a:t>
            </a:r>
            <a:r>
              <a:rPr kumimoji="0" lang="en-US" altLang="en-US" sz="1600" b="0" i="0" u="none" strike="noStrike" cap="none" normalizeH="0" baseline="0" dirty="0" smtClean="0">
                <a:ln>
                  <a:noFill/>
                </a:ln>
                <a:solidFill>
                  <a:schemeClr val="tx1"/>
                </a:solidFill>
                <a:effectLst/>
              </a:rPr>
              <a:t>, se </a:t>
            </a:r>
            <a:r>
              <a:rPr kumimoji="0" lang="en-US" altLang="en-US" sz="1600" b="0" i="0" u="none" strike="noStrike" cap="none" normalizeH="0" baseline="0" dirty="0" err="1" smtClean="0">
                <a:ln>
                  <a:noFill/>
                </a:ln>
                <a:solidFill>
                  <a:schemeClr val="tx1"/>
                </a:solidFill>
                <a:effectLst/>
              </a:rPr>
              <a:t>considera</a:t>
            </a:r>
            <a:r>
              <a:rPr kumimoji="0" lang="en-US" altLang="en-US" sz="1600" b="0" i="0" u="none" strike="noStrike" cap="none" normalizeH="0" baseline="0" dirty="0" smtClean="0">
                <a:ln>
                  <a:noFill/>
                </a:ln>
                <a:solidFill>
                  <a:schemeClr val="tx1"/>
                </a:solidFill>
                <a:effectLst/>
              </a:rPr>
              <a:t> </a:t>
            </a:r>
            <a:r>
              <a:rPr kumimoji="0" lang="en-US" altLang="en-US" sz="1600" b="0" i="0" u="none" strike="noStrike" cap="none" normalizeH="0" baseline="0" dirty="0" err="1" smtClean="0">
                <a:ln>
                  <a:noFill/>
                </a:ln>
                <a:solidFill>
                  <a:schemeClr val="tx1"/>
                </a:solidFill>
                <a:effectLst/>
              </a:rPr>
              <a:t>siempre</a:t>
            </a:r>
            <a:r>
              <a:rPr kumimoji="0" lang="en-US" altLang="en-US" sz="1600" b="0" i="0" u="none" strike="noStrike" cap="none" normalizeH="0" baseline="0" dirty="0" smtClean="0">
                <a:ln>
                  <a:noFill/>
                </a:ln>
                <a:solidFill>
                  <a:schemeClr val="tx1"/>
                </a:solidFill>
                <a:effectLst/>
              </a:rPr>
              <a:t> </a:t>
            </a:r>
            <a:r>
              <a:rPr kumimoji="0" lang="en-US" altLang="en-US" sz="1600" b="0" i="0" u="none" strike="noStrike" cap="none" normalizeH="0" baseline="0" dirty="0" err="1" smtClean="0">
                <a:ln>
                  <a:noFill/>
                </a:ln>
                <a:solidFill>
                  <a:schemeClr val="tx1"/>
                </a:solidFill>
                <a:effectLst/>
              </a:rPr>
              <a:t>válido</a:t>
            </a:r>
            <a:r>
              <a:rPr kumimoji="0" lang="en-US" altLang="en-US" sz="1600" b="0" i="0" u="none" strike="noStrike" cap="none" normalizeH="0" baseline="0" dirty="0" smtClean="0">
                <a:ln>
                  <a:noFill/>
                </a:ln>
                <a:solidFill>
                  <a:schemeClr val="tx1"/>
                </a:solidFill>
                <a:effectLst/>
              </a:rPr>
              <a:t> (</a:t>
            </a:r>
            <a:r>
              <a:rPr kumimoji="0" lang="en-US" altLang="en-US" sz="1600" b="0" i="0" u="none" strike="noStrike" cap="none" normalizeH="0" baseline="0" dirty="0" smtClean="0">
                <a:ln>
                  <a:noFill/>
                </a:ln>
                <a:solidFill>
                  <a:schemeClr val="tx1"/>
                </a:solidFill>
                <a:effectLst/>
                <a:latin typeface="Arial Unicode MS"/>
              </a:rPr>
              <a:t>null</a:t>
            </a:r>
            <a:r>
              <a:rPr kumimoji="0" lang="en-US" altLang="en-US" sz="1600" b="0" i="0" u="none" strike="noStrike" cap="none" normalizeH="0" baseline="0" dirty="0" smtClean="0">
                <a:ln>
                  <a:noFill/>
                </a:ln>
                <a:solidFill>
                  <a:schemeClr val="tx1"/>
                </a:solidFill>
                <a:effectLst/>
              </a:rPr>
              <a:t>).</a:t>
            </a:r>
            <a:r>
              <a:rPr kumimoji="0" lang="en-US" altLang="en-US" sz="1600" b="0" i="0" u="none" strike="noStrike" cap="none" normalizeH="0" baseline="0" dirty="0" smtClean="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19395312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contenido 4"/>
          <p:cNvPicPr>
            <a:picLocks noGrp="1" noChangeAspect="1"/>
          </p:cNvPicPr>
          <p:nvPr>
            <p:ph idx="1"/>
          </p:nvPr>
        </p:nvPicPr>
        <p:blipFill>
          <a:blip r:embed="rId2"/>
          <a:stretch>
            <a:fillRect/>
          </a:stretch>
        </p:blipFill>
        <p:spPr>
          <a:xfrm>
            <a:off x="742122" y="688249"/>
            <a:ext cx="4320208" cy="1802677"/>
          </a:xfrm>
          <a:prstGeom prst="rect">
            <a:avLst/>
          </a:prstGeom>
        </p:spPr>
      </p:pic>
      <p:sp>
        <p:nvSpPr>
          <p:cNvPr id="4" name="Rectangle 1"/>
          <p:cNvSpPr>
            <a:spLocks noChangeArrowheads="1"/>
          </p:cNvSpPr>
          <p:nvPr/>
        </p:nvSpPr>
        <p:spPr bwMode="auto">
          <a:xfrm>
            <a:off x="742122" y="318917"/>
            <a:ext cx="1061167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smtClean="0">
                <a:ln>
                  <a:noFill/>
                </a:ln>
                <a:solidFill>
                  <a:schemeClr val="tx1"/>
                </a:solidFill>
                <a:effectLst/>
                <a:latin typeface="Arial" panose="020B0604020202020204" pitchFamily="34" charset="0"/>
              </a:rPr>
              <a:t>3. </a:t>
            </a:r>
            <a:r>
              <a:rPr kumimoji="0" lang="en-US" altLang="en-US" b="1" i="0" u="none" strike="noStrike" cap="none" normalizeH="0" baseline="0" dirty="0" err="1" smtClean="0">
                <a:ln>
                  <a:noFill/>
                </a:ln>
                <a:solidFill>
                  <a:schemeClr val="tx1"/>
                </a:solidFill>
                <a:effectLst/>
                <a:latin typeface="Arial" panose="020B0604020202020204" pitchFamily="34" charset="0"/>
              </a:rPr>
              <a:t>Métodos</a:t>
            </a:r>
            <a:r>
              <a:rPr kumimoji="0" lang="en-US" altLang="en-US" b="1" i="0" u="none" strike="noStrike" cap="none" normalizeH="0" baseline="0" dirty="0" smtClean="0">
                <a:ln>
                  <a:noFill/>
                </a:ln>
                <a:solidFill>
                  <a:schemeClr val="tx1"/>
                </a:solidFill>
                <a:effectLst/>
                <a:latin typeface="Arial" panose="020B0604020202020204" pitchFamily="34" charset="0"/>
              </a:rPr>
              <a:t> </a:t>
            </a:r>
            <a:r>
              <a:rPr kumimoji="0" lang="en-US" altLang="en-US" b="1" i="0" u="none" strike="noStrike" cap="none" normalizeH="0" baseline="0" dirty="0" err="1" smtClean="0">
                <a:ln>
                  <a:noFill/>
                </a:ln>
                <a:solidFill>
                  <a:schemeClr val="tx1"/>
                </a:solidFill>
                <a:effectLst/>
                <a:latin typeface="Arial Unicode MS"/>
              </a:rPr>
              <a:t>CanExecute</a:t>
            </a:r>
            <a:r>
              <a:rPr kumimoji="0" lang="en-US" altLang="en-US" b="1" i="0" u="none" strike="noStrike" cap="none" normalizeH="0" baseline="0" dirty="0" smtClean="0">
                <a:ln>
                  <a:noFill/>
                </a:ln>
                <a:solidFill>
                  <a:schemeClr val="tx1"/>
                </a:solidFill>
                <a:effectLst/>
              </a:rPr>
              <a:t> y </a:t>
            </a:r>
            <a:r>
              <a:rPr kumimoji="0" lang="en-US" altLang="en-US" b="1" i="0" u="none" strike="noStrike" cap="none" normalizeH="0" baseline="0" dirty="0" smtClean="0">
                <a:ln>
                  <a:noFill/>
                </a:ln>
                <a:solidFill>
                  <a:schemeClr val="tx1"/>
                </a:solidFill>
                <a:effectLst/>
                <a:latin typeface="Arial Unicode MS"/>
              </a:rPr>
              <a:t>Execute</a:t>
            </a:r>
            <a:r>
              <a:rPr kumimoji="0" lang="en-US" altLang="en-US" b="1" i="0" u="none" strike="noStrike" cap="none" normalizeH="0" baseline="0" dirty="0" smtClean="0">
                <a:ln>
                  <a:noFill/>
                </a:ln>
                <a:solidFill>
                  <a:schemeClr val="tx1"/>
                </a:solidFill>
                <a:effectLst/>
              </a:rPr>
              <a:t> </a:t>
            </a:r>
            <a:endParaRPr kumimoji="0" lang="en-US" altLang="en-US" b="1" i="0" u="none" strike="noStrike" cap="none" normalizeH="0" baseline="0" dirty="0" smtClean="0">
              <a:ln>
                <a:noFill/>
              </a:ln>
              <a:solidFill>
                <a:schemeClr val="tx1"/>
              </a:solidFill>
              <a:effectLst/>
              <a:latin typeface="Arial" panose="020B0604020202020204" pitchFamily="34" charset="0"/>
            </a:endParaRPr>
          </a:p>
        </p:txBody>
      </p:sp>
      <p:sp>
        <p:nvSpPr>
          <p:cNvPr id="6" name="Rectangle 2"/>
          <p:cNvSpPr>
            <a:spLocks noChangeArrowheads="1"/>
          </p:cNvSpPr>
          <p:nvPr/>
        </p:nvSpPr>
        <p:spPr bwMode="auto">
          <a:xfrm>
            <a:off x="742122" y="2563025"/>
            <a:ext cx="10611678"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err="1" smtClean="0">
                <a:ln>
                  <a:noFill/>
                </a:ln>
                <a:solidFill>
                  <a:schemeClr val="tx1"/>
                </a:solidFill>
                <a:effectLst/>
                <a:latin typeface="Arial Unicode MS"/>
              </a:rPr>
              <a:t>CanExecute</a:t>
            </a:r>
            <a:r>
              <a:rPr kumimoji="0" lang="en-US" altLang="en-US" sz="1600" b="0" i="0" u="none" strike="noStrike" cap="none" normalizeH="0" baseline="0" dirty="0" smtClean="0">
                <a:ln>
                  <a:noFill/>
                </a:ln>
                <a:solidFill>
                  <a:schemeClr val="tx1"/>
                </a:solidFill>
                <a:effectLst/>
              </a:rPr>
              <a:t>:</a:t>
            </a:r>
            <a:endParaRPr kumimoji="0" lang="en-US" altLang="en-US" sz="16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err="1" smtClean="0">
                <a:ln>
                  <a:noFill/>
                </a:ln>
                <a:solidFill>
                  <a:schemeClr val="tx1"/>
                </a:solidFill>
                <a:effectLst/>
                <a:latin typeface="Arial" panose="020B0604020202020204" pitchFamily="34" charset="0"/>
              </a:rPr>
              <a:t>Verifica</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si</a:t>
            </a:r>
            <a:r>
              <a:rPr kumimoji="0" lang="en-US" altLang="en-US" sz="1600" b="0" i="0" u="none" strike="noStrike" cap="none" normalizeH="0" baseline="0" dirty="0" smtClean="0">
                <a:ln>
                  <a:noFill/>
                </a:ln>
                <a:solidFill>
                  <a:schemeClr val="tx1"/>
                </a:solidFill>
                <a:effectLst/>
                <a:latin typeface="Arial" panose="020B0604020202020204" pitchFamily="34" charset="0"/>
              </a:rPr>
              <a:t> el </a:t>
            </a:r>
            <a:r>
              <a:rPr kumimoji="0" lang="en-US" altLang="en-US" sz="1600" b="0" i="0" u="none" strike="noStrike" cap="none" normalizeH="0" baseline="0" dirty="0" err="1" smtClean="0">
                <a:ln>
                  <a:noFill/>
                </a:ln>
                <a:solidFill>
                  <a:schemeClr val="tx1"/>
                </a:solidFill>
                <a:effectLst/>
                <a:latin typeface="Arial" panose="020B0604020202020204" pitchFamily="34" charset="0"/>
              </a:rPr>
              <a:t>comando</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puede</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ejecutarse</a:t>
            </a:r>
            <a:r>
              <a:rPr kumimoji="0" lang="en-US" altLang="en-US" sz="1600" b="0" i="0" u="none" strike="noStrike" cap="none" normalizeH="0" baseline="0" dirty="0" smtClean="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smtClean="0">
                <a:ln>
                  <a:noFill/>
                </a:ln>
                <a:solidFill>
                  <a:schemeClr val="tx1"/>
                </a:solidFill>
                <a:effectLst/>
                <a:latin typeface="Arial" panose="020B0604020202020204" pitchFamily="34" charset="0"/>
              </a:rPr>
              <a:t>Si </a:t>
            </a:r>
            <a:r>
              <a:rPr kumimoji="0" lang="en-US" altLang="en-US" sz="1600" b="0" i="0" u="none" strike="noStrike" cap="none" normalizeH="0" baseline="0" dirty="0" smtClean="0">
                <a:ln>
                  <a:noFill/>
                </a:ln>
                <a:solidFill>
                  <a:schemeClr val="tx1"/>
                </a:solidFill>
                <a:effectLst/>
                <a:latin typeface="Arial Unicode MS"/>
              </a:rPr>
              <a:t>_</a:t>
            </a:r>
            <a:r>
              <a:rPr kumimoji="0" lang="en-US" altLang="en-US" sz="1600" b="0" i="0" u="none" strike="noStrike" cap="none" normalizeH="0" baseline="0" dirty="0" err="1" smtClean="0">
                <a:ln>
                  <a:noFill/>
                </a:ln>
                <a:solidFill>
                  <a:schemeClr val="tx1"/>
                </a:solidFill>
                <a:effectLst/>
                <a:latin typeface="Arial Unicode MS"/>
              </a:rPr>
              <a:t>canExecute</a:t>
            </a:r>
            <a:r>
              <a:rPr kumimoji="0" lang="en-US" altLang="en-US" sz="1600" b="0" i="0" u="none" strike="noStrike" cap="none" normalizeH="0" baseline="0" dirty="0" smtClean="0">
                <a:ln>
                  <a:noFill/>
                </a:ln>
                <a:solidFill>
                  <a:schemeClr val="tx1"/>
                </a:solidFill>
                <a:effectLst/>
              </a:rPr>
              <a:t> </a:t>
            </a:r>
            <a:r>
              <a:rPr kumimoji="0" lang="en-US" altLang="en-US" sz="1600" b="0" i="0" u="none" strike="noStrike" cap="none" normalizeH="0" baseline="0" dirty="0" err="1" smtClean="0">
                <a:ln>
                  <a:noFill/>
                </a:ln>
                <a:solidFill>
                  <a:schemeClr val="tx1"/>
                </a:solidFill>
                <a:effectLst/>
              </a:rPr>
              <a:t>es</a:t>
            </a:r>
            <a:r>
              <a:rPr kumimoji="0" lang="en-US" altLang="en-US" sz="1600" b="0" i="0" u="none" strike="noStrike" cap="none" normalizeH="0" baseline="0" dirty="0" smtClean="0">
                <a:ln>
                  <a:noFill/>
                </a:ln>
                <a:solidFill>
                  <a:schemeClr val="tx1"/>
                </a:solidFill>
                <a:effectLst/>
              </a:rPr>
              <a:t> </a:t>
            </a:r>
            <a:r>
              <a:rPr kumimoji="0" lang="en-US" altLang="en-US" sz="1600" b="0" i="0" u="none" strike="noStrike" cap="none" normalizeH="0" baseline="0" dirty="0" smtClean="0">
                <a:ln>
                  <a:noFill/>
                </a:ln>
                <a:solidFill>
                  <a:schemeClr val="tx1"/>
                </a:solidFill>
                <a:effectLst/>
                <a:latin typeface="Arial Unicode MS"/>
              </a:rPr>
              <a:t>null</a:t>
            </a:r>
            <a:r>
              <a:rPr kumimoji="0" lang="en-US" altLang="en-US" sz="1600" b="0" i="0" u="none" strike="noStrike" cap="none" normalizeH="0" baseline="0" dirty="0" smtClean="0">
                <a:ln>
                  <a:noFill/>
                </a:ln>
                <a:solidFill>
                  <a:schemeClr val="tx1"/>
                </a:solidFill>
                <a:effectLst/>
              </a:rPr>
              <a:t>, </a:t>
            </a:r>
            <a:r>
              <a:rPr kumimoji="0" lang="en-US" altLang="en-US" sz="1600" b="0" i="0" u="none" strike="noStrike" cap="none" normalizeH="0" baseline="0" dirty="0" err="1" smtClean="0">
                <a:ln>
                  <a:noFill/>
                </a:ln>
                <a:solidFill>
                  <a:schemeClr val="tx1"/>
                </a:solidFill>
                <a:effectLst/>
              </a:rPr>
              <a:t>devuelve</a:t>
            </a:r>
            <a:r>
              <a:rPr kumimoji="0" lang="en-US" altLang="en-US" sz="1600" b="0" i="0" u="none" strike="noStrike" cap="none" normalizeH="0" baseline="0" dirty="0" smtClean="0">
                <a:ln>
                  <a:noFill/>
                </a:ln>
                <a:solidFill>
                  <a:schemeClr val="tx1"/>
                </a:solidFill>
                <a:effectLst/>
              </a:rPr>
              <a:t> </a:t>
            </a:r>
            <a:r>
              <a:rPr kumimoji="0" lang="en-US" altLang="en-US" sz="1600" b="0" i="0" u="none" strike="noStrike" cap="none" normalizeH="0" baseline="0" dirty="0" smtClean="0">
                <a:ln>
                  <a:noFill/>
                </a:ln>
                <a:solidFill>
                  <a:schemeClr val="tx1"/>
                </a:solidFill>
                <a:effectLst/>
                <a:latin typeface="Arial Unicode MS"/>
              </a:rPr>
              <a:t>true</a:t>
            </a:r>
            <a:r>
              <a:rPr kumimoji="0" lang="en-US" altLang="en-US" sz="1600" b="0" i="0" u="none" strike="noStrike" cap="none" normalizeH="0" baseline="0" dirty="0" smtClean="0">
                <a:ln>
                  <a:noFill/>
                </a:ln>
                <a:solidFill>
                  <a:schemeClr val="tx1"/>
                </a:solidFill>
                <a:effectLst/>
              </a:rPr>
              <a:t>.</a:t>
            </a:r>
            <a:endParaRPr kumimoji="0" lang="en-US" altLang="en-US" sz="16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smtClean="0">
                <a:ln>
                  <a:noFill/>
                </a:ln>
                <a:solidFill>
                  <a:schemeClr val="tx1"/>
                </a:solidFill>
                <a:effectLst/>
                <a:latin typeface="Arial" panose="020B0604020202020204" pitchFamily="34" charset="0"/>
              </a:rPr>
              <a:t>Si no </a:t>
            </a:r>
            <a:r>
              <a:rPr kumimoji="0" lang="en-US" altLang="en-US" sz="1600" b="0" i="0" u="none" strike="noStrike" cap="none" normalizeH="0" baseline="0" dirty="0" err="1" smtClean="0">
                <a:ln>
                  <a:noFill/>
                </a:ln>
                <a:solidFill>
                  <a:schemeClr val="tx1"/>
                </a:solidFill>
                <a:effectLst/>
                <a:latin typeface="Arial" panose="020B0604020202020204" pitchFamily="34" charset="0"/>
              </a:rPr>
              <a:t>es</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smtClean="0">
                <a:ln>
                  <a:noFill/>
                </a:ln>
                <a:solidFill>
                  <a:schemeClr val="tx1"/>
                </a:solidFill>
                <a:effectLst/>
                <a:latin typeface="Arial Unicode MS"/>
              </a:rPr>
              <a:t>null</a:t>
            </a:r>
            <a:r>
              <a:rPr kumimoji="0" lang="en-US" altLang="en-US" sz="1600" b="0" i="0" u="none" strike="noStrike" cap="none" normalizeH="0" baseline="0" dirty="0" smtClean="0">
                <a:ln>
                  <a:noFill/>
                </a:ln>
                <a:solidFill>
                  <a:schemeClr val="tx1"/>
                </a:solidFill>
                <a:effectLst/>
              </a:rPr>
              <a:t>, </a:t>
            </a:r>
            <a:r>
              <a:rPr kumimoji="0" lang="en-US" altLang="en-US" sz="1600" b="0" i="0" u="none" strike="noStrike" cap="none" normalizeH="0" baseline="0" dirty="0" err="1" smtClean="0">
                <a:ln>
                  <a:noFill/>
                </a:ln>
                <a:solidFill>
                  <a:schemeClr val="tx1"/>
                </a:solidFill>
                <a:effectLst/>
              </a:rPr>
              <a:t>ejecuta</a:t>
            </a:r>
            <a:r>
              <a:rPr kumimoji="0" lang="en-US" altLang="en-US" sz="1600" b="0" i="0" u="none" strike="noStrike" cap="none" normalizeH="0" baseline="0" dirty="0" smtClean="0">
                <a:ln>
                  <a:noFill/>
                </a:ln>
                <a:solidFill>
                  <a:schemeClr val="tx1"/>
                </a:solidFill>
                <a:effectLst/>
              </a:rPr>
              <a:t> el </a:t>
            </a:r>
            <a:r>
              <a:rPr kumimoji="0" lang="en-US" altLang="en-US" sz="1600" b="0" i="0" u="none" strike="noStrike" cap="none" normalizeH="0" baseline="0" dirty="0" err="1" smtClean="0">
                <a:ln>
                  <a:noFill/>
                </a:ln>
                <a:solidFill>
                  <a:schemeClr val="tx1"/>
                </a:solidFill>
                <a:effectLst/>
              </a:rPr>
              <a:t>delegado</a:t>
            </a:r>
            <a:r>
              <a:rPr kumimoji="0" lang="en-US" altLang="en-US" sz="1600" b="0" i="0" u="none" strike="noStrike" cap="none" normalizeH="0" baseline="0" dirty="0" smtClean="0">
                <a:ln>
                  <a:noFill/>
                </a:ln>
                <a:solidFill>
                  <a:schemeClr val="tx1"/>
                </a:solidFill>
                <a:effectLst/>
              </a:rPr>
              <a:t> </a:t>
            </a:r>
            <a:r>
              <a:rPr kumimoji="0" lang="en-US" altLang="en-US" sz="1600" b="0" i="0" u="none" strike="noStrike" cap="none" normalizeH="0" baseline="0" dirty="0" smtClean="0">
                <a:ln>
                  <a:noFill/>
                </a:ln>
                <a:solidFill>
                  <a:schemeClr val="tx1"/>
                </a:solidFill>
                <a:effectLst/>
                <a:latin typeface="Arial Unicode MS"/>
              </a:rPr>
              <a:t>_</a:t>
            </a:r>
            <a:r>
              <a:rPr kumimoji="0" lang="en-US" altLang="en-US" sz="1600" b="0" i="0" u="none" strike="noStrike" cap="none" normalizeH="0" baseline="0" dirty="0" err="1" smtClean="0">
                <a:ln>
                  <a:noFill/>
                </a:ln>
                <a:solidFill>
                  <a:schemeClr val="tx1"/>
                </a:solidFill>
                <a:effectLst/>
                <a:latin typeface="Arial Unicode MS"/>
              </a:rPr>
              <a:t>canExecute</a:t>
            </a:r>
            <a:r>
              <a:rPr kumimoji="0" lang="en-US" altLang="en-US" sz="1600" b="0" i="0" u="none" strike="noStrike" cap="none" normalizeH="0" baseline="0" dirty="0" smtClean="0">
                <a:ln>
                  <a:noFill/>
                </a:ln>
                <a:solidFill>
                  <a:schemeClr val="tx1"/>
                </a:solidFill>
                <a:effectLst/>
              </a:rPr>
              <a:t> y </a:t>
            </a:r>
            <a:r>
              <a:rPr kumimoji="0" lang="en-US" altLang="en-US" sz="1600" b="0" i="0" u="none" strike="noStrike" cap="none" normalizeH="0" baseline="0" dirty="0" err="1" smtClean="0">
                <a:ln>
                  <a:noFill/>
                </a:ln>
                <a:solidFill>
                  <a:schemeClr val="tx1"/>
                </a:solidFill>
                <a:effectLst/>
              </a:rPr>
              <a:t>devuelve</a:t>
            </a:r>
            <a:r>
              <a:rPr kumimoji="0" lang="en-US" altLang="en-US" sz="1600" b="0" i="0" u="none" strike="noStrike" cap="none" normalizeH="0" baseline="0" dirty="0" smtClean="0">
                <a:ln>
                  <a:noFill/>
                </a:ln>
                <a:solidFill>
                  <a:schemeClr val="tx1"/>
                </a:solidFill>
                <a:effectLst/>
              </a:rPr>
              <a:t> su resultado.</a:t>
            </a:r>
            <a:endParaRPr kumimoji="0" lang="en-US" altLang="en-US" sz="16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smtClean="0">
                <a:ln>
                  <a:noFill/>
                </a:ln>
                <a:solidFill>
                  <a:schemeClr val="tx1"/>
                </a:solidFill>
                <a:effectLst/>
                <a:latin typeface="Arial Unicode MS"/>
              </a:rPr>
              <a:t>Execute</a:t>
            </a:r>
            <a:r>
              <a:rPr kumimoji="0" lang="en-US" altLang="en-US" sz="1600" b="0" i="0" u="none" strike="noStrike" cap="none" normalizeH="0" baseline="0" dirty="0" smtClean="0">
                <a:ln>
                  <a:noFill/>
                </a:ln>
                <a:solidFill>
                  <a:schemeClr val="tx1"/>
                </a:solidFill>
                <a:effectLst/>
              </a:rPr>
              <a:t>:</a:t>
            </a:r>
            <a:endParaRPr kumimoji="0" lang="en-US" altLang="en-US" sz="16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err="1" smtClean="0">
                <a:ln>
                  <a:noFill/>
                </a:ln>
                <a:solidFill>
                  <a:schemeClr val="tx1"/>
                </a:solidFill>
                <a:effectLst/>
                <a:latin typeface="Arial" panose="020B0604020202020204" pitchFamily="34" charset="0"/>
              </a:rPr>
              <a:t>Ejecuta</a:t>
            </a:r>
            <a:r>
              <a:rPr kumimoji="0" lang="en-US" altLang="en-US" sz="1600" b="0" i="0" u="none" strike="noStrike" cap="none" normalizeH="0" baseline="0" dirty="0" smtClean="0">
                <a:ln>
                  <a:noFill/>
                </a:ln>
                <a:solidFill>
                  <a:schemeClr val="tx1"/>
                </a:solidFill>
                <a:effectLst/>
                <a:latin typeface="Arial" panose="020B0604020202020204" pitchFamily="34" charset="0"/>
              </a:rPr>
              <a:t> el </a:t>
            </a:r>
            <a:r>
              <a:rPr kumimoji="0" lang="en-US" altLang="en-US" sz="1600" b="0" i="0" u="none" strike="noStrike" cap="none" normalizeH="0" baseline="0" dirty="0" err="1" smtClean="0">
                <a:ln>
                  <a:noFill/>
                </a:ln>
                <a:solidFill>
                  <a:schemeClr val="tx1"/>
                </a:solidFill>
                <a:effectLst/>
                <a:latin typeface="Arial" panose="020B0604020202020204" pitchFamily="34" charset="0"/>
              </a:rPr>
              <a:t>delegado</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smtClean="0">
                <a:ln>
                  <a:noFill/>
                </a:ln>
                <a:solidFill>
                  <a:schemeClr val="tx1"/>
                </a:solidFill>
                <a:effectLst/>
                <a:latin typeface="Arial Unicode MS"/>
              </a:rPr>
              <a:t>_execute</a:t>
            </a:r>
            <a:r>
              <a:rPr kumimoji="0" lang="en-US" altLang="en-US" sz="1600" b="0" i="0" u="none" strike="noStrike" cap="none" normalizeH="0" baseline="0" dirty="0" smtClean="0">
                <a:ln>
                  <a:noFill/>
                </a:ln>
                <a:solidFill>
                  <a:schemeClr val="tx1"/>
                </a:solidFill>
                <a:effectLst/>
              </a:rPr>
              <a:t>, que </a:t>
            </a:r>
            <a:r>
              <a:rPr kumimoji="0" lang="en-US" altLang="en-US" sz="1600" b="0" i="0" u="none" strike="noStrike" cap="none" normalizeH="0" baseline="0" dirty="0" err="1" smtClean="0">
                <a:ln>
                  <a:noFill/>
                </a:ln>
                <a:solidFill>
                  <a:schemeClr val="tx1"/>
                </a:solidFill>
                <a:effectLst/>
              </a:rPr>
              <a:t>contiene</a:t>
            </a:r>
            <a:r>
              <a:rPr kumimoji="0" lang="en-US" altLang="en-US" sz="1600" b="0" i="0" u="none" strike="noStrike" cap="none" normalizeH="0" baseline="0" dirty="0" smtClean="0">
                <a:ln>
                  <a:noFill/>
                </a:ln>
                <a:solidFill>
                  <a:schemeClr val="tx1"/>
                </a:solidFill>
                <a:effectLst/>
              </a:rPr>
              <a:t> la lógica del </a:t>
            </a:r>
            <a:r>
              <a:rPr kumimoji="0" lang="en-US" altLang="en-US" sz="1600" b="0" i="0" u="none" strike="noStrike" cap="none" normalizeH="0" baseline="0" dirty="0" err="1" smtClean="0">
                <a:ln>
                  <a:noFill/>
                </a:ln>
                <a:solidFill>
                  <a:schemeClr val="tx1"/>
                </a:solidFill>
                <a:effectLst/>
              </a:rPr>
              <a:t>comando</a:t>
            </a:r>
            <a:r>
              <a:rPr kumimoji="0" lang="en-US" altLang="en-US" sz="1600" b="0" i="0" u="none" strike="noStrike" cap="none" normalizeH="0" baseline="0" dirty="0" smtClean="0">
                <a:ln>
                  <a:noFill/>
                </a:ln>
                <a:solidFill>
                  <a:schemeClr val="tx1"/>
                </a:solidFill>
                <a:effectLst/>
              </a:rPr>
              <a:t>.</a:t>
            </a:r>
            <a:endParaRPr kumimoji="0" lang="en-US" altLang="en-US" sz="1600" b="0" i="0" u="none" strike="noStrike" cap="none" normalizeH="0" baseline="0" dirty="0" smtClean="0">
              <a:ln>
                <a:noFill/>
              </a:ln>
              <a:solidFill>
                <a:schemeClr val="tx1"/>
              </a:solidFill>
              <a:effectLst/>
              <a:latin typeface="Arial" panose="020B0604020202020204" pitchFamily="34" charset="0"/>
            </a:endParaRPr>
          </a:p>
        </p:txBody>
      </p:sp>
      <p:sp>
        <p:nvSpPr>
          <p:cNvPr id="7" name="Rectangle 3"/>
          <p:cNvSpPr>
            <a:spLocks noChangeArrowheads="1"/>
          </p:cNvSpPr>
          <p:nvPr/>
        </p:nvSpPr>
        <p:spPr bwMode="auto">
          <a:xfrm>
            <a:off x="742122" y="4196425"/>
            <a:ext cx="1061167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chemeClr val="tx1"/>
                </a:solidFill>
                <a:effectLst/>
                <a:latin typeface="Arial" panose="020B0604020202020204" pitchFamily="34" charset="0"/>
              </a:rPr>
              <a:t>4. </a:t>
            </a:r>
            <a:r>
              <a:rPr kumimoji="0" lang="en-US" altLang="en-US" sz="1600" b="1" i="0" u="none" strike="noStrike" cap="none" normalizeH="0" baseline="0" dirty="0" err="1" smtClean="0">
                <a:ln>
                  <a:noFill/>
                </a:ln>
                <a:solidFill>
                  <a:schemeClr val="tx1"/>
                </a:solidFill>
                <a:effectLst/>
                <a:latin typeface="Arial" panose="020B0604020202020204" pitchFamily="34" charset="0"/>
              </a:rPr>
              <a:t>Evento</a:t>
            </a:r>
            <a:r>
              <a:rPr kumimoji="0" lang="en-US" altLang="en-US" sz="1600" b="1" i="0" u="none" strike="noStrike" cap="none" normalizeH="0" baseline="0" dirty="0" smtClean="0">
                <a:ln>
                  <a:noFill/>
                </a:ln>
                <a:solidFill>
                  <a:schemeClr val="tx1"/>
                </a:solidFill>
                <a:effectLst/>
                <a:latin typeface="Arial" panose="020B0604020202020204" pitchFamily="34" charset="0"/>
              </a:rPr>
              <a:t> </a:t>
            </a:r>
            <a:r>
              <a:rPr kumimoji="0" lang="en-US" altLang="en-US" sz="1600" b="1" i="0" u="none" strike="noStrike" cap="none" normalizeH="0" baseline="0" dirty="0" err="1" smtClean="0">
                <a:ln>
                  <a:noFill/>
                </a:ln>
                <a:solidFill>
                  <a:schemeClr val="tx1"/>
                </a:solidFill>
                <a:effectLst/>
                <a:latin typeface="Arial Unicode MS"/>
              </a:rPr>
              <a:t>CanExecuteChanged</a:t>
            </a:r>
            <a:r>
              <a:rPr kumimoji="0" lang="en-US" altLang="en-US" sz="1600" b="1" i="0" u="none" strike="noStrike" cap="none" normalizeH="0" baseline="0" dirty="0" smtClean="0">
                <a:ln>
                  <a:noFill/>
                </a:ln>
                <a:solidFill>
                  <a:schemeClr val="tx1"/>
                </a:solidFill>
                <a:effectLst/>
              </a:rPr>
              <a:t> </a:t>
            </a:r>
            <a:endParaRPr kumimoji="0" lang="en-US" altLang="en-US" sz="1600" b="1" i="0" u="none" strike="noStrike" cap="none" normalizeH="0" baseline="0" dirty="0" smtClean="0">
              <a:ln>
                <a:noFill/>
              </a:ln>
              <a:solidFill>
                <a:schemeClr val="tx1"/>
              </a:solidFill>
              <a:effectLst/>
              <a:latin typeface="Arial" panose="020B0604020202020204" pitchFamily="34" charset="0"/>
            </a:endParaRPr>
          </a:p>
        </p:txBody>
      </p:sp>
      <p:pic>
        <p:nvPicPr>
          <p:cNvPr id="8" name="Imagen 7"/>
          <p:cNvPicPr>
            <a:picLocks noChangeAspect="1"/>
          </p:cNvPicPr>
          <p:nvPr/>
        </p:nvPicPr>
        <p:blipFill>
          <a:blip r:embed="rId3"/>
          <a:stretch>
            <a:fillRect/>
          </a:stretch>
        </p:blipFill>
        <p:spPr>
          <a:xfrm>
            <a:off x="742122" y="4593726"/>
            <a:ext cx="5612168" cy="1009720"/>
          </a:xfrm>
          <a:prstGeom prst="rect">
            <a:avLst/>
          </a:prstGeom>
        </p:spPr>
      </p:pic>
      <p:sp>
        <p:nvSpPr>
          <p:cNvPr id="9" name="Rectangle 4"/>
          <p:cNvSpPr>
            <a:spLocks noChangeArrowheads="1"/>
          </p:cNvSpPr>
          <p:nvPr/>
        </p:nvSpPr>
        <p:spPr bwMode="auto">
          <a:xfrm>
            <a:off x="649356" y="5662193"/>
            <a:ext cx="10704444"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smtClean="0">
                <a:ln>
                  <a:noFill/>
                </a:ln>
                <a:solidFill>
                  <a:schemeClr val="tx1"/>
                </a:solidFill>
                <a:effectLst/>
                <a:latin typeface="Arial" panose="020B0604020202020204" pitchFamily="34" charset="0"/>
              </a:rPr>
              <a:t>Este </a:t>
            </a:r>
            <a:r>
              <a:rPr kumimoji="0" lang="en-US" altLang="en-US" sz="1600" b="0" i="0" u="none" strike="noStrike" cap="none" normalizeH="0" baseline="0" dirty="0" err="1" smtClean="0">
                <a:ln>
                  <a:noFill/>
                </a:ln>
                <a:solidFill>
                  <a:schemeClr val="tx1"/>
                </a:solidFill>
                <a:effectLst/>
                <a:latin typeface="Arial" panose="020B0604020202020204" pitchFamily="34" charset="0"/>
              </a:rPr>
              <a:t>evento</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notifica</a:t>
            </a:r>
            <a:r>
              <a:rPr kumimoji="0" lang="en-US" altLang="en-US" sz="1600" b="0" i="0" u="none" strike="noStrike" cap="none" normalizeH="0" baseline="0" dirty="0" smtClean="0">
                <a:ln>
                  <a:noFill/>
                </a:ln>
                <a:solidFill>
                  <a:schemeClr val="tx1"/>
                </a:solidFill>
                <a:effectLst/>
                <a:latin typeface="Arial" panose="020B0604020202020204" pitchFamily="34" charset="0"/>
              </a:rPr>
              <a:t> a WPF que </a:t>
            </a:r>
            <a:r>
              <a:rPr kumimoji="0" lang="en-US" altLang="en-US" sz="1600" b="0" i="0" u="none" strike="noStrike" cap="none" normalizeH="0" baseline="0" dirty="0" err="1" smtClean="0">
                <a:ln>
                  <a:noFill/>
                </a:ln>
                <a:solidFill>
                  <a:schemeClr val="tx1"/>
                </a:solidFill>
                <a:effectLst/>
                <a:latin typeface="Arial" panose="020B0604020202020204" pitchFamily="34" charset="0"/>
              </a:rPr>
              <a:t>debe</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volver</a:t>
            </a:r>
            <a:r>
              <a:rPr kumimoji="0" lang="en-US" altLang="en-US" sz="1600" b="0" i="0" u="none" strike="noStrike" cap="none" normalizeH="0" baseline="0" dirty="0" smtClean="0">
                <a:ln>
                  <a:noFill/>
                </a:ln>
                <a:solidFill>
                  <a:schemeClr val="tx1"/>
                </a:solidFill>
                <a:effectLst/>
                <a:latin typeface="Arial" panose="020B0604020202020204" pitchFamily="34" charset="0"/>
              </a:rPr>
              <a:t> a </a:t>
            </a:r>
            <a:r>
              <a:rPr kumimoji="0" lang="en-US" altLang="en-US" sz="1600" b="0" i="0" u="none" strike="noStrike" cap="none" normalizeH="0" baseline="0" dirty="0" err="1" smtClean="0">
                <a:ln>
                  <a:noFill/>
                </a:ln>
                <a:solidFill>
                  <a:schemeClr val="tx1"/>
                </a:solidFill>
                <a:effectLst/>
                <a:latin typeface="Arial" panose="020B0604020202020204" pitchFamily="34" charset="0"/>
              </a:rPr>
              <a:t>evaluar</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si</a:t>
            </a:r>
            <a:r>
              <a:rPr kumimoji="0" lang="en-US" altLang="en-US" sz="1600" b="0" i="0" u="none" strike="noStrike" cap="none" normalizeH="0" baseline="0" dirty="0" smtClean="0">
                <a:ln>
                  <a:noFill/>
                </a:ln>
                <a:solidFill>
                  <a:schemeClr val="tx1"/>
                </a:solidFill>
                <a:effectLst/>
                <a:latin typeface="Arial" panose="020B0604020202020204" pitchFamily="34" charset="0"/>
              </a:rPr>
              <a:t> el </a:t>
            </a:r>
            <a:r>
              <a:rPr kumimoji="0" lang="en-US" altLang="en-US" sz="1600" b="0" i="0" u="none" strike="noStrike" cap="none" normalizeH="0" baseline="0" dirty="0" err="1" smtClean="0">
                <a:ln>
                  <a:noFill/>
                </a:ln>
                <a:solidFill>
                  <a:schemeClr val="tx1"/>
                </a:solidFill>
                <a:effectLst/>
                <a:latin typeface="Arial" panose="020B0604020202020204" pitchFamily="34" charset="0"/>
              </a:rPr>
              <a:t>comando</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puede</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ejecutarse</a:t>
            </a:r>
            <a:r>
              <a:rPr kumimoji="0" lang="en-US" altLang="en-US" sz="1600" b="0" i="0" u="none" strike="noStrike" cap="none" normalizeH="0" baseline="0" dirty="0" smtClean="0">
                <a:ln>
                  <a:noFill/>
                </a:ln>
                <a:solidFill>
                  <a:schemeClr val="tx1"/>
                </a:solidFill>
                <a:effectLst/>
                <a:latin typeface="Arial" panose="020B0604020202020204" pitchFamily="34" charset="0"/>
              </a:rPr>
              <a:t>.</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err="1" smtClean="0">
                <a:ln>
                  <a:noFill/>
                </a:ln>
                <a:solidFill>
                  <a:schemeClr val="tx1"/>
                </a:solidFill>
                <a:effectLst/>
                <a:latin typeface="Arial" panose="020B0604020202020204" pitchFamily="34" charset="0"/>
              </a:rPr>
              <a:t>Está</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asociado</a:t>
            </a:r>
            <a:r>
              <a:rPr kumimoji="0" lang="en-US" altLang="en-US" sz="1600" b="0" i="0" u="none" strike="noStrike" cap="none" normalizeH="0" baseline="0" dirty="0" smtClean="0">
                <a:ln>
                  <a:noFill/>
                </a:ln>
                <a:solidFill>
                  <a:schemeClr val="tx1"/>
                </a:solidFill>
                <a:effectLst/>
                <a:latin typeface="Arial" panose="020B0604020202020204" pitchFamily="34" charset="0"/>
              </a:rPr>
              <a:t> al </a:t>
            </a:r>
            <a:r>
              <a:rPr kumimoji="0" lang="en-US" altLang="en-US" sz="1600" b="0" i="0" u="none" strike="noStrike" cap="none" normalizeH="0" baseline="0" dirty="0" err="1" smtClean="0">
                <a:ln>
                  <a:noFill/>
                </a:ln>
                <a:solidFill>
                  <a:schemeClr val="tx1"/>
                </a:solidFill>
                <a:effectLst/>
                <a:latin typeface="Arial Unicode MS"/>
              </a:rPr>
              <a:t>CommandManager.RequerySuggested</a:t>
            </a:r>
            <a:r>
              <a:rPr kumimoji="0" lang="en-US" altLang="en-US" sz="1600" b="0" i="0" u="none" strike="noStrike" cap="none" normalizeH="0" baseline="0" dirty="0" smtClean="0">
                <a:ln>
                  <a:noFill/>
                </a:ln>
                <a:solidFill>
                  <a:schemeClr val="tx1"/>
                </a:solidFill>
                <a:effectLst/>
              </a:rPr>
              <a:t>, que </a:t>
            </a:r>
            <a:r>
              <a:rPr kumimoji="0" lang="en-US" altLang="en-US" sz="1600" b="0" i="0" u="none" strike="noStrike" cap="none" normalizeH="0" baseline="0" dirty="0" err="1" smtClean="0">
                <a:ln>
                  <a:noFill/>
                </a:ln>
                <a:solidFill>
                  <a:schemeClr val="tx1"/>
                </a:solidFill>
                <a:effectLst/>
              </a:rPr>
              <a:t>actualiza</a:t>
            </a:r>
            <a:r>
              <a:rPr kumimoji="0" lang="en-US" altLang="en-US" sz="1600" b="0" i="0" u="none" strike="noStrike" cap="none" normalizeH="0" baseline="0" dirty="0" smtClean="0">
                <a:ln>
                  <a:noFill/>
                </a:ln>
                <a:solidFill>
                  <a:schemeClr val="tx1"/>
                </a:solidFill>
                <a:effectLst/>
              </a:rPr>
              <a:t> automáticamente los </a:t>
            </a:r>
            <a:r>
              <a:rPr kumimoji="0" lang="en-US" altLang="en-US" sz="1600" b="0" i="0" u="none" strike="noStrike" cap="none" normalizeH="0" baseline="0" dirty="0" err="1" smtClean="0">
                <a:ln>
                  <a:noFill/>
                </a:ln>
                <a:solidFill>
                  <a:schemeClr val="tx1"/>
                </a:solidFill>
                <a:effectLst/>
              </a:rPr>
              <a:t>comandos</a:t>
            </a:r>
            <a:r>
              <a:rPr kumimoji="0" lang="en-US" altLang="en-US" sz="1600" b="0" i="0" u="none" strike="noStrike" cap="none" normalizeH="0" baseline="0" dirty="0" smtClean="0">
                <a:ln>
                  <a:noFill/>
                </a:ln>
                <a:solidFill>
                  <a:schemeClr val="tx1"/>
                </a:solidFill>
                <a:effectLst/>
              </a:rPr>
              <a:t> en </a:t>
            </a:r>
            <a:r>
              <a:rPr kumimoji="0" lang="en-US" altLang="en-US" sz="1600" b="0" i="0" u="none" strike="noStrike" cap="none" normalizeH="0" baseline="0" dirty="0" err="1" smtClean="0">
                <a:ln>
                  <a:noFill/>
                </a:ln>
                <a:solidFill>
                  <a:schemeClr val="tx1"/>
                </a:solidFill>
                <a:effectLst/>
              </a:rPr>
              <a:t>ciertos</a:t>
            </a:r>
            <a:r>
              <a:rPr kumimoji="0" lang="en-US" altLang="en-US" sz="1600" b="0" i="0" u="none" strike="noStrike" cap="none" normalizeH="0" baseline="0" dirty="0" smtClean="0">
                <a:ln>
                  <a:noFill/>
                </a:ln>
                <a:solidFill>
                  <a:schemeClr val="tx1"/>
                </a:solidFill>
                <a:effectLst/>
              </a:rPr>
              <a:t> </a:t>
            </a:r>
            <a:r>
              <a:rPr kumimoji="0" lang="en-US" altLang="en-US" sz="1600" b="0" i="0" u="none" strike="noStrike" cap="none" normalizeH="0" baseline="0" dirty="0" err="1" smtClean="0">
                <a:ln>
                  <a:noFill/>
                </a:ln>
                <a:solidFill>
                  <a:schemeClr val="tx1"/>
                </a:solidFill>
                <a:effectLst/>
              </a:rPr>
              <a:t>eventos</a:t>
            </a:r>
            <a:r>
              <a:rPr kumimoji="0" lang="en-US" altLang="en-US" sz="1600" b="0" i="0" u="none" strike="noStrike" cap="none" normalizeH="0" baseline="0" dirty="0" smtClean="0">
                <a:ln>
                  <a:noFill/>
                </a:ln>
                <a:solidFill>
                  <a:schemeClr val="tx1"/>
                </a:solidFill>
                <a:effectLst/>
              </a:rPr>
              <a:t> (</a:t>
            </a:r>
            <a:r>
              <a:rPr kumimoji="0" lang="en-US" altLang="en-US" sz="1600" b="0" i="0" u="none" strike="noStrike" cap="none" normalizeH="0" baseline="0" dirty="0" err="1" smtClean="0">
                <a:ln>
                  <a:noFill/>
                </a:ln>
                <a:solidFill>
                  <a:schemeClr val="tx1"/>
                </a:solidFill>
                <a:effectLst/>
              </a:rPr>
              <a:t>por</a:t>
            </a:r>
            <a:r>
              <a:rPr kumimoji="0" lang="en-US" altLang="en-US" sz="1600" b="0" i="0" u="none" strike="noStrike" cap="none" normalizeH="0" baseline="0" dirty="0" smtClean="0">
                <a:ln>
                  <a:noFill/>
                </a:ln>
                <a:solidFill>
                  <a:schemeClr val="tx1"/>
                </a:solidFill>
                <a:effectLst/>
              </a:rPr>
              <a:t> </a:t>
            </a:r>
            <a:r>
              <a:rPr kumimoji="0" lang="en-US" altLang="en-US" sz="1600" b="0" i="0" u="none" strike="noStrike" cap="none" normalizeH="0" baseline="0" dirty="0" err="1" smtClean="0">
                <a:ln>
                  <a:noFill/>
                </a:ln>
                <a:solidFill>
                  <a:schemeClr val="tx1"/>
                </a:solidFill>
                <a:effectLst/>
              </a:rPr>
              <a:t>ejemplo</a:t>
            </a:r>
            <a:r>
              <a:rPr kumimoji="0" lang="en-US" altLang="en-US" sz="1600" b="0" i="0" u="none" strike="noStrike" cap="none" normalizeH="0" baseline="0" dirty="0" smtClean="0">
                <a:ln>
                  <a:noFill/>
                </a:ln>
                <a:solidFill>
                  <a:schemeClr val="tx1"/>
                </a:solidFill>
                <a:effectLst/>
              </a:rPr>
              <a:t>, </a:t>
            </a:r>
            <a:r>
              <a:rPr kumimoji="0" lang="en-US" altLang="en-US" sz="1600" b="0" i="0" u="none" strike="noStrike" cap="none" normalizeH="0" baseline="0" dirty="0" err="1" smtClean="0">
                <a:ln>
                  <a:noFill/>
                </a:ln>
                <a:solidFill>
                  <a:schemeClr val="tx1"/>
                </a:solidFill>
                <a:effectLst/>
              </a:rPr>
              <a:t>cuando</a:t>
            </a:r>
            <a:r>
              <a:rPr kumimoji="0" lang="en-US" altLang="en-US" sz="1600" b="0" i="0" u="none" strike="noStrike" cap="none" normalizeH="0" baseline="0" dirty="0" smtClean="0">
                <a:ln>
                  <a:noFill/>
                </a:ln>
                <a:solidFill>
                  <a:schemeClr val="tx1"/>
                </a:solidFill>
                <a:effectLst/>
              </a:rPr>
              <a:t> cambia el </a:t>
            </a:r>
            <a:r>
              <a:rPr kumimoji="0" lang="en-US" altLang="en-US" sz="1600" b="0" i="0" u="none" strike="noStrike" cap="none" normalizeH="0" baseline="0" dirty="0" err="1" smtClean="0">
                <a:ln>
                  <a:noFill/>
                </a:ln>
                <a:solidFill>
                  <a:schemeClr val="tx1"/>
                </a:solidFill>
                <a:effectLst/>
              </a:rPr>
              <a:t>enfoque</a:t>
            </a:r>
            <a:r>
              <a:rPr kumimoji="0" lang="en-US" altLang="en-US" sz="1600" b="0" i="0" u="none" strike="noStrike" cap="none" normalizeH="0" baseline="0" dirty="0" smtClean="0">
                <a:ln>
                  <a:noFill/>
                </a:ln>
                <a:solidFill>
                  <a:schemeClr val="tx1"/>
                </a:solidFill>
                <a:effectLst/>
              </a:rPr>
              <a:t>).</a:t>
            </a:r>
            <a:r>
              <a:rPr kumimoji="0" lang="en-US" altLang="en-US" sz="1600" b="0" i="0" u="none" strike="noStrike" cap="none" normalizeH="0" baseline="0" dirty="0" smtClean="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16482765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n-US"/>
          </a:p>
        </p:txBody>
      </p:sp>
      <p:sp>
        <p:nvSpPr>
          <p:cNvPr id="3" name="Marcador de contenido 2"/>
          <p:cNvSpPr>
            <a:spLocks noGrp="1"/>
          </p:cNvSpPr>
          <p:nvPr>
            <p:ph idx="1"/>
          </p:nvPr>
        </p:nvSpPr>
        <p:spPr/>
        <p:txBody>
          <a:bodyPr/>
          <a:lstStyle/>
          <a:p>
            <a:pPr algn="just"/>
            <a:r>
              <a:rPr lang="es-MX" dirty="0"/>
              <a:t>El patrón de arquitectura MVVM, también conocido como </a:t>
            </a:r>
            <a:r>
              <a:rPr lang="es-MX" dirty="0" err="1"/>
              <a:t>Model</a:t>
            </a:r>
            <a:r>
              <a:rPr lang="es-MX" dirty="0"/>
              <a:t> View </a:t>
            </a:r>
            <a:r>
              <a:rPr lang="es-MX" dirty="0" err="1"/>
              <a:t>ViewModel</a:t>
            </a:r>
            <a:r>
              <a:rPr lang="es-MX" dirty="0"/>
              <a:t>, se refiere a un modelo de diseño que tiene el objetivo para llevar a cabo la </a:t>
            </a:r>
            <a:r>
              <a:rPr lang="es-MX" b="1" dirty="0"/>
              <a:t>separación del apartado de la interfaz de usuario (</a:t>
            </a:r>
            <a:r>
              <a:rPr lang="es-MX" b="1" i="1" dirty="0"/>
              <a:t>View</a:t>
            </a:r>
            <a:r>
              <a:rPr lang="es-MX" b="1" dirty="0"/>
              <a:t>) de la parte lógica (</a:t>
            </a:r>
            <a:r>
              <a:rPr lang="es-MX" b="1" i="1" dirty="0" err="1"/>
              <a:t>Model</a:t>
            </a:r>
            <a:r>
              <a:rPr lang="es-MX" b="1" dirty="0"/>
              <a:t>)</a:t>
            </a:r>
            <a:r>
              <a:rPr lang="es-MX" dirty="0"/>
              <a:t>. Esto lo hace con el objetivo de que el aspecto visual sea completamente independiente.</a:t>
            </a:r>
            <a:br>
              <a:rPr lang="es-MX" dirty="0"/>
            </a:br>
            <a:endParaRPr lang="es-MX" dirty="0"/>
          </a:p>
          <a:p>
            <a:pPr algn="just"/>
            <a:r>
              <a:rPr lang="es-MX" dirty="0"/>
              <a:t>El recurso de </a:t>
            </a:r>
            <a:r>
              <a:rPr lang="es-MX" dirty="0" err="1"/>
              <a:t>ViewModel</a:t>
            </a:r>
            <a:r>
              <a:rPr lang="es-MX" dirty="0"/>
              <a:t>, por su lado, destaca como el componente que se encargará de servir como </a:t>
            </a:r>
            <a:r>
              <a:rPr lang="es-MX" b="1" dirty="0"/>
              <a:t>puente entre la interacción de la Vista (</a:t>
            </a:r>
            <a:r>
              <a:rPr lang="es-MX" b="1" i="1" dirty="0"/>
              <a:t>View</a:t>
            </a:r>
            <a:r>
              <a:rPr lang="es-MX" b="1" dirty="0"/>
              <a:t>) y el Modelo (</a:t>
            </a:r>
            <a:r>
              <a:rPr lang="es-MX" b="1" i="1" dirty="0" err="1"/>
              <a:t>Model</a:t>
            </a:r>
            <a:r>
              <a:rPr lang="es-MX" b="1" dirty="0"/>
              <a:t>).</a:t>
            </a:r>
            <a:endParaRPr lang="es-MX" dirty="0"/>
          </a:p>
          <a:p>
            <a:endParaRPr lang="en-US" dirty="0"/>
          </a:p>
        </p:txBody>
      </p:sp>
    </p:spTree>
    <p:extLst>
      <p:ext uri="{BB962C8B-B14F-4D97-AF65-F5344CB8AC3E}">
        <p14:creationId xmlns:p14="http://schemas.microsoft.com/office/powerpoint/2010/main" val="4089214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50900" y="619125"/>
            <a:ext cx="10515600" cy="1408027"/>
          </a:xfrm>
        </p:spPr>
        <p:txBody>
          <a:bodyPr>
            <a:normAutofit lnSpcReduction="10000"/>
          </a:bodyPr>
          <a:lstStyle/>
          <a:p>
            <a:pPr algn="just"/>
            <a:r>
              <a:rPr lang="es-MX" sz="2400" dirty="0"/>
              <a:t>El patrón </a:t>
            </a:r>
            <a:r>
              <a:rPr lang="es-MX" sz="2400" b="1" dirty="0" err="1"/>
              <a:t>Model</a:t>
            </a:r>
            <a:r>
              <a:rPr lang="es-MX" sz="2400" b="1" dirty="0"/>
              <a:t>-View-</a:t>
            </a:r>
            <a:r>
              <a:rPr lang="es-MX" sz="2400" b="1" dirty="0" err="1"/>
              <a:t>ViewModel</a:t>
            </a:r>
            <a:r>
              <a:rPr lang="es-MX" sz="2400" b="1" dirty="0"/>
              <a:t> (MVVM)</a:t>
            </a:r>
            <a:r>
              <a:rPr lang="es-MX" sz="2400" dirty="0"/>
              <a:t> nos ayuda a separar la lógica de negocios de la interfaz de usuario, facilitando las pruebas, mantenimiento y la escalabilidad de los proyectos. Existen tres componentes que nos ayudan a lograrlo:</a:t>
            </a:r>
            <a:endParaRPr lang="en-US" sz="2400" dirty="0"/>
          </a:p>
        </p:txBody>
      </p:sp>
      <p:pic>
        <p:nvPicPr>
          <p:cNvPr id="4" name="Imagen 3"/>
          <p:cNvPicPr>
            <a:picLocks noChangeAspect="1"/>
          </p:cNvPicPr>
          <p:nvPr/>
        </p:nvPicPr>
        <p:blipFill>
          <a:blip r:embed="rId2"/>
          <a:stretch>
            <a:fillRect/>
          </a:stretch>
        </p:blipFill>
        <p:spPr>
          <a:xfrm>
            <a:off x="2574559" y="1811337"/>
            <a:ext cx="5239481" cy="2495898"/>
          </a:xfrm>
          <a:prstGeom prst="rect">
            <a:avLst/>
          </a:prstGeom>
        </p:spPr>
      </p:pic>
      <p:sp>
        <p:nvSpPr>
          <p:cNvPr id="6" name="Rectángulo 5"/>
          <p:cNvSpPr/>
          <p:nvPr/>
        </p:nvSpPr>
        <p:spPr>
          <a:xfrm>
            <a:off x="850900" y="4576117"/>
            <a:ext cx="10604500" cy="923330"/>
          </a:xfrm>
          <a:prstGeom prst="rect">
            <a:avLst/>
          </a:prstGeom>
        </p:spPr>
        <p:txBody>
          <a:bodyPr wrap="square">
            <a:spAutoFit/>
          </a:bodyPr>
          <a:lstStyle/>
          <a:p>
            <a:pPr algn="just"/>
            <a:r>
              <a:rPr lang="es-MX" dirty="0" smtClean="0"/>
              <a:t>Hay tres componentes principales en el patrón MVVM: el modelo, la vista y el modelo de vista. Cada uno de ellos sirve para un propósito diferente. En el diagrama siguiente se muestran las relaciones entre los tres componentes.</a:t>
            </a:r>
            <a:endParaRPr lang="en-US" dirty="0"/>
          </a:p>
        </p:txBody>
      </p:sp>
    </p:spTree>
    <p:extLst>
      <p:ext uri="{BB962C8B-B14F-4D97-AF65-F5344CB8AC3E}">
        <p14:creationId xmlns:p14="http://schemas.microsoft.com/office/powerpoint/2010/main" val="23203316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37131" y="252458"/>
            <a:ext cx="10515600" cy="1325563"/>
          </a:xfrm>
        </p:spPr>
        <p:txBody>
          <a:bodyPr/>
          <a:lstStyle/>
          <a:p>
            <a:pPr algn="ctr"/>
            <a:r>
              <a:rPr lang="es-PE" b="1" dirty="0" smtClean="0"/>
              <a:t>ESTRUCTURA MVVM</a:t>
            </a:r>
            <a:endParaRPr lang="en-US" b="1" dirty="0"/>
          </a:p>
        </p:txBody>
      </p:sp>
      <p:pic>
        <p:nvPicPr>
          <p:cNvPr id="1026" name="Picture 2" descr="El patrón MVVM"/>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88695" y="1246716"/>
            <a:ext cx="10764036" cy="247107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1"/>
          <p:cNvSpPr>
            <a:spLocks noChangeArrowheads="1"/>
          </p:cNvSpPr>
          <p:nvPr/>
        </p:nvSpPr>
        <p:spPr bwMode="auto">
          <a:xfrm>
            <a:off x="737131" y="3779951"/>
            <a:ext cx="10515600"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err="1" smtClean="0">
                <a:ln>
                  <a:noFill/>
                </a:ln>
                <a:solidFill>
                  <a:schemeClr val="tx1"/>
                </a:solidFill>
                <a:effectLst/>
                <a:latin typeface="Arial" panose="020B0604020202020204" pitchFamily="34" charset="0"/>
              </a:rPr>
              <a:t>Cómo</a:t>
            </a:r>
            <a:r>
              <a:rPr kumimoji="0" lang="en-US" altLang="en-US" sz="2200" b="1" i="0" u="none" strike="noStrike" cap="none" normalizeH="0" baseline="0" dirty="0" smtClean="0">
                <a:ln>
                  <a:noFill/>
                </a:ln>
                <a:solidFill>
                  <a:schemeClr val="tx1"/>
                </a:solidFill>
                <a:effectLst/>
                <a:latin typeface="Arial" panose="020B0604020202020204" pitchFamily="34" charset="0"/>
              </a:rPr>
              <a:t> se </a:t>
            </a:r>
            <a:r>
              <a:rPr kumimoji="0" lang="en-US" altLang="en-US" sz="2200" b="1" i="0" u="none" strike="noStrike" cap="none" normalizeH="0" baseline="0" dirty="0" err="1" smtClean="0">
                <a:ln>
                  <a:noFill/>
                </a:ln>
                <a:solidFill>
                  <a:schemeClr val="tx1"/>
                </a:solidFill>
                <a:effectLst/>
                <a:latin typeface="Arial" panose="020B0604020202020204" pitchFamily="34" charset="0"/>
              </a:rPr>
              <a:t>comunican</a:t>
            </a:r>
            <a:r>
              <a:rPr kumimoji="0" lang="en-US" altLang="en-US" sz="2200" b="1" i="0" u="none" strike="noStrike" cap="none" normalizeH="0" baseline="0" dirty="0" smtClean="0">
                <a:ln>
                  <a:noFill/>
                </a:ln>
                <a:solidFill>
                  <a:schemeClr val="tx1"/>
                </a:solidFill>
                <a:effectLst/>
                <a:latin typeface="Arial" panose="020B0604020202020204" pitchFamily="34" charset="0"/>
              </a:rPr>
              <a:t> las </a:t>
            </a:r>
            <a:r>
              <a:rPr kumimoji="0" lang="en-US" altLang="en-US" sz="2200" b="1" i="0" u="none" strike="noStrike" cap="none" normalizeH="0" baseline="0" dirty="0" err="1" smtClean="0">
                <a:ln>
                  <a:noFill/>
                </a:ln>
                <a:solidFill>
                  <a:schemeClr val="tx1"/>
                </a:solidFill>
                <a:effectLst/>
                <a:latin typeface="Arial" panose="020B0604020202020204" pitchFamily="34" charset="0"/>
              </a:rPr>
              <a:t>partes</a:t>
            </a:r>
            <a:endParaRPr kumimoji="0" lang="en-US" altLang="en-US" sz="2200" b="1"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200" b="1" i="0" u="none" strike="noStrike" cap="none" normalizeH="0" baseline="0" dirty="0" smtClean="0">
                <a:ln>
                  <a:noFill/>
                </a:ln>
                <a:solidFill>
                  <a:schemeClr val="tx1"/>
                </a:solidFill>
                <a:effectLst/>
                <a:latin typeface="Arial" panose="020B0604020202020204" pitchFamily="34" charset="0"/>
              </a:rPr>
              <a:t>View ↔ </a:t>
            </a:r>
            <a:r>
              <a:rPr kumimoji="0" lang="en-US" altLang="en-US" sz="2200" b="1" i="0" u="none" strike="noStrike" cap="none" normalizeH="0" baseline="0" dirty="0" err="1" smtClean="0">
                <a:ln>
                  <a:noFill/>
                </a:ln>
                <a:solidFill>
                  <a:schemeClr val="tx1"/>
                </a:solidFill>
                <a:effectLst/>
                <a:latin typeface="Arial" panose="020B0604020202020204" pitchFamily="34" charset="0"/>
              </a:rPr>
              <a:t>ViewModel</a:t>
            </a:r>
            <a:r>
              <a:rPr kumimoji="0" lang="en-US" altLang="en-US" sz="2200" b="0" i="0" u="none" strike="noStrike" cap="none" normalizeH="0" baseline="0" dirty="0" smtClean="0">
                <a:ln>
                  <a:noFill/>
                </a:ln>
                <a:solidFill>
                  <a:schemeClr val="tx1"/>
                </a:solidFill>
                <a:effectLst/>
                <a:latin typeface="Arial" panose="020B0604020202020204" pitchFamily="34" charset="0"/>
              </a:rPr>
              <a:t>:</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smtClean="0">
                <a:ln>
                  <a:noFill/>
                </a:ln>
                <a:solidFill>
                  <a:schemeClr val="tx1"/>
                </a:solidFill>
                <a:effectLst/>
                <a:latin typeface="Arial" panose="020B0604020202020204" pitchFamily="34" charset="0"/>
              </a:rPr>
              <a:t>La </a:t>
            </a:r>
            <a:r>
              <a:rPr kumimoji="0" lang="en-US" altLang="en-US" sz="2200" b="0" i="0" u="none" strike="noStrike" cap="none" normalizeH="0" baseline="0" dirty="0" smtClean="0">
                <a:ln>
                  <a:noFill/>
                </a:ln>
                <a:solidFill>
                  <a:schemeClr val="tx1"/>
                </a:solidFill>
                <a:effectLst/>
                <a:latin typeface="Arial Unicode MS"/>
              </a:rPr>
              <a:t>View</a:t>
            </a:r>
            <a:r>
              <a:rPr kumimoji="0" lang="en-US" altLang="en-US" sz="2200" b="0" i="0" u="none" strike="noStrike" cap="none" normalizeH="0" baseline="0" dirty="0" smtClean="0">
                <a:ln>
                  <a:noFill/>
                </a:ln>
                <a:solidFill>
                  <a:schemeClr val="tx1"/>
                </a:solidFill>
                <a:effectLst/>
              </a:rPr>
              <a:t> </a:t>
            </a:r>
            <a:r>
              <a:rPr kumimoji="0" lang="en-US" altLang="en-US" sz="2200" b="0" i="0" u="none" strike="noStrike" cap="none" normalizeH="0" baseline="0" dirty="0" err="1" smtClean="0">
                <a:ln>
                  <a:noFill/>
                </a:ln>
                <a:solidFill>
                  <a:schemeClr val="tx1"/>
                </a:solidFill>
                <a:effectLst/>
              </a:rPr>
              <a:t>está</a:t>
            </a:r>
            <a:r>
              <a:rPr kumimoji="0" lang="en-US" altLang="en-US" sz="2200" b="0" i="0" u="none" strike="noStrike" cap="none" normalizeH="0" baseline="0" dirty="0" smtClean="0">
                <a:ln>
                  <a:noFill/>
                </a:ln>
                <a:solidFill>
                  <a:schemeClr val="tx1"/>
                </a:solidFill>
                <a:effectLst/>
              </a:rPr>
              <a:t> </a:t>
            </a:r>
            <a:r>
              <a:rPr kumimoji="0" lang="en-US" altLang="en-US" sz="2200" b="0" i="0" u="none" strike="noStrike" cap="none" normalizeH="0" baseline="0" dirty="0" err="1" smtClean="0">
                <a:ln>
                  <a:noFill/>
                </a:ln>
                <a:solidFill>
                  <a:schemeClr val="tx1"/>
                </a:solidFill>
                <a:effectLst/>
              </a:rPr>
              <a:t>vinculada</a:t>
            </a:r>
            <a:r>
              <a:rPr kumimoji="0" lang="en-US" altLang="en-US" sz="2200" b="0" i="0" u="none" strike="noStrike" cap="none" normalizeH="0" baseline="0" dirty="0" smtClean="0">
                <a:ln>
                  <a:noFill/>
                </a:ln>
                <a:solidFill>
                  <a:schemeClr val="tx1"/>
                </a:solidFill>
                <a:effectLst/>
              </a:rPr>
              <a:t> al </a:t>
            </a:r>
            <a:r>
              <a:rPr kumimoji="0" lang="en-US" altLang="en-US" sz="2200" b="0" i="0" u="none" strike="noStrike" cap="none" normalizeH="0" baseline="0" dirty="0" err="1" smtClean="0">
                <a:ln>
                  <a:noFill/>
                </a:ln>
                <a:solidFill>
                  <a:schemeClr val="tx1"/>
                </a:solidFill>
                <a:effectLst/>
                <a:latin typeface="Arial Unicode MS"/>
              </a:rPr>
              <a:t>ViewModel</a:t>
            </a:r>
            <a:r>
              <a:rPr kumimoji="0" lang="en-US" altLang="en-US" sz="2200" b="0" i="0" u="none" strike="noStrike" cap="none" normalizeH="0" baseline="0" dirty="0" smtClean="0">
                <a:ln>
                  <a:noFill/>
                </a:ln>
                <a:solidFill>
                  <a:schemeClr val="tx1"/>
                </a:solidFill>
                <a:effectLst/>
              </a:rPr>
              <a:t> mediante </a:t>
            </a:r>
            <a:r>
              <a:rPr kumimoji="0" lang="en-US" altLang="en-US" sz="2200" b="0" i="1" u="none" strike="noStrike" cap="none" normalizeH="0" baseline="0" dirty="0" smtClean="0">
                <a:ln>
                  <a:noFill/>
                </a:ln>
                <a:solidFill>
                  <a:schemeClr val="tx1"/>
                </a:solidFill>
                <a:effectLst/>
                <a:latin typeface="Arial" panose="020B0604020202020204" pitchFamily="34" charset="0"/>
              </a:rPr>
              <a:t>data binding</a:t>
            </a:r>
            <a:r>
              <a:rPr kumimoji="0" lang="en-US" altLang="en-US" sz="2200" b="0" i="0" u="none" strike="noStrike" cap="none" normalizeH="0" baseline="0" dirty="0" smtClean="0">
                <a:ln>
                  <a:noFill/>
                </a:ln>
                <a:solidFill>
                  <a:schemeClr val="tx1"/>
                </a:solidFill>
                <a:effectLst/>
                <a:latin typeface="Arial" panose="020B0604020202020204" pitchFamily="34" charset="0"/>
              </a:rPr>
              <a:t>. </a:t>
            </a:r>
            <a:r>
              <a:rPr kumimoji="0" lang="en-US" altLang="en-US" sz="2200" b="0" i="0" u="none" strike="noStrike" cap="none" normalizeH="0" baseline="0" dirty="0" err="1" smtClean="0">
                <a:ln>
                  <a:noFill/>
                </a:ln>
                <a:solidFill>
                  <a:schemeClr val="tx1"/>
                </a:solidFill>
                <a:effectLst/>
                <a:latin typeface="Arial" panose="020B0604020202020204" pitchFamily="34" charset="0"/>
              </a:rPr>
              <a:t>Esto</a:t>
            </a:r>
            <a:r>
              <a:rPr kumimoji="0" lang="en-US" altLang="en-US" sz="2200" b="0" i="0" u="none" strike="noStrike" cap="none" normalizeH="0" baseline="0" dirty="0" smtClean="0">
                <a:ln>
                  <a:noFill/>
                </a:ln>
                <a:solidFill>
                  <a:schemeClr val="tx1"/>
                </a:solidFill>
                <a:effectLst/>
                <a:latin typeface="Arial" panose="020B0604020202020204" pitchFamily="34" charset="0"/>
              </a:rPr>
              <a:t> </a:t>
            </a:r>
            <a:r>
              <a:rPr kumimoji="0" lang="en-US" altLang="en-US" sz="2200" b="0" i="0" u="none" strike="noStrike" cap="none" normalizeH="0" baseline="0" dirty="0" err="1" smtClean="0">
                <a:ln>
                  <a:noFill/>
                </a:ln>
                <a:solidFill>
                  <a:schemeClr val="tx1"/>
                </a:solidFill>
                <a:effectLst/>
                <a:latin typeface="Arial" panose="020B0604020202020204" pitchFamily="34" charset="0"/>
              </a:rPr>
              <a:t>permite</a:t>
            </a:r>
            <a:r>
              <a:rPr kumimoji="0" lang="en-US" altLang="en-US" sz="2200" b="0" i="0" u="none" strike="noStrike" cap="none" normalizeH="0" baseline="0" dirty="0" smtClean="0">
                <a:ln>
                  <a:noFill/>
                </a:ln>
                <a:solidFill>
                  <a:schemeClr val="tx1"/>
                </a:solidFill>
                <a:effectLst/>
                <a:latin typeface="Arial" panose="020B0604020202020204" pitchFamily="34" charset="0"/>
              </a:rPr>
              <a:t> que los datos de la </a:t>
            </a:r>
            <a:r>
              <a:rPr kumimoji="0" lang="en-US" altLang="en-US" sz="2200" b="0" i="0" u="none" strike="noStrike" cap="none" normalizeH="0" baseline="0" dirty="0" err="1" smtClean="0">
                <a:ln>
                  <a:noFill/>
                </a:ln>
                <a:solidFill>
                  <a:schemeClr val="tx1"/>
                </a:solidFill>
                <a:effectLst/>
                <a:latin typeface="Arial Unicode MS"/>
              </a:rPr>
              <a:t>ViewModel</a:t>
            </a:r>
            <a:r>
              <a:rPr kumimoji="0" lang="en-US" altLang="en-US" sz="2200" b="0" i="0" u="none" strike="noStrike" cap="none" normalizeH="0" baseline="0" dirty="0" smtClean="0">
                <a:ln>
                  <a:noFill/>
                </a:ln>
                <a:solidFill>
                  <a:schemeClr val="tx1"/>
                </a:solidFill>
                <a:effectLst/>
              </a:rPr>
              <a:t> se </a:t>
            </a:r>
            <a:r>
              <a:rPr kumimoji="0" lang="en-US" altLang="en-US" sz="2200" b="0" i="0" u="none" strike="noStrike" cap="none" normalizeH="0" baseline="0" dirty="0" err="1" smtClean="0">
                <a:ln>
                  <a:noFill/>
                </a:ln>
                <a:solidFill>
                  <a:schemeClr val="tx1"/>
                </a:solidFill>
                <a:effectLst/>
              </a:rPr>
              <a:t>muestren</a:t>
            </a:r>
            <a:r>
              <a:rPr kumimoji="0" lang="en-US" altLang="en-US" sz="2200" b="0" i="0" u="none" strike="noStrike" cap="none" normalizeH="0" baseline="0" dirty="0" smtClean="0">
                <a:ln>
                  <a:noFill/>
                </a:ln>
                <a:solidFill>
                  <a:schemeClr val="tx1"/>
                </a:solidFill>
                <a:effectLst/>
              </a:rPr>
              <a:t> automáticamente en la </a:t>
            </a:r>
            <a:r>
              <a:rPr kumimoji="0" lang="en-US" altLang="en-US" sz="2200" b="0" i="0" u="none" strike="noStrike" cap="none" normalizeH="0" baseline="0" dirty="0" smtClean="0">
                <a:ln>
                  <a:noFill/>
                </a:ln>
                <a:solidFill>
                  <a:schemeClr val="tx1"/>
                </a:solidFill>
                <a:effectLst/>
                <a:latin typeface="Arial Unicode MS"/>
              </a:rPr>
              <a:t>View</a:t>
            </a:r>
            <a:r>
              <a:rPr kumimoji="0" lang="en-US" altLang="en-US" sz="2200" b="0" i="0" u="none" strike="noStrike" cap="none" normalizeH="0" baseline="0" dirty="0" smtClean="0">
                <a:ln>
                  <a:noFill/>
                </a:ln>
                <a:solidFill>
                  <a:schemeClr val="tx1"/>
                </a:solidFill>
                <a:effectLst/>
              </a:rPr>
              <a:t> y que los cambios en la </a:t>
            </a:r>
            <a:r>
              <a:rPr kumimoji="0" lang="en-US" altLang="en-US" sz="2200" b="0" i="0" u="none" strike="noStrike" cap="none" normalizeH="0" baseline="0" dirty="0" smtClean="0">
                <a:ln>
                  <a:noFill/>
                </a:ln>
                <a:solidFill>
                  <a:schemeClr val="tx1"/>
                </a:solidFill>
                <a:effectLst/>
                <a:latin typeface="Arial Unicode MS"/>
              </a:rPr>
              <a:t>View</a:t>
            </a:r>
            <a:r>
              <a:rPr kumimoji="0" lang="en-US" altLang="en-US" sz="2200" b="0" i="0" u="none" strike="noStrike" cap="none" normalizeH="0" baseline="0" dirty="0" smtClean="0">
                <a:ln>
                  <a:noFill/>
                </a:ln>
                <a:solidFill>
                  <a:schemeClr val="tx1"/>
                </a:solidFill>
                <a:effectLst/>
              </a:rPr>
              <a:t> se </a:t>
            </a:r>
            <a:r>
              <a:rPr kumimoji="0" lang="en-US" altLang="en-US" sz="2200" b="0" i="0" u="none" strike="noStrike" cap="none" normalizeH="0" baseline="0" dirty="0" err="1" smtClean="0">
                <a:ln>
                  <a:noFill/>
                </a:ln>
                <a:solidFill>
                  <a:schemeClr val="tx1"/>
                </a:solidFill>
                <a:effectLst/>
              </a:rPr>
              <a:t>reflejen</a:t>
            </a:r>
            <a:r>
              <a:rPr kumimoji="0" lang="en-US" altLang="en-US" sz="2200" b="0" i="0" u="none" strike="noStrike" cap="none" normalizeH="0" baseline="0" dirty="0" smtClean="0">
                <a:ln>
                  <a:noFill/>
                </a:ln>
                <a:solidFill>
                  <a:schemeClr val="tx1"/>
                </a:solidFill>
                <a:effectLst/>
              </a:rPr>
              <a:t> en la </a:t>
            </a:r>
            <a:r>
              <a:rPr kumimoji="0" lang="en-US" altLang="en-US" sz="2200" b="0" i="0" u="none" strike="noStrike" cap="none" normalizeH="0" baseline="0" dirty="0" err="1" smtClean="0">
                <a:ln>
                  <a:noFill/>
                </a:ln>
                <a:solidFill>
                  <a:schemeClr val="tx1"/>
                </a:solidFill>
                <a:effectLst/>
                <a:latin typeface="Arial Unicode MS"/>
              </a:rPr>
              <a:t>ViewModel</a:t>
            </a:r>
            <a:r>
              <a:rPr kumimoji="0" lang="en-US" altLang="en-US" sz="2200" b="0" i="0" u="none" strike="noStrike" cap="none" normalizeH="0" baseline="0" dirty="0" smtClean="0">
                <a:ln>
                  <a:noFill/>
                </a:ln>
                <a:solidFill>
                  <a:schemeClr val="tx1"/>
                </a:solidFill>
                <a:effectLst/>
              </a:rPr>
              <a:t>.</a:t>
            </a:r>
            <a:endParaRPr kumimoji="0" lang="en-US" altLang="en-US" sz="2200" b="0"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200" b="1" i="0" u="none" strike="noStrike" cap="none" normalizeH="0" baseline="0" dirty="0" err="1" smtClean="0">
                <a:ln>
                  <a:noFill/>
                </a:ln>
                <a:solidFill>
                  <a:schemeClr val="tx1"/>
                </a:solidFill>
                <a:effectLst/>
                <a:latin typeface="Arial" panose="020B0604020202020204" pitchFamily="34" charset="0"/>
              </a:rPr>
              <a:t>ViewModel</a:t>
            </a:r>
            <a:r>
              <a:rPr kumimoji="0" lang="en-US" altLang="en-US" sz="2200" b="1" i="0" u="none" strike="noStrike" cap="none" normalizeH="0" baseline="0" dirty="0" smtClean="0">
                <a:ln>
                  <a:noFill/>
                </a:ln>
                <a:solidFill>
                  <a:schemeClr val="tx1"/>
                </a:solidFill>
                <a:effectLst/>
                <a:latin typeface="Arial" panose="020B0604020202020204" pitchFamily="34" charset="0"/>
              </a:rPr>
              <a:t> ↔ Model</a:t>
            </a:r>
            <a:r>
              <a:rPr kumimoji="0" lang="en-US" altLang="en-US" sz="2200" b="0" i="0" u="none" strike="noStrike" cap="none" normalizeH="0" baseline="0" dirty="0" smtClean="0">
                <a:ln>
                  <a:noFill/>
                </a:ln>
                <a:solidFill>
                  <a:schemeClr val="tx1"/>
                </a:solidFill>
                <a:effectLst/>
                <a:latin typeface="Arial" panose="020B0604020202020204" pitchFamily="34" charset="0"/>
              </a:rPr>
              <a:t>:</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smtClean="0">
                <a:ln>
                  <a:noFill/>
                </a:ln>
                <a:solidFill>
                  <a:schemeClr val="tx1"/>
                </a:solidFill>
                <a:effectLst/>
                <a:latin typeface="Arial" panose="020B0604020202020204" pitchFamily="34" charset="0"/>
              </a:rPr>
              <a:t>La </a:t>
            </a:r>
            <a:r>
              <a:rPr kumimoji="0" lang="en-US" altLang="en-US" sz="2200" b="0" i="0" u="none" strike="noStrike" cap="none" normalizeH="0" baseline="0" dirty="0" err="1" smtClean="0">
                <a:ln>
                  <a:noFill/>
                </a:ln>
                <a:solidFill>
                  <a:schemeClr val="tx1"/>
                </a:solidFill>
                <a:effectLst/>
                <a:latin typeface="Arial Unicode MS"/>
              </a:rPr>
              <a:t>ViewModel</a:t>
            </a:r>
            <a:r>
              <a:rPr kumimoji="0" lang="en-US" altLang="en-US" sz="2200" b="0" i="0" u="none" strike="noStrike" cap="none" normalizeH="0" baseline="0" dirty="0" smtClean="0">
                <a:ln>
                  <a:noFill/>
                </a:ln>
                <a:solidFill>
                  <a:schemeClr val="tx1"/>
                </a:solidFill>
                <a:effectLst/>
              </a:rPr>
              <a:t> </a:t>
            </a:r>
            <a:r>
              <a:rPr kumimoji="0" lang="en-US" altLang="en-US" sz="2200" b="0" i="0" u="none" strike="noStrike" cap="none" normalizeH="0" baseline="0" dirty="0" err="1" smtClean="0">
                <a:ln>
                  <a:noFill/>
                </a:ln>
                <a:solidFill>
                  <a:schemeClr val="tx1"/>
                </a:solidFill>
                <a:effectLst/>
              </a:rPr>
              <a:t>interactúa</a:t>
            </a:r>
            <a:r>
              <a:rPr kumimoji="0" lang="en-US" altLang="en-US" sz="2200" b="0" i="0" u="none" strike="noStrike" cap="none" normalizeH="0" baseline="0" dirty="0" smtClean="0">
                <a:ln>
                  <a:noFill/>
                </a:ln>
                <a:solidFill>
                  <a:schemeClr val="tx1"/>
                </a:solidFill>
                <a:effectLst/>
              </a:rPr>
              <a:t> con el </a:t>
            </a:r>
            <a:r>
              <a:rPr kumimoji="0" lang="en-US" altLang="en-US" sz="2200" b="0" i="0" u="none" strike="noStrike" cap="none" normalizeH="0" baseline="0" dirty="0" smtClean="0">
                <a:ln>
                  <a:noFill/>
                </a:ln>
                <a:solidFill>
                  <a:schemeClr val="tx1"/>
                </a:solidFill>
                <a:effectLst/>
                <a:latin typeface="Arial Unicode MS"/>
              </a:rPr>
              <a:t>Model</a:t>
            </a:r>
            <a:r>
              <a:rPr kumimoji="0" lang="en-US" altLang="en-US" sz="2200" b="0" i="0" u="none" strike="noStrike" cap="none" normalizeH="0" baseline="0" dirty="0" smtClean="0">
                <a:ln>
                  <a:noFill/>
                </a:ln>
                <a:solidFill>
                  <a:schemeClr val="tx1"/>
                </a:solidFill>
                <a:effectLst/>
              </a:rPr>
              <a:t> para </a:t>
            </a:r>
            <a:r>
              <a:rPr kumimoji="0" lang="en-US" altLang="en-US" sz="2200" b="0" i="0" u="none" strike="noStrike" cap="none" normalizeH="0" baseline="0" dirty="0" err="1" smtClean="0">
                <a:ln>
                  <a:noFill/>
                </a:ln>
                <a:solidFill>
                  <a:schemeClr val="tx1"/>
                </a:solidFill>
                <a:effectLst/>
              </a:rPr>
              <a:t>recuperar</a:t>
            </a:r>
            <a:r>
              <a:rPr kumimoji="0" lang="en-US" altLang="en-US" sz="2200" b="0" i="0" u="none" strike="noStrike" cap="none" normalizeH="0" baseline="0" dirty="0" smtClean="0">
                <a:ln>
                  <a:noFill/>
                </a:ln>
                <a:solidFill>
                  <a:schemeClr val="tx1"/>
                </a:solidFill>
                <a:effectLst/>
              </a:rPr>
              <a:t>, </a:t>
            </a:r>
            <a:r>
              <a:rPr kumimoji="0" lang="en-US" altLang="en-US" sz="2200" b="0" i="0" u="none" strike="noStrike" cap="none" normalizeH="0" baseline="0" dirty="0" err="1" smtClean="0">
                <a:ln>
                  <a:noFill/>
                </a:ln>
                <a:solidFill>
                  <a:schemeClr val="tx1"/>
                </a:solidFill>
                <a:effectLst/>
              </a:rPr>
              <a:t>actualizar</a:t>
            </a:r>
            <a:r>
              <a:rPr kumimoji="0" lang="en-US" altLang="en-US" sz="2200" b="0" i="0" u="none" strike="noStrike" cap="none" normalizeH="0" baseline="0" dirty="0" smtClean="0">
                <a:ln>
                  <a:noFill/>
                </a:ln>
                <a:solidFill>
                  <a:schemeClr val="tx1"/>
                </a:solidFill>
                <a:effectLst/>
              </a:rPr>
              <a:t> y </a:t>
            </a:r>
            <a:r>
              <a:rPr kumimoji="0" lang="en-US" altLang="en-US" sz="2200" b="0" i="0" u="none" strike="noStrike" cap="none" normalizeH="0" baseline="0" dirty="0" err="1" smtClean="0">
                <a:ln>
                  <a:noFill/>
                </a:ln>
                <a:solidFill>
                  <a:schemeClr val="tx1"/>
                </a:solidFill>
                <a:effectLst/>
              </a:rPr>
              <a:t>almacenar</a:t>
            </a:r>
            <a:r>
              <a:rPr kumimoji="0" lang="en-US" altLang="en-US" sz="2200" b="0" i="0" u="none" strike="noStrike" cap="none" normalizeH="0" baseline="0" dirty="0" smtClean="0">
                <a:ln>
                  <a:noFill/>
                </a:ln>
                <a:solidFill>
                  <a:schemeClr val="tx1"/>
                </a:solidFill>
                <a:effectLst/>
              </a:rPr>
              <a:t> datos.</a:t>
            </a:r>
            <a:endParaRPr kumimoji="0" lang="en-US" altLang="en-US" sz="22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640018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idx="1"/>
          </p:nvPr>
        </p:nvSpPr>
        <p:spPr bwMode="auto">
          <a:xfrm>
            <a:off x="838201" y="297566"/>
            <a:ext cx="10293626" cy="61247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smtClean="0">
                <a:ln>
                  <a:noFill/>
                </a:ln>
                <a:solidFill>
                  <a:schemeClr val="tx1"/>
                </a:solidFill>
                <a:effectLst/>
                <a:latin typeface="Arial" panose="020B0604020202020204" pitchFamily="34" charset="0"/>
              </a:rPr>
              <a:t>Componentes del MVVM</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1"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AutoNum type="arabicPeriod"/>
              <a:tabLst/>
            </a:pPr>
            <a:r>
              <a:rPr kumimoji="0" lang="en-US" altLang="en-US" sz="2400" b="1" i="0" u="none" strike="noStrike" cap="none" normalizeH="0" baseline="0" dirty="0" smtClean="0">
                <a:ln>
                  <a:noFill/>
                </a:ln>
                <a:solidFill>
                  <a:schemeClr val="tx1"/>
                </a:solidFill>
                <a:effectLst/>
                <a:latin typeface="Arial" panose="020B0604020202020204" pitchFamily="34" charset="0"/>
              </a:rPr>
              <a:t>Model (M)</a:t>
            </a:r>
            <a:r>
              <a:rPr kumimoji="0" lang="en-US" altLang="en-US" sz="2400" b="0" i="0" u="none" strike="noStrike" cap="none" normalizeH="0" baseline="0" dirty="0" smtClean="0">
                <a:ln>
                  <a:noFill/>
                </a:ln>
                <a:solidFill>
                  <a:schemeClr val="tx1"/>
                </a:solidFill>
                <a:effectLst/>
                <a:latin typeface="Arial" panose="020B0604020202020204" pitchFamily="34" charset="0"/>
              </a:rPr>
              <a:t>:</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err="1" smtClean="0">
                <a:ln>
                  <a:noFill/>
                </a:ln>
                <a:solidFill>
                  <a:schemeClr val="tx1"/>
                </a:solidFill>
                <a:effectLst/>
                <a:latin typeface="Arial" panose="020B0604020202020204" pitchFamily="34" charset="0"/>
              </a:rPr>
              <a:t>Representa</a:t>
            </a:r>
            <a:r>
              <a:rPr kumimoji="0" lang="en-US" altLang="en-US" b="0" i="0" u="none" strike="noStrike" cap="none" normalizeH="0" baseline="0" dirty="0" smtClean="0">
                <a:ln>
                  <a:noFill/>
                </a:ln>
                <a:solidFill>
                  <a:schemeClr val="tx1"/>
                </a:solidFill>
                <a:effectLst/>
                <a:latin typeface="Arial" panose="020B0604020202020204" pitchFamily="34" charset="0"/>
              </a:rPr>
              <a:t> la </a:t>
            </a:r>
            <a:r>
              <a:rPr kumimoji="0" lang="en-US" altLang="en-US" b="0" i="0" u="none" strike="noStrike" cap="none" normalizeH="0" baseline="0" dirty="0" err="1" smtClean="0">
                <a:ln>
                  <a:noFill/>
                </a:ln>
                <a:solidFill>
                  <a:schemeClr val="tx1"/>
                </a:solidFill>
                <a:effectLst/>
                <a:latin typeface="Arial" panose="020B0604020202020204" pitchFamily="34" charset="0"/>
              </a:rPr>
              <a:t>capa</a:t>
            </a:r>
            <a:r>
              <a:rPr kumimoji="0" lang="en-US" altLang="en-US" b="0" i="0" u="none" strike="noStrike" cap="none" normalizeH="0" baseline="0" dirty="0" smtClean="0">
                <a:ln>
                  <a:noFill/>
                </a:ln>
                <a:solidFill>
                  <a:schemeClr val="tx1"/>
                </a:solidFill>
                <a:effectLst/>
                <a:latin typeface="Arial" panose="020B0604020202020204" pitchFamily="34" charset="0"/>
              </a:rPr>
              <a:t> de datos y la lógica de </a:t>
            </a:r>
            <a:r>
              <a:rPr kumimoji="0" lang="en-US" altLang="en-US" b="0" i="0" u="none" strike="noStrike" cap="none" normalizeH="0" baseline="0" dirty="0" err="1" smtClean="0">
                <a:ln>
                  <a:noFill/>
                </a:ln>
                <a:solidFill>
                  <a:schemeClr val="tx1"/>
                </a:solidFill>
                <a:effectLst/>
                <a:latin typeface="Arial" panose="020B0604020202020204" pitchFamily="34" charset="0"/>
              </a:rPr>
              <a:t>negocio</a:t>
            </a:r>
            <a:r>
              <a:rPr kumimoji="0" lang="en-US" altLang="en-US" b="0" i="0" u="none" strike="noStrike" cap="none" normalizeH="0" baseline="0" dirty="0" smtClean="0">
                <a:ln>
                  <a:noFill/>
                </a:ln>
                <a:solidFill>
                  <a:schemeClr val="tx1"/>
                </a:solidFill>
                <a:effectLst/>
                <a:latin typeface="Arial" panose="020B0604020202020204" pitchFamily="34" charset="0"/>
              </a:rPr>
              <a:t>.</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smtClean="0">
                <a:ln>
                  <a:noFill/>
                </a:ln>
                <a:solidFill>
                  <a:schemeClr val="tx1"/>
                </a:solidFill>
                <a:effectLst/>
                <a:latin typeface="Arial" panose="020B0604020202020204" pitchFamily="34" charset="0"/>
              </a:rPr>
              <a:t>Se </a:t>
            </a:r>
            <a:r>
              <a:rPr kumimoji="0" lang="en-US" altLang="en-US" b="0" i="0" u="none" strike="noStrike" cap="none" normalizeH="0" baseline="0" dirty="0" err="1" smtClean="0">
                <a:ln>
                  <a:noFill/>
                </a:ln>
                <a:solidFill>
                  <a:schemeClr val="tx1"/>
                </a:solidFill>
                <a:effectLst/>
                <a:latin typeface="Arial" panose="020B0604020202020204" pitchFamily="34" charset="0"/>
              </a:rPr>
              <a:t>encarga</a:t>
            </a:r>
            <a:r>
              <a:rPr kumimoji="0" lang="en-US" altLang="en-US" b="0" i="0" u="none" strike="noStrike" cap="none" normalizeH="0" baseline="0" dirty="0" smtClean="0">
                <a:ln>
                  <a:noFill/>
                </a:ln>
                <a:solidFill>
                  <a:schemeClr val="tx1"/>
                </a:solidFill>
                <a:effectLst/>
                <a:latin typeface="Arial" panose="020B0604020202020204" pitchFamily="34" charset="0"/>
              </a:rPr>
              <a:t> de </a:t>
            </a:r>
            <a:r>
              <a:rPr kumimoji="0" lang="en-US" altLang="en-US" b="0" i="0" u="none" strike="noStrike" cap="none" normalizeH="0" baseline="0" dirty="0" err="1" smtClean="0">
                <a:ln>
                  <a:noFill/>
                </a:ln>
                <a:solidFill>
                  <a:schemeClr val="tx1"/>
                </a:solidFill>
                <a:effectLst/>
                <a:latin typeface="Arial" panose="020B0604020202020204" pitchFamily="34" charset="0"/>
              </a:rPr>
              <a:t>interactuar</a:t>
            </a:r>
            <a:r>
              <a:rPr kumimoji="0" lang="en-US" altLang="en-US" b="0" i="0" u="none" strike="noStrike" cap="none" normalizeH="0" baseline="0" dirty="0" smtClean="0">
                <a:ln>
                  <a:noFill/>
                </a:ln>
                <a:solidFill>
                  <a:schemeClr val="tx1"/>
                </a:solidFill>
                <a:effectLst/>
                <a:latin typeface="Arial" panose="020B0604020202020204" pitchFamily="34" charset="0"/>
              </a:rPr>
              <a:t> con la base de datos o </a:t>
            </a:r>
            <a:r>
              <a:rPr kumimoji="0" lang="en-US" altLang="en-US" b="0" i="0" u="none" strike="noStrike" cap="none" normalizeH="0" baseline="0" dirty="0" err="1" smtClean="0">
                <a:ln>
                  <a:noFill/>
                </a:ln>
                <a:solidFill>
                  <a:schemeClr val="tx1"/>
                </a:solidFill>
                <a:effectLst/>
                <a:latin typeface="Arial" panose="020B0604020202020204" pitchFamily="34" charset="0"/>
              </a:rPr>
              <a:t>servicios</a:t>
            </a:r>
            <a:r>
              <a:rPr kumimoji="0" lang="en-US" altLang="en-US" b="0" i="0" u="none" strike="noStrike" cap="none" normalizeH="0" baseline="0" dirty="0" smtClean="0">
                <a:ln>
                  <a:noFill/>
                </a:ln>
                <a:solidFill>
                  <a:schemeClr val="tx1"/>
                </a:solidFill>
                <a:effectLst/>
                <a:latin typeface="Arial" panose="020B0604020202020204" pitchFamily="34" charset="0"/>
              </a:rPr>
              <a:t> </a:t>
            </a:r>
            <a:r>
              <a:rPr kumimoji="0" lang="en-US" altLang="en-US" b="0" i="0" u="none" strike="noStrike" cap="none" normalizeH="0" baseline="0" dirty="0" err="1" smtClean="0">
                <a:ln>
                  <a:noFill/>
                </a:ln>
                <a:solidFill>
                  <a:schemeClr val="tx1"/>
                </a:solidFill>
                <a:effectLst/>
                <a:latin typeface="Arial" panose="020B0604020202020204" pitchFamily="34" charset="0"/>
              </a:rPr>
              <a:t>externos</a:t>
            </a:r>
            <a:r>
              <a:rPr kumimoji="0" lang="en-US" altLang="en-US" b="0" i="0" u="none" strike="noStrike" cap="none" normalizeH="0" baseline="0" dirty="0" smtClean="0">
                <a:ln>
                  <a:noFill/>
                </a:ln>
                <a:solidFill>
                  <a:schemeClr val="tx1"/>
                </a:solidFill>
                <a:effectLst/>
                <a:latin typeface="Arial" panose="020B0604020202020204" pitchFamily="34" charset="0"/>
              </a:rPr>
              <a:t>.</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smtClean="0">
                <a:ln>
                  <a:noFill/>
                </a:ln>
                <a:solidFill>
                  <a:schemeClr val="tx1"/>
                </a:solidFill>
                <a:effectLst/>
                <a:latin typeface="Arial" panose="020B0604020202020204" pitchFamily="34" charset="0"/>
              </a:rPr>
              <a:t>No tiene </a:t>
            </a:r>
            <a:r>
              <a:rPr kumimoji="0" lang="en-US" altLang="en-US" b="0" i="0" u="none" strike="noStrike" cap="none" normalizeH="0" baseline="0" dirty="0" err="1" smtClean="0">
                <a:ln>
                  <a:noFill/>
                </a:ln>
                <a:solidFill>
                  <a:schemeClr val="tx1"/>
                </a:solidFill>
                <a:effectLst/>
                <a:latin typeface="Arial" panose="020B0604020202020204" pitchFamily="34" charset="0"/>
              </a:rPr>
              <a:t>ninguna</a:t>
            </a:r>
            <a:r>
              <a:rPr kumimoji="0" lang="en-US" altLang="en-US" b="0" i="0" u="none" strike="noStrike" cap="none" normalizeH="0" baseline="0" dirty="0" smtClean="0">
                <a:ln>
                  <a:noFill/>
                </a:ln>
                <a:solidFill>
                  <a:schemeClr val="tx1"/>
                </a:solidFill>
                <a:effectLst/>
                <a:latin typeface="Arial" panose="020B0604020202020204" pitchFamily="34" charset="0"/>
              </a:rPr>
              <a:t> </a:t>
            </a:r>
            <a:r>
              <a:rPr kumimoji="0" lang="en-US" altLang="en-US" b="0" i="0" u="none" strike="noStrike" cap="none" normalizeH="0" baseline="0" dirty="0" err="1" smtClean="0">
                <a:ln>
                  <a:noFill/>
                </a:ln>
                <a:solidFill>
                  <a:schemeClr val="tx1"/>
                </a:solidFill>
                <a:effectLst/>
                <a:latin typeface="Arial" panose="020B0604020202020204" pitchFamily="34" charset="0"/>
              </a:rPr>
              <a:t>referencia</a:t>
            </a:r>
            <a:r>
              <a:rPr kumimoji="0" lang="en-US" altLang="en-US" b="0" i="0" u="none" strike="noStrike" cap="none" normalizeH="0" baseline="0" dirty="0" smtClean="0">
                <a:ln>
                  <a:noFill/>
                </a:ln>
                <a:solidFill>
                  <a:schemeClr val="tx1"/>
                </a:solidFill>
                <a:effectLst/>
                <a:latin typeface="Arial" panose="020B0604020202020204" pitchFamily="34" charset="0"/>
              </a:rPr>
              <a:t> </a:t>
            </a:r>
            <a:r>
              <a:rPr kumimoji="0" lang="en-US" altLang="en-US" b="0" i="0" u="none" strike="noStrike" cap="none" normalizeH="0" baseline="0" dirty="0" err="1" smtClean="0">
                <a:ln>
                  <a:noFill/>
                </a:ln>
                <a:solidFill>
                  <a:schemeClr val="tx1"/>
                </a:solidFill>
                <a:effectLst/>
                <a:latin typeface="Arial" panose="020B0604020202020204" pitchFamily="34" charset="0"/>
              </a:rPr>
              <a:t>directa</a:t>
            </a:r>
            <a:r>
              <a:rPr kumimoji="0" lang="en-US" altLang="en-US" b="0" i="0" u="none" strike="noStrike" cap="none" normalizeH="0" baseline="0" dirty="0" smtClean="0">
                <a:ln>
                  <a:noFill/>
                </a:ln>
                <a:solidFill>
                  <a:schemeClr val="tx1"/>
                </a:solidFill>
                <a:effectLst/>
                <a:latin typeface="Arial" panose="020B0604020202020204" pitchFamily="34" charset="0"/>
              </a:rPr>
              <a:t> a la </a:t>
            </a:r>
            <a:r>
              <a:rPr kumimoji="0" lang="en-US" altLang="en-US" b="0" i="0" u="none" strike="noStrike" cap="none" normalizeH="0" baseline="0" dirty="0" err="1" smtClean="0">
                <a:ln>
                  <a:noFill/>
                </a:ln>
                <a:solidFill>
                  <a:schemeClr val="tx1"/>
                </a:solidFill>
                <a:effectLst/>
                <a:latin typeface="Arial" panose="020B0604020202020204" pitchFamily="34" charset="0"/>
              </a:rPr>
              <a:t>interfaz</a:t>
            </a:r>
            <a:r>
              <a:rPr kumimoji="0" lang="en-US" altLang="en-US" b="0" i="0" u="none" strike="noStrike" cap="none" normalizeH="0" baseline="0" dirty="0" smtClean="0">
                <a:ln>
                  <a:noFill/>
                </a:ln>
                <a:solidFill>
                  <a:schemeClr val="tx1"/>
                </a:solidFill>
                <a:effectLst/>
                <a:latin typeface="Arial" panose="020B0604020202020204" pitchFamily="34" charset="0"/>
              </a:rPr>
              <a:t> de </a:t>
            </a:r>
            <a:r>
              <a:rPr kumimoji="0" lang="en-US" altLang="en-US" b="0" i="0" u="none" strike="noStrike" cap="none" normalizeH="0" baseline="0" dirty="0" err="1" smtClean="0">
                <a:ln>
                  <a:noFill/>
                </a:ln>
                <a:solidFill>
                  <a:schemeClr val="tx1"/>
                </a:solidFill>
                <a:effectLst/>
                <a:latin typeface="Arial" panose="020B0604020202020204" pitchFamily="34" charset="0"/>
              </a:rPr>
              <a:t>usuario</a:t>
            </a:r>
            <a:r>
              <a:rPr kumimoji="0" lang="en-US" altLang="en-US" b="0" i="0" u="none" strike="noStrike" cap="none" normalizeH="0" baseline="0" dirty="0" smtClean="0">
                <a:ln>
                  <a:noFill/>
                </a:ln>
                <a:solidFill>
                  <a:schemeClr val="tx1"/>
                </a:solidFill>
                <a:effectLst/>
                <a:latin typeface="Arial" panose="020B0604020202020204" pitchFamily="34" charset="0"/>
              </a:rPr>
              <a:t>.</a:t>
            </a:r>
          </a:p>
          <a:p>
            <a:pPr marL="0" marR="0" lvl="0" indent="0" algn="just" defTabSz="914400" rtl="0" eaLnBrk="0" fontAlgn="base" latinLnBrk="0" hangingPunct="0">
              <a:lnSpc>
                <a:spcPct val="100000"/>
              </a:lnSpc>
              <a:spcBef>
                <a:spcPct val="0"/>
              </a:spcBef>
              <a:spcAft>
                <a:spcPct val="0"/>
              </a:spcAft>
              <a:buClrTx/>
              <a:buSzTx/>
              <a:buFontTx/>
              <a:buAutoNum type="arabicPeriod" startAt="2"/>
              <a:tabLst/>
            </a:pPr>
            <a:r>
              <a:rPr kumimoji="0" lang="en-US" altLang="en-US" sz="2400" b="1" i="0" u="none" strike="noStrike" cap="none" normalizeH="0" baseline="0" dirty="0" smtClean="0">
                <a:ln>
                  <a:noFill/>
                </a:ln>
                <a:solidFill>
                  <a:schemeClr val="tx1"/>
                </a:solidFill>
                <a:effectLst/>
                <a:latin typeface="Arial" panose="020B0604020202020204" pitchFamily="34" charset="0"/>
              </a:rPr>
              <a:t>View (V)</a:t>
            </a:r>
            <a:r>
              <a:rPr kumimoji="0" lang="en-US" altLang="en-US" sz="2400" b="0" i="0" u="none" strike="noStrike" cap="none" normalizeH="0" baseline="0" dirty="0" smtClean="0">
                <a:ln>
                  <a:noFill/>
                </a:ln>
                <a:solidFill>
                  <a:schemeClr val="tx1"/>
                </a:solidFill>
                <a:effectLst/>
                <a:latin typeface="Arial" panose="020B0604020202020204" pitchFamily="34" charset="0"/>
              </a:rPr>
              <a:t>:</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err="1" smtClean="0">
                <a:ln>
                  <a:noFill/>
                </a:ln>
                <a:solidFill>
                  <a:schemeClr val="tx1"/>
                </a:solidFill>
                <a:effectLst/>
                <a:latin typeface="Arial" panose="020B0604020202020204" pitchFamily="34" charset="0"/>
              </a:rPr>
              <a:t>Es</a:t>
            </a:r>
            <a:r>
              <a:rPr kumimoji="0" lang="en-US" altLang="en-US" b="0" i="0" u="none" strike="noStrike" cap="none" normalizeH="0" baseline="0" dirty="0" smtClean="0">
                <a:ln>
                  <a:noFill/>
                </a:ln>
                <a:solidFill>
                  <a:schemeClr val="tx1"/>
                </a:solidFill>
                <a:effectLst/>
                <a:latin typeface="Arial" panose="020B0604020202020204" pitchFamily="34" charset="0"/>
              </a:rPr>
              <a:t> la </a:t>
            </a:r>
            <a:r>
              <a:rPr kumimoji="0" lang="en-US" altLang="en-US" b="0" i="0" u="none" strike="noStrike" cap="none" normalizeH="0" baseline="0" dirty="0" err="1" smtClean="0">
                <a:ln>
                  <a:noFill/>
                </a:ln>
                <a:solidFill>
                  <a:schemeClr val="tx1"/>
                </a:solidFill>
                <a:effectLst/>
                <a:latin typeface="Arial" panose="020B0604020202020204" pitchFamily="34" charset="0"/>
              </a:rPr>
              <a:t>interfaz</a:t>
            </a:r>
            <a:r>
              <a:rPr kumimoji="0" lang="en-US" altLang="en-US" b="0" i="0" u="none" strike="noStrike" cap="none" normalizeH="0" baseline="0" dirty="0" smtClean="0">
                <a:ln>
                  <a:noFill/>
                </a:ln>
                <a:solidFill>
                  <a:schemeClr val="tx1"/>
                </a:solidFill>
                <a:effectLst/>
                <a:latin typeface="Arial" panose="020B0604020202020204" pitchFamily="34" charset="0"/>
              </a:rPr>
              <a:t> de </a:t>
            </a:r>
            <a:r>
              <a:rPr kumimoji="0" lang="en-US" altLang="en-US" b="0" i="0" u="none" strike="noStrike" cap="none" normalizeH="0" baseline="0" dirty="0" err="1" smtClean="0">
                <a:ln>
                  <a:noFill/>
                </a:ln>
                <a:solidFill>
                  <a:schemeClr val="tx1"/>
                </a:solidFill>
                <a:effectLst/>
                <a:latin typeface="Arial" panose="020B0604020202020204" pitchFamily="34" charset="0"/>
              </a:rPr>
              <a:t>usuario</a:t>
            </a:r>
            <a:r>
              <a:rPr kumimoji="0" lang="en-US" altLang="en-US" b="0" i="0" u="none" strike="noStrike" cap="none" normalizeH="0" baseline="0" dirty="0" smtClean="0">
                <a:ln>
                  <a:noFill/>
                </a:ln>
                <a:solidFill>
                  <a:schemeClr val="tx1"/>
                </a:solidFill>
                <a:effectLst/>
                <a:latin typeface="Arial" panose="020B0604020202020204" pitchFamily="34" charset="0"/>
              </a:rPr>
              <a:t> (XAML en WPF).</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smtClean="0">
                <a:ln>
                  <a:noFill/>
                </a:ln>
                <a:solidFill>
                  <a:schemeClr val="tx1"/>
                </a:solidFill>
                <a:effectLst/>
                <a:latin typeface="Arial" panose="020B0604020202020204" pitchFamily="34" charset="0"/>
              </a:rPr>
              <a:t>Se </a:t>
            </a:r>
            <a:r>
              <a:rPr kumimoji="0" lang="en-US" altLang="en-US" b="0" i="0" u="none" strike="noStrike" cap="none" normalizeH="0" baseline="0" dirty="0" err="1" smtClean="0">
                <a:ln>
                  <a:noFill/>
                </a:ln>
                <a:solidFill>
                  <a:schemeClr val="tx1"/>
                </a:solidFill>
                <a:effectLst/>
                <a:latin typeface="Arial" panose="020B0604020202020204" pitchFamily="34" charset="0"/>
              </a:rPr>
              <a:t>encarga</a:t>
            </a:r>
            <a:r>
              <a:rPr kumimoji="0" lang="en-US" altLang="en-US" b="0" i="0" u="none" strike="noStrike" cap="none" normalizeH="0" baseline="0" dirty="0" smtClean="0">
                <a:ln>
                  <a:noFill/>
                </a:ln>
                <a:solidFill>
                  <a:schemeClr val="tx1"/>
                </a:solidFill>
                <a:effectLst/>
                <a:latin typeface="Arial" panose="020B0604020202020204" pitchFamily="34" charset="0"/>
              </a:rPr>
              <a:t> de </a:t>
            </a:r>
            <a:r>
              <a:rPr kumimoji="0" lang="en-US" altLang="en-US" b="0" i="0" u="none" strike="noStrike" cap="none" normalizeH="0" baseline="0" dirty="0" err="1" smtClean="0">
                <a:ln>
                  <a:noFill/>
                </a:ln>
                <a:solidFill>
                  <a:schemeClr val="tx1"/>
                </a:solidFill>
                <a:effectLst/>
                <a:latin typeface="Arial" panose="020B0604020202020204" pitchFamily="34" charset="0"/>
              </a:rPr>
              <a:t>mostrar</a:t>
            </a:r>
            <a:r>
              <a:rPr kumimoji="0" lang="en-US" altLang="en-US" b="0" i="0" u="none" strike="noStrike" cap="none" normalizeH="0" baseline="0" dirty="0" smtClean="0">
                <a:ln>
                  <a:noFill/>
                </a:ln>
                <a:solidFill>
                  <a:schemeClr val="tx1"/>
                </a:solidFill>
                <a:effectLst/>
                <a:latin typeface="Arial" panose="020B0604020202020204" pitchFamily="34" charset="0"/>
              </a:rPr>
              <a:t> los datos al </a:t>
            </a:r>
            <a:r>
              <a:rPr kumimoji="0" lang="en-US" altLang="en-US" b="0" i="0" u="none" strike="noStrike" cap="none" normalizeH="0" baseline="0" dirty="0" err="1" smtClean="0">
                <a:ln>
                  <a:noFill/>
                </a:ln>
                <a:solidFill>
                  <a:schemeClr val="tx1"/>
                </a:solidFill>
                <a:effectLst/>
                <a:latin typeface="Arial" panose="020B0604020202020204" pitchFamily="34" charset="0"/>
              </a:rPr>
              <a:t>usuario</a:t>
            </a:r>
            <a:r>
              <a:rPr kumimoji="0" lang="en-US" altLang="en-US" b="0" i="0" u="none" strike="noStrike" cap="none" normalizeH="0" baseline="0" dirty="0" smtClean="0">
                <a:ln>
                  <a:noFill/>
                </a:ln>
                <a:solidFill>
                  <a:schemeClr val="tx1"/>
                </a:solidFill>
                <a:effectLst/>
                <a:latin typeface="Arial" panose="020B0604020202020204" pitchFamily="34" charset="0"/>
              </a:rPr>
              <a:t> y </a:t>
            </a:r>
            <a:r>
              <a:rPr kumimoji="0" lang="en-US" altLang="en-US" b="0" i="0" u="none" strike="noStrike" cap="none" normalizeH="0" baseline="0" dirty="0" err="1" smtClean="0">
                <a:ln>
                  <a:noFill/>
                </a:ln>
                <a:solidFill>
                  <a:schemeClr val="tx1"/>
                </a:solidFill>
                <a:effectLst/>
                <a:latin typeface="Arial" panose="020B0604020202020204" pitchFamily="34" charset="0"/>
              </a:rPr>
              <a:t>recoger</a:t>
            </a:r>
            <a:r>
              <a:rPr kumimoji="0" lang="en-US" altLang="en-US" b="0" i="0" u="none" strike="noStrike" cap="none" normalizeH="0" baseline="0" dirty="0" smtClean="0">
                <a:ln>
                  <a:noFill/>
                </a:ln>
                <a:solidFill>
                  <a:schemeClr val="tx1"/>
                </a:solidFill>
                <a:effectLst/>
                <a:latin typeface="Arial" panose="020B0604020202020204" pitchFamily="34" charset="0"/>
              </a:rPr>
              <a:t> </a:t>
            </a:r>
            <a:r>
              <a:rPr kumimoji="0" lang="en-US" altLang="en-US" b="0" i="0" u="none" strike="noStrike" cap="none" normalizeH="0" baseline="0" dirty="0" err="1" smtClean="0">
                <a:ln>
                  <a:noFill/>
                </a:ln>
                <a:solidFill>
                  <a:schemeClr val="tx1"/>
                </a:solidFill>
                <a:effectLst/>
                <a:latin typeface="Arial" panose="020B0604020202020204" pitchFamily="34" charset="0"/>
              </a:rPr>
              <a:t>sus</a:t>
            </a:r>
            <a:r>
              <a:rPr kumimoji="0" lang="en-US" altLang="en-US" b="0" i="0" u="none" strike="noStrike" cap="none" normalizeH="0" baseline="0" dirty="0" smtClean="0">
                <a:ln>
                  <a:noFill/>
                </a:ln>
                <a:solidFill>
                  <a:schemeClr val="tx1"/>
                </a:solidFill>
                <a:effectLst/>
                <a:latin typeface="Arial" panose="020B0604020202020204" pitchFamily="34" charset="0"/>
              </a:rPr>
              <a:t> </a:t>
            </a:r>
            <a:r>
              <a:rPr kumimoji="0" lang="en-US" altLang="en-US" b="0" i="0" u="none" strike="noStrike" cap="none" normalizeH="0" baseline="0" dirty="0" err="1" smtClean="0">
                <a:ln>
                  <a:noFill/>
                </a:ln>
                <a:solidFill>
                  <a:schemeClr val="tx1"/>
                </a:solidFill>
                <a:effectLst/>
                <a:latin typeface="Arial" panose="020B0604020202020204" pitchFamily="34" charset="0"/>
              </a:rPr>
              <a:t>interacciones</a:t>
            </a:r>
            <a:r>
              <a:rPr kumimoji="0" lang="en-US" altLang="en-US" b="0" i="0" u="none" strike="noStrike" cap="none" normalizeH="0" baseline="0" dirty="0" smtClean="0">
                <a:ln>
                  <a:noFill/>
                </a:ln>
                <a:solidFill>
                  <a:schemeClr val="tx1"/>
                </a:solidFill>
                <a:effectLst/>
                <a:latin typeface="Arial" panose="020B0604020202020204" pitchFamily="34" charset="0"/>
              </a:rPr>
              <a:t>.</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smtClean="0">
                <a:ln>
                  <a:noFill/>
                </a:ln>
                <a:solidFill>
                  <a:schemeClr val="tx1"/>
                </a:solidFill>
                <a:effectLst/>
                <a:latin typeface="Arial" panose="020B0604020202020204" pitchFamily="34" charset="0"/>
              </a:rPr>
              <a:t>No </a:t>
            </a:r>
            <a:r>
              <a:rPr kumimoji="0" lang="en-US" altLang="en-US" b="0" i="0" u="none" strike="noStrike" cap="none" normalizeH="0" baseline="0" dirty="0" err="1" smtClean="0">
                <a:ln>
                  <a:noFill/>
                </a:ln>
                <a:solidFill>
                  <a:schemeClr val="tx1"/>
                </a:solidFill>
                <a:effectLst/>
                <a:latin typeface="Arial" panose="020B0604020202020204" pitchFamily="34" charset="0"/>
              </a:rPr>
              <a:t>contiene</a:t>
            </a:r>
            <a:r>
              <a:rPr kumimoji="0" lang="en-US" altLang="en-US" b="0" i="0" u="none" strike="noStrike" cap="none" normalizeH="0" baseline="0" dirty="0" smtClean="0">
                <a:ln>
                  <a:noFill/>
                </a:ln>
                <a:solidFill>
                  <a:schemeClr val="tx1"/>
                </a:solidFill>
                <a:effectLst/>
                <a:latin typeface="Arial" panose="020B0604020202020204" pitchFamily="34" charset="0"/>
              </a:rPr>
              <a:t> lógica de </a:t>
            </a:r>
            <a:r>
              <a:rPr kumimoji="0" lang="en-US" altLang="en-US" b="0" i="0" u="none" strike="noStrike" cap="none" normalizeH="0" baseline="0" dirty="0" err="1" smtClean="0">
                <a:ln>
                  <a:noFill/>
                </a:ln>
                <a:solidFill>
                  <a:schemeClr val="tx1"/>
                </a:solidFill>
                <a:effectLst/>
                <a:latin typeface="Arial" panose="020B0604020202020204" pitchFamily="34" charset="0"/>
              </a:rPr>
              <a:t>negocio</a:t>
            </a:r>
            <a:r>
              <a:rPr kumimoji="0" lang="en-US" altLang="en-US" b="0" i="0" u="none" strike="noStrike" cap="none" normalizeH="0" baseline="0" dirty="0" smtClean="0">
                <a:ln>
                  <a:noFill/>
                </a:ln>
                <a:solidFill>
                  <a:schemeClr val="tx1"/>
                </a:solidFill>
                <a:effectLst/>
                <a:latin typeface="Arial" panose="020B0604020202020204" pitchFamily="34" charset="0"/>
              </a:rPr>
              <a:t>, solo </a:t>
            </a:r>
            <a:r>
              <a:rPr kumimoji="0" lang="en-US" altLang="en-US" b="0" i="0" u="none" strike="noStrike" cap="none" normalizeH="0" baseline="0" dirty="0" err="1" smtClean="0">
                <a:ln>
                  <a:noFill/>
                </a:ln>
                <a:solidFill>
                  <a:schemeClr val="tx1"/>
                </a:solidFill>
                <a:effectLst/>
                <a:latin typeface="Arial" panose="020B0604020202020204" pitchFamily="34" charset="0"/>
              </a:rPr>
              <a:t>diseño</a:t>
            </a:r>
            <a:r>
              <a:rPr kumimoji="0" lang="en-US" altLang="en-US" b="0" i="0" u="none" strike="noStrike" cap="none" normalizeH="0" baseline="0" dirty="0" smtClean="0">
                <a:ln>
                  <a:noFill/>
                </a:ln>
                <a:solidFill>
                  <a:schemeClr val="tx1"/>
                </a:solidFill>
                <a:effectLst/>
                <a:latin typeface="Arial" panose="020B0604020202020204" pitchFamily="34" charset="0"/>
              </a:rPr>
              <a:t>.</a:t>
            </a:r>
          </a:p>
          <a:p>
            <a:pPr marL="0" marR="0" lvl="0" indent="0" algn="just" defTabSz="914400" rtl="0" eaLnBrk="0" fontAlgn="base" latinLnBrk="0" hangingPunct="0">
              <a:lnSpc>
                <a:spcPct val="100000"/>
              </a:lnSpc>
              <a:spcBef>
                <a:spcPct val="0"/>
              </a:spcBef>
              <a:spcAft>
                <a:spcPct val="0"/>
              </a:spcAft>
              <a:buClrTx/>
              <a:buSzTx/>
              <a:buFontTx/>
              <a:buAutoNum type="arabicPeriod" startAt="3"/>
              <a:tabLst/>
            </a:pPr>
            <a:r>
              <a:rPr kumimoji="0" lang="en-US" altLang="en-US" sz="2400" b="1" i="0" u="none" strike="noStrike" cap="none" normalizeH="0" baseline="0" dirty="0" err="1" smtClean="0">
                <a:ln>
                  <a:noFill/>
                </a:ln>
                <a:solidFill>
                  <a:schemeClr val="tx1"/>
                </a:solidFill>
                <a:effectLst/>
                <a:latin typeface="Arial" panose="020B0604020202020204" pitchFamily="34" charset="0"/>
              </a:rPr>
              <a:t>ViewModel</a:t>
            </a:r>
            <a:r>
              <a:rPr kumimoji="0" lang="en-US" altLang="en-US" sz="2400" b="1" i="0" u="none" strike="noStrike" cap="none" normalizeH="0" baseline="0" dirty="0" smtClean="0">
                <a:ln>
                  <a:noFill/>
                </a:ln>
                <a:solidFill>
                  <a:schemeClr val="tx1"/>
                </a:solidFill>
                <a:effectLst/>
                <a:latin typeface="Arial" panose="020B0604020202020204" pitchFamily="34" charset="0"/>
              </a:rPr>
              <a:t> (VM)</a:t>
            </a:r>
            <a:r>
              <a:rPr kumimoji="0" lang="en-US" altLang="en-US" sz="2400" b="0" i="0" u="none" strike="noStrike" cap="none" normalizeH="0" baseline="0" dirty="0" smtClean="0">
                <a:ln>
                  <a:noFill/>
                </a:ln>
                <a:solidFill>
                  <a:schemeClr val="tx1"/>
                </a:solidFill>
                <a:effectLst/>
                <a:latin typeface="Arial" panose="020B0604020202020204" pitchFamily="34" charset="0"/>
              </a:rPr>
              <a:t>:</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smtClean="0">
                <a:ln>
                  <a:noFill/>
                </a:ln>
                <a:solidFill>
                  <a:schemeClr val="tx1"/>
                </a:solidFill>
                <a:effectLst/>
                <a:latin typeface="Arial" panose="020B0604020202020204" pitchFamily="34" charset="0"/>
              </a:rPr>
              <a:t>Actúa como un </a:t>
            </a:r>
            <a:r>
              <a:rPr kumimoji="0" lang="en-US" altLang="en-US" b="0" i="0" u="none" strike="noStrike" cap="none" normalizeH="0" baseline="0" dirty="0" err="1" smtClean="0">
                <a:ln>
                  <a:noFill/>
                </a:ln>
                <a:solidFill>
                  <a:schemeClr val="tx1"/>
                </a:solidFill>
                <a:effectLst/>
                <a:latin typeface="Arial" panose="020B0604020202020204" pitchFamily="34" charset="0"/>
              </a:rPr>
              <a:t>puente</a:t>
            </a:r>
            <a:r>
              <a:rPr kumimoji="0" lang="en-US" altLang="en-US" b="0" i="0" u="none" strike="noStrike" cap="none" normalizeH="0" baseline="0" dirty="0" smtClean="0">
                <a:ln>
                  <a:noFill/>
                </a:ln>
                <a:solidFill>
                  <a:schemeClr val="tx1"/>
                </a:solidFill>
                <a:effectLst/>
                <a:latin typeface="Arial" panose="020B0604020202020204" pitchFamily="34" charset="0"/>
              </a:rPr>
              <a:t> entre el </a:t>
            </a:r>
            <a:r>
              <a:rPr kumimoji="0" lang="en-US" altLang="en-US" b="0" i="0" u="none" strike="noStrike" cap="none" normalizeH="0" baseline="0" dirty="0" smtClean="0">
                <a:ln>
                  <a:noFill/>
                </a:ln>
                <a:solidFill>
                  <a:schemeClr val="tx1"/>
                </a:solidFill>
                <a:effectLst/>
                <a:latin typeface="Arial Unicode MS"/>
              </a:rPr>
              <a:t>Model</a:t>
            </a:r>
            <a:r>
              <a:rPr kumimoji="0" lang="en-US" altLang="en-US" b="0" i="0" u="none" strike="noStrike" cap="none" normalizeH="0" baseline="0" dirty="0" smtClean="0">
                <a:ln>
                  <a:noFill/>
                </a:ln>
                <a:solidFill>
                  <a:schemeClr val="tx1"/>
                </a:solidFill>
                <a:effectLst/>
              </a:rPr>
              <a:t> y la </a:t>
            </a:r>
            <a:r>
              <a:rPr kumimoji="0" lang="en-US" altLang="en-US" b="0" i="0" u="none" strike="noStrike" cap="none" normalizeH="0" baseline="0" dirty="0" smtClean="0">
                <a:ln>
                  <a:noFill/>
                </a:ln>
                <a:solidFill>
                  <a:schemeClr val="tx1"/>
                </a:solidFill>
                <a:effectLst/>
                <a:latin typeface="Arial Unicode MS"/>
              </a:rPr>
              <a:t>View</a:t>
            </a:r>
            <a:r>
              <a:rPr kumimoji="0" lang="en-US" altLang="en-US" b="0" i="0" u="none" strike="noStrike" cap="none" normalizeH="0" baseline="0" dirty="0" smtClean="0">
                <a:ln>
                  <a:noFill/>
                </a:ln>
                <a:solidFill>
                  <a:schemeClr val="tx1"/>
                </a:solidFill>
                <a:effectLst/>
              </a:rPr>
              <a:t>.</a:t>
            </a:r>
            <a:endParaRPr kumimoji="0" lang="en-US" altLang="en-US" b="0" i="0" u="none" strike="noStrike" cap="none" normalizeH="0" baseline="0" dirty="0" smtClean="0">
              <a:ln>
                <a:noFill/>
              </a:ln>
              <a:solidFill>
                <a:schemeClr val="tx1"/>
              </a:solidFill>
              <a:effectLst/>
              <a:latin typeface="Arial" panose="020B0604020202020204" pitchFamily="34" charset="0"/>
            </a:endParaRP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err="1" smtClean="0">
                <a:ln>
                  <a:noFill/>
                </a:ln>
                <a:solidFill>
                  <a:schemeClr val="tx1"/>
                </a:solidFill>
                <a:effectLst/>
                <a:latin typeface="Arial" panose="020B0604020202020204" pitchFamily="34" charset="0"/>
              </a:rPr>
              <a:t>Contiene</a:t>
            </a:r>
            <a:r>
              <a:rPr kumimoji="0" lang="en-US" altLang="en-US" b="0" i="0" u="none" strike="noStrike" cap="none" normalizeH="0" baseline="0" dirty="0" smtClean="0">
                <a:ln>
                  <a:noFill/>
                </a:ln>
                <a:solidFill>
                  <a:schemeClr val="tx1"/>
                </a:solidFill>
                <a:effectLst/>
                <a:latin typeface="Arial" panose="020B0604020202020204" pitchFamily="34" charset="0"/>
              </a:rPr>
              <a:t> la lógica que </a:t>
            </a:r>
            <a:r>
              <a:rPr kumimoji="0" lang="en-US" altLang="en-US" b="0" i="0" u="none" strike="noStrike" cap="none" normalizeH="0" baseline="0" dirty="0" err="1" smtClean="0">
                <a:ln>
                  <a:noFill/>
                </a:ln>
                <a:solidFill>
                  <a:schemeClr val="tx1"/>
                </a:solidFill>
                <a:effectLst/>
                <a:latin typeface="Arial" panose="020B0604020202020204" pitchFamily="34" charset="0"/>
              </a:rPr>
              <a:t>permite</a:t>
            </a:r>
            <a:r>
              <a:rPr kumimoji="0" lang="en-US" altLang="en-US" b="0" i="0" u="none" strike="noStrike" cap="none" normalizeH="0" baseline="0" dirty="0" smtClean="0">
                <a:ln>
                  <a:noFill/>
                </a:ln>
                <a:solidFill>
                  <a:schemeClr val="tx1"/>
                </a:solidFill>
                <a:effectLst/>
                <a:latin typeface="Arial" panose="020B0604020202020204" pitchFamily="34" charset="0"/>
              </a:rPr>
              <a:t> que la vista </a:t>
            </a:r>
            <a:r>
              <a:rPr kumimoji="0" lang="en-US" altLang="en-US" b="0" i="0" u="none" strike="noStrike" cap="none" normalizeH="0" baseline="0" dirty="0" err="1" smtClean="0">
                <a:ln>
                  <a:noFill/>
                </a:ln>
                <a:solidFill>
                  <a:schemeClr val="tx1"/>
                </a:solidFill>
                <a:effectLst/>
                <a:latin typeface="Arial" panose="020B0604020202020204" pitchFamily="34" charset="0"/>
              </a:rPr>
              <a:t>acceda</a:t>
            </a:r>
            <a:r>
              <a:rPr kumimoji="0" lang="en-US" altLang="en-US" b="0" i="0" u="none" strike="noStrike" cap="none" normalizeH="0" baseline="0" dirty="0" smtClean="0">
                <a:ln>
                  <a:noFill/>
                </a:ln>
                <a:solidFill>
                  <a:schemeClr val="tx1"/>
                </a:solidFill>
                <a:effectLst/>
                <a:latin typeface="Arial" panose="020B0604020202020204" pitchFamily="34" charset="0"/>
              </a:rPr>
              <a:t> a los datos del </a:t>
            </a:r>
            <a:r>
              <a:rPr kumimoji="0" lang="en-US" altLang="en-US" b="0" i="0" u="none" strike="noStrike" cap="none" normalizeH="0" baseline="0" dirty="0" err="1" smtClean="0">
                <a:ln>
                  <a:noFill/>
                </a:ln>
                <a:solidFill>
                  <a:schemeClr val="tx1"/>
                </a:solidFill>
                <a:effectLst/>
                <a:latin typeface="Arial" panose="020B0604020202020204" pitchFamily="34" charset="0"/>
              </a:rPr>
              <a:t>modelo</a:t>
            </a:r>
            <a:r>
              <a:rPr kumimoji="0" lang="en-US" altLang="en-US" b="0" i="0" u="none" strike="noStrike" cap="none" normalizeH="0" baseline="0" dirty="0" smtClean="0">
                <a:ln>
                  <a:noFill/>
                </a:ln>
                <a:solidFill>
                  <a:schemeClr val="tx1"/>
                </a:solidFill>
                <a:effectLst/>
                <a:latin typeface="Arial" panose="020B0604020202020204" pitchFamily="34" charset="0"/>
              </a:rPr>
              <a:t>.</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err="1" smtClean="0">
                <a:ln>
                  <a:noFill/>
                </a:ln>
                <a:solidFill>
                  <a:schemeClr val="tx1"/>
                </a:solidFill>
                <a:effectLst/>
                <a:latin typeface="Arial" panose="020B0604020202020204" pitchFamily="34" charset="0"/>
              </a:rPr>
              <a:t>Implementa</a:t>
            </a:r>
            <a:r>
              <a:rPr kumimoji="0" lang="en-US" altLang="en-US" b="0" i="0" u="none" strike="noStrike" cap="none" normalizeH="0" baseline="0" dirty="0" smtClean="0">
                <a:ln>
                  <a:noFill/>
                </a:ln>
                <a:solidFill>
                  <a:schemeClr val="tx1"/>
                </a:solidFill>
                <a:effectLst/>
                <a:latin typeface="Arial" panose="020B0604020202020204" pitchFamily="34" charset="0"/>
              </a:rPr>
              <a:t> la </a:t>
            </a:r>
            <a:r>
              <a:rPr kumimoji="0" lang="en-US" altLang="en-US" b="0" i="0" u="none" strike="noStrike" cap="none" normalizeH="0" baseline="0" dirty="0" err="1" smtClean="0">
                <a:ln>
                  <a:noFill/>
                </a:ln>
                <a:solidFill>
                  <a:schemeClr val="tx1"/>
                </a:solidFill>
                <a:effectLst/>
                <a:latin typeface="Arial" panose="020B0604020202020204" pitchFamily="34" charset="0"/>
              </a:rPr>
              <a:t>interfaz</a:t>
            </a:r>
            <a:r>
              <a:rPr kumimoji="0" lang="en-US" altLang="en-US" b="0" i="0" u="none" strike="noStrike" cap="none" normalizeH="0" baseline="0" dirty="0" smtClean="0">
                <a:ln>
                  <a:noFill/>
                </a:ln>
                <a:solidFill>
                  <a:schemeClr val="tx1"/>
                </a:solidFill>
                <a:effectLst/>
                <a:latin typeface="Arial" panose="020B0604020202020204" pitchFamily="34" charset="0"/>
              </a:rPr>
              <a:t> </a:t>
            </a:r>
            <a:r>
              <a:rPr kumimoji="0" lang="en-US" altLang="en-US" b="0" i="0" u="none" strike="noStrike" cap="none" normalizeH="0" baseline="0" dirty="0" err="1" smtClean="0">
                <a:ln>
                  <a:noFill/>
                </a:ln>
                <a:solidFill>
                  <a:schemeClr val="tx1"/>
                </a:solidFill>
                <a:effectLst/>
                <a:latin typeface="Arial Unicode MS"/>
              </a:rPr>
              <a:t>INotifyPropertyChanged</a:t>
            </a:r>
            <a:r>
              <a:rPr kumimoji="0" lang="en-US" altLang="en-US" b="0" i="0" u="none" strike="noStrike" cap="none" normalizeH="0" baseline="0" dirty="0" smtClean="0">
                <a:ln>
                  <a:noFill/>
                </a:ln>
                <a:solidFill>
                  <a:schemeClr val="tx1"/>
                </a:solidFill>
                <a:effectLst/>
              </a:rPr>
              <a:t> para </a:t>
            </a:r>
            <a:r>
              <a:rPr kumimoji="0" lang="en-US" altLang="en-US" b="0" i="0" u="none" strike="noStrike" cap="none" normalizeH="0" baseline="0" dirty="0" err="1" smtClean="0">
                <a:ln>
                  <a:noFill/>
                </a:ln>
                <a:solidFill>
                  <a:schemeClr val="tx1"/>
                </a:solidFill>
                <a:effectLst/>
              </a:rPr>
              <a:t>notificar</a:t>
            </a:r>
            <a:r>
              <a:rPr kumimoji="0" lang="en-US" altLang="en-US" b="0" i="0" u="none" strike="noStrike" cap="none" normalizeH="0" baseline="0" dirty="0" smtClean="0">
                <a:ln>
                  <a:noFill/>
                </a:ln>
                <a:solidFill>
                  <a:schemeClr val="tx1"/>
                </a:solidFill>
                <a:effectLst/>
              </a:rPr>
              <a:t> a la vista </a:t>
            </a:r>
            <a:r>
              <a:rPr kumimoji="0" lang="en-US" altLang="en-US" b="0" i="0" u="none" strike="noStrike" cap="none" normalizeH="0" baseline="0" dirty="0" err="1" smtClean="0">
                <a:ln>
                  <a:noFill/>
                </a:ln>
                <a:solidFill>
                  <a:schemeClr val="tx1"/>
                </a:solidFill>
                <a:effectLst/>
              </a:rPr>
              <a:t>cuando</a:t>
            </a:r>
            <a:r>
              <a:rPr kumimoji="0" lang="en-US" altLang="en-US" b="0" i="0" u="none" strike="noStrike" cap="none" normalizeH="0" baseline="0" dirty="0" smtClean="0">
                <a:ln>
                  <a:noFill/>
                </a:ln>
                <a:solidFill>
                  <a:schemeClr val="tx1"/>
                </a:solidFill>
                <a:effectLst/>
              </a:rPr>
              <a:t> </a:t>
            </a:r>
            <a:r>
              <a:rPr kumimoji="0" lang="en-US" altLang="en-US" b="0" i="0" u="none" strike="noStrike" cap="none" normalizeH="0" baseline="0" dirty="0" err="1" smtClean="0">
                <a:ln>
                  <a:noFill/>
                </a:ln>
                <a:solidFill>
                  <a:schemeClr val="tx1"/>
                </a:solidFill>
                <a:effectLst/>
              </a:rPr>
              <a:t>cambian</a:t>
            </a:r>
            <a:r>
              <a:rPr kumimoji="0" lang="en-US" altLang="en-US" b="0" i="0" u="none" strike="noStrike" cap="none" normalizeH="0" baseline="0" dirty="0" smtClean="0">
                <a:ln>
                  <a:noFill/>
                </a:ln>
                <a:solidFill>
                  <a:schemeClr val="tx1"/>
                </a:solidFill>
                <a:effectLst/>
              </a:rPr>
              <a:t> los datos.</a:t>
            </a:r>
            <a:endParaRPr kumimoji="0" lang="en-US" altLang="en-US"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89054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198" y="1019971"/>
            <a:ext cx="3972339" cy="561417"/>
          </a:xfrm>
        </p:spPr>
        <p:txBody>
          <a:bodyPr/>
          <a:lstStyle/>
          <a:p>
            <a:pPr marL="0" indent="0">
              <a:buNone/>
            </a:pPr>
            <a:r>
              <a:rPr lang="es-MX" dirty="0"/>
              <a:t>Paso 1: </a:t>
            </a:r>
            <a:r>
              <a:rPr lang="es-MX" dirty="0" smtClean="0"/>
              <a:t>Crear el </a:t>
            </a:r>
            <a:r>
              <a:rPr lang="es-MX" dirty="0"/>
              <a:t>Modelo</a:t>
            </a:r>
            <a:endParaRPr lang="en-US" dirty="0"/>
          </a:p>
        </p:txBody>
      </p:sp>
      <p:sp>
        <p:nvSpPr>
          <p:cNvPr id="4" name="Rectangle 1"/>
          <p:cNvSpPr>
            <a:spLocks noChangeArrowheads="1"/>
          </p:cNvSpPr>
          <p:nvPr/>
        </p:nvSpPr>
        <p:spPr bwMode="auto">
          <a:xfrm>
            <a:off x="838200" y="252515"/>
            <a:ext cx="105156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smtClean="0">
                <a:ln>
                  <a:noFill/>
                </a:ln>
                <a:solidFill>
                  <a:schemeClr val="tx1"/>
                </a:solidFill>
                <a:effectLst/>
                <a:latin typeface="Arial" panose="020B0604020202020204" pitchFamily="34" charset="0"/>
              </a:rPr>
              <a:t>Ejemplo:</a:t>
            </a:r>
            <a:r>
              <a:rPr kumimoji="0" lang="en-US" altLang="en-US" b="1" i="0" u="none" strike="noStrike" cap="none" normalizeH="0" dirty="0" smtClean="0">
                <a:ln>
                  <a:noFill/>
                </a:ln>
                <a:solidFill>
                  <a:schemeClr val="tx1"/>
                </a:solidFill>
                <a:effectLst/>
                <a:latin typeface="Arial" panose="020B0604020202020204" pitchFamily="34" charset="0"/>
              </a:rPr>
              <a:t> </a:t>
            </a:r>
            <a:r>
              <a:rPr kumimoji="0" lang="en-US" altLang="en-US" b="0" i="0" u="none" strike="noStrike" cap="none" normalizeH="0" baseline="0" dirty="0" err="1" smtClean="0">
                <a:ln>
                  <a:noFill/>
                </a:ln>
                <a:solidFill>
                  <a:schemeClr val="tx1"/>
                </a:solidFill>
                <a:effectLst/>
                <a:latin typeface="Arial" panose="020B0604020202020204" pitchFamily="34" charset="0"/>
              </a:rPr>
              <a:t>Mostrar</a:t>
            </a:r>
            <a:r>
              <a:rPr kumimoji="0" lang="en-US" altLang="en-US" b="0" i="0" u="none" strike="noStrike" cap="none" normalizeH="0" baseline="0" dirty="0" smtClean="0">
                <a:ln>
                  <a:noFill/>
                </a:ln>
                <a:solidFill>
                  <a:schemeClr val="tx1"/>
                </a:solidFill>
                <a:effectLst/>
                <a:latin typeface="Arial" panose="020B0604020202020204" pitchFamily="34" charset="0"/>
              </a:rPr>
              <a:t> una </a:t>
            </a:r>
            <a:r>
              <a:rPr kumimoji="0" lang="en-US" altLang="en-US" b="0" i="0" u="none" strike="noStrike" cap="none" normalizeH="0" baseline="0" dirty="0" err="1" smtClean="0">
                <a:ln>
                  <a:noFill/>
                </a:ln>
                <a:solidFill>
                  <a:schemeClr val="tx1"/>
                </a:solidFill>
                <a:effectLst/>
                <a:latin typeface="Arial" panose="020B0604020202020204" pitchFamily="34" charset="0"/>
              </a:rPr>
              <a:t>lista</a:t>
            </a:r>
            <a:r>
              <a:rPr kumimoji="0" lang="en-US" altLang="en-US" b="0" i="0" u="none" strike="noStrike" cap="none" normalizeH="0" baseline="0" dirty="0" smtClean="0">
                <a:ln>
                  <a:noFill/>
                </a:ln>
                <a:solidFill>
                  <a:schemeClr val="tx1"/>
                </a:solidFill>
                <a:effectLst/>
                <a:latin typeface="Arial" panose="020B0604020202020204" pitchFamily="34" charset="0"/>
              </a:rPr>
              <a:t> de </a:t>
            </a:r>
            <a:r>
              <a:rPr kumimoji="0" lang="en-US" altLang="en-US" b="0" i="0" u="none" strike="noStrike" cap="none" normalizeH="0" baseline="0" dirty="0" err="1" smtClean="0">
                <a:ln>
                  <a:noFill/>
                </a:ln>
                <a:solidFill>
                  <a:schemeClr val="tx1"/>
                </a:solidFill>
                <a:effectLst/>
                <a:latin typeface="Arial" panose="020B0604020202020204" pitchFamily="34" charset="0"/>
              </a:rPr>
              <a:t>nombres</a:t>
            </a:r>
            <a:r>
              <a:rPr kumimoji="0" lang="en-US" altLang="en-US" b="0" i="0" u="none" strike="noStrike" cap="none" normalizeH="0" baseline="0" dirty="0" smtClean="0">
                <a:ln>
                  <a:noFill/>
                </a:ln>
                <a:solidFill>
                  <a:schemeClr val="tx1"/>
                </a:solidFill>
                <a:effectLst/>
                <a:latin typeface="Arial" panose="020B0604020202020204" pitchFamily="34" charset="0"/>
              </a:rPr>
              <a:t> en un </a:t>
            </a:r>
            <a:r>
              <a:rPr kumimoji="0" lang="en-US" altLang="en-US" b="1" i="0" u="none" strike="noStrike" cap="none" normalizeH="0" baseline="0" dirty="0" err="1" smtClean="0">
                <a:ln>
                  <a:noFill/>
                </a:ln>
                <a:solidFill>
                  <a:schemeClr val="tx1"/>
                </a:solidFill>
                <a:effectLst/>
                <a:latin typeface="Arial Unicode MS"/>
              </a:rPr>
              <a:t>ListBox</a:t>
            </a:r>
            <a:r>
              <a:rPr kumimoji="0" lang="en-US" altLang="en-US" b="0" i="0" u="none" strike="noStrike" cap="none" normalizeH="0" baseline="0" dirty="0" smtClean="0">
                <a:ln>
                  <a:noFill/>
                </a:ln>
                <a:solidFill>
                  <a:schemeClr val="tx1"/>
                </a:solidFill>
                <a:effectLst/>
              </a:rPr>
              <a:t> y </a:t>
            </a:r>
            <a:r>
              <a:rPr kumimoji="0" lang="en-US" altLang="en-US" b="0" i="0" u="none" strike="noStrike" cap="none" normalizeH="0" baseline="0" dirty="0" err="1" smtClean="0">
                <a:ln>
                  <a:noFill/>
                </a:ln>
                <a:solidFill>
                  <a:schemeClr val="tx1"/>
                </a:solidFill>
                <a:effectLst/>
              </a:rPr>
              <a:t>permitir</a:t>
            </a:r>
            <a:r>
              <a:rPr kumimoji="0" lang="en-US" altLang="en-US" b="0" i="0" u="none" strike="noStrike" cap="none" normalizeH="0" baseline="0" dirty="0" smtClean="0">
                <a:ln>
                  <a:noFill/>
                </a:ln>
                <a:solidFill>
                  <a:schemeClr val="tx1"/>
                </a:solidFill>
                <a:effectLst/>
              </a:rPr>
              <a:t> </a:t>
            </a:r>
            <a:r>
              <a:rPr kumimoji="0" lang="en-US" altLang="en-US" b="0" i="0" u="none" strike="noStrike" cap="none" normalizeH="0" baseline="0" dirty="0" err="1" smtClean="0">
                <a:ln>
                  <a:noFill/>
                </a:ln>
                <a:solidFill>
                  <a:schemeClr val="tx1"/>
                </a:solidFill>
                <a:effectLst/>
              </a:rPr>
              <a:t>agregar</a:t>
            </a:r>
            <a:r>
              <a:rPr kumimoji="0" lang="en-US" altLang="en-US" b="0" i="0" u="none" strike="noStrike" cap="none" normalizeH="0" baseline="0" dirty="0" smtClean="0">
                <a:ln>
                  <a:noFill/>
                </a:ln>
                <a:solidFill>
                  <a:schemeClr val="tx1"/>
                </a:solidFill>
                <a:effectLst/>
              </a:rPr>
              <a:t> </a:t>
            </a:r>
            <a:r>
              <a:rPr kumimoji="0" lang="en-US" altLang="en-US" b="0" i="0" u="none" strike="noStrike" cap="none" normalizeH="0" baseline="0" dirty="0" err="1" smtClean="0">
                <a:ln>
                  <a:noFill/>
                </a:ln>
                <a:solidFill>
                  <a:schemeClr val="tx1"/>
                </a:solidFill>
                <a:effectLst/>
              </a:rPr>
              <a:t>nuevos</a:t>
            </a:r>
            <a:r>
              <a:rPr kumimoji="0" lang="en-US" altLang="en-US" b="0" i="0" u="none" strike="noStrike" cap="none" normalizeH="0" baseline="0" dirty="0" smtClean="0">
                <a:ln>
                  <a:noFill/>
                </a:ln>
                <a:solidFill>
                  <a:schemeClr val="tx1"/>
                </a:solidFill>
                <a:effectLst/>
              </a:rPr>
              <a:t> </a:t>
            </a:r>
            <a:r>
              <a:rPr kumimoji="0" lang="en-US" altLang="en-US" b="0" i="0" u="none" strike="noStrike" cap="none" normalizeH="0" baseline="0" dirty="0" err="1" smtClean="0">
                <a:ln>
                  <a:noFill/>
                </a:ln>
                <a:solidFill>
                  <a:schemeClr val="tx1"/>
                </a:solidFill>
                <a:effectLst/>
              </a:rPr>
              <a:t>nombres</a:t>
            </a:r>
            <a:r>
              <a:rPr kumimoji="0" lang="en-US" altLang="en-US" b="0" i="0" u="none" strike="noStrike" cap="none" normalizeH="0" baseline="0" dirty="0" smtClean="0">
                <a:ln>
                  <a:noFill/>
                </a:ln>
                <a:solidFill>
                  <a:schemeClr val="tx1"/>
                </a:solidFill>
                <a:effectLst/>
              </a:rPr>
              <a:t> mediante un </a:t>
            </a:r>
            <a:r>
              <a:rPr kumimoji="0" lang="en-US" altLang="en-US" b="0" i="0" u="none" strike="noStrike" cap="none" normalizeH="0" baseline="0" dirty="0" err="1" smtClean="0">
                <a:ln>
                  <a:noFill/>
                </a:ln>
                <a:solidFill>
                  <a:schemeClr val="tx1"/>
                </a:solidFill>
                <a:effectLst/>
              </a:rPr>
              <a:t>cuadro</a:t>
            </a:r>
            <a:r>
              <a:rPr kumimoji="0" lang="en-US" altLang="en-US" b="0" i="0" u="none" strike="noStrike" cap="none" normalizeH="0" baseline="0" dirty="0" smtClean="0">
                <a:ln>
                  <a:noFill/>
                </a:ln>
                <a:solidFill>
                  <a:schemeClr val="tx1"/>
                </a:solidFill>
                <a:effectLst/>
              </a:rPr>
              <a:t> de texto y un </a:t>
            </a:r>
            <a:r>
              <a:rPr kumimoji="0" lang="en-US" altLang="en-US" b="0" i="0" u="none" strike="noStrike" cap="none" normalizeH="0" baseline="0" dirty="0" err="1" smtClean="0">
                <a:ln>
                  <a:noFill/>
                </a:ln>
                <a:solidFill>
                  <a:schemeClr val="tx1"/>
                </a:solidFill>
                <a:effectLst/>
              </a:rPr>
              <a:t>botón</a:t>
            </a:r>
            <a:r>
              <a:rPr kumimoji="0" lang="en-US" altLang="en-US" b="0" i="0" u="none" strike="noStrike" cap="none" normalizeH="0" baseline="0" dirty="0" smtClean="0">
                <a:ln>
                  <a:noFill/>
                </a:ln>
                <a:solidFill>
                  <a:schemeClr val="tx1"/>
                </a:solidFill>
                <a:effectLst/>
              </a:rPr>
              <a:t>.</a:t>
            </a:r>
            <a:endParaRPr kumimoji="0" lang="en-US" altLang="en-US" b="0" i="0" u="none" strike="noStrike" cap="none" normalizeH="0" baseline="0" dirty="0" smtClean="0">
              <a:ln>
                <a:noFill/>
              </a:ln>
              <a:solidFill>
                <a:schemeClr val="tx1"/>
              </a:solidFill>
              <a:effectLst/>
              <a:latin typeface="Arial" panose="020B0604020202020204" pitchFamily="34" charset="0"/>
            </a:endParaRPr>
          </a:p>
        </p:txBody>
      </p:sp>
      <p:pic>
        <p:nvPicPr>
          <p:cNvPr id="5" name="Imagen 4"/>
          <p:cNvPicPr>
            <a:picLocks noChangeAspect="1"/>
          </p:cNvPicPr>
          <p:nvPr/>
        </p:nvPicPr>
        <p:blipFill rotWithShape="1">
          <a:blip r:embed="rId2"/>
          <a:srcRect r="16347"/>
          <a:stretch/>
        </p:blipFill>
        <p:spPr>
          <a:xfrm>
            <a:off x="4600160" y="645770"/>
            <a:ext cx="2991680" cy="1062924"/>
          </a:xfrm>
          <a:prstGeom prst="rect">
            <a:avLst/>
          </a:prstGeom>
        </p:spPr>
      </p:pic>
      <p:sp>
        <p:nvSpPr>
          <p:cNvPr id="6" name="Rectángulo 5"/>
          <p:cNvSpPr/>
          <p:nvPr/>
        </p:nvSpPr>
        <p:spPr>
          <a:xfrm>
            <a:off x="692425" y="1708694"/>
            <a:ext cx="4263887" cy="523220"/>
          </a:xfrm>
          <a:prstGeom prst="rect">
            <a:avLst/>
          </a:prstGeom>
        </p:spPr>
        <p:txBody>
          <a:bodyPr wrap="square">
            <a:spAutoFit/>
          </a:bodyPr>
          <a:lstStyle/>
          <a:p>
            <a:r>
              <a:rPr lang="es-MX" sz="2800" dirty="0"/>
              <a:t>Paso 2: Crear el </a:t>
            </a:r>
            <a:r>
              <a:rPr lang="es-MX" sz="2800" dirty="0" err="1"/>
              <a:t>ViewModel</a:t>
            </a:r>
            <a:endParaRPr lang="en-US" sz="2800" dirty="0"/>
          </a:p>
        </p:txBody>
      </p:sp>
      <p:pic>
        <p:nvPicPr>
          <p:cNvPr id="10" name="Imagen 9"/>
          <p:cNvPicPr>
            <a:picLocks noChangeAspect="1"/>
          </p:cNvPicPr>
          <p:nvPr/>
        </p:nvPicPr>
        <p:blipFill>
          <a:blip r:embed="rId3"/>
          <a:stretch>
            <a:fillRect/>
          </a:stretch>
        </p:blipFill>
        <p:spPr>
          <a:xfrm>
            <a:off x="692425" y="2391236"/>
            <a:ext cx="5274998" cy="4168590"/>
          </a:xfrm>
          <a:prstGeom prst="rect">
            <a:avLst/>
          </a:prstGeom>
        </p:spPr>
      </p:pic>
      <p:pic>
        <p:nvPicPr>
          <p:cNvPr id="11" name="Imagen 10"/>
          <p:cNvPicPr>
            <a:picLocks noChangeAspect="1"/>
          </p:cNvPicPr>
          <p:nvPr/>
        </p:nvPicPr>
        <p:blipFill>
          <a:blip r:embed="rId4"/>
          <a:stretch>
            <a:fillRect/>
          </a:stretch>
        </p:blipFill>
        <p:spPr>
          <a:xfrm>
            <a:off x="6763497" y="2415873"/>
            <a:ext cx="4124901" cy="4143953"/>
          </a:xfrm>
          <a:prstGeom prst="rect">
            <a:avLst/>
          </a:prstGeom>
        </p:spPr>
      </p:pic>
    </p:spTree>
    <p:extLst>
      <p:ext uri="{BB962C8B-B14F-4D97-AF65-F5344CB8AC3E}">
        <p14:creationId xmlns:p14="http://schemas.microsoft.com/office/powerpoint/2010/main" val="16379496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Marcador de contenido 5"/>
          <p:cNvPicPr>
            <a:picLocks noGrp="1" noChangeAspect="1"/>
          </p:cNvPicPr>
          <p:nvPr>
            <p:ph idx="1"/>
          </p:nvPr>
        </p:nvPicPr>
        <p:blipFill>
          <a:blip r:embed="rId2"/>
          <a:stretch>
            <a:fillRect/>
          </a:stretch>
        </p:blipFill>
        <p:spPr>
          <a:xfrm>
            <a:off x="2090159" y="1123430"/>
            <a:ext cx="7002296" cy="4601509"/>
          </a:xfrm>
          <a:prstGeom prst="rect">
            <a:avLst/>
          </a:prstGeom>
        </p:spPr>
      </p:pic>
      <p:sp>
        <p:nvSpPr>
          <p:cNvPr id="5" name="Rectangle 2"/>
          <p:cNvSpPr>
            <a:spLocks noChangeArrowheads="1"/>
          </p:cNvSpPr>
          <p:nvPr/>
        </p:nvSpPr>
        <p:spPr bwMode="auto">
          <a:xfrm>
            <a:off x="838200" y="298727"/>
            <a:ext cx="105156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chemeClr val="tx1"/>
                </a:solidFill>
                <a:effectLst/>
                <a:latin typeface="Arial" panose="020B0604020202020204" pitchFamily="34" charset="0"/>
              </a:rPr>
              <a:t>Paso 3: </a:t>
            </a:r>
            <a:r>
              <a:rPr kumimoji="0" lang="en-US" altLang="en-US" sz="2000" b="1" i="0" u="none" strike="noStrike" cap="none" normalizeH="0" baseline="0" dirty="0" err="1" smtClean="0">
                <a:ln>
                  <a:noFill/>
                </a:ln>
                <a:solidFill>
                  <a:schemeClr val="tx1"/>
                </a:solidFill>
                <a:effectLst/>
                <a:latin typeface="Arial" panose="020B0604020202020204" pitchFamily="34" charset="0"/>
              </a:rPr>
              <a:t>Crear</a:t>
            </a:r>
            <a:r>
              <a:rPr kumimoji="0" lang="en-US" altLang="en-US" sz="2000" b="1" i="0" u="none" strike="noStrike" cap="none" normalizeH="0" baseline="0" dirty="0" smtClean="0">
                <a:ln>
                  <a:noFill/>
                </a:ln>
                <a:solidFill>
                  <a:schemeClr val="tx1"/>
                </a:solidFill>
                <a:effectLst/>
                <a:latin typeface="Arial" panose="020B0604020202020204" pitchFamily="34" charset="0"/>
              </a:rPr>
              <a:t> un </a:t>
            </a:r>
            <a:r>
              <a:rPr kumimoji="0" lang="en-US" altLang="en-US" sz="2000" b="1" i="0" u="none" strike="noStrike" cap="none" normalizeH="0" baseline="0" dirty="0" err="1" smtClean="0">
                <a:ln>
                  <a:noFill/>
                </a:ln>
                <a:solidFill>
                  <a:schemeClr val="tx1"/>
                </a:solidFill>
                <a:effectLst/>
                <a:latin typeface="Arial" panose="020B0604020202020204" pitchFamily="34" charset="0"/>
              </a:rPr>
              <a:t>RelayCommand</a:t>
            </a:r>
            <a:endParaRPr kumimoji="0" lang="en-US" altLang="en-US" sz="2000" b="1"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Arial" panose="020B0604020202020204" pitchFamily="34" charset="0"/>
              </a:rPr>
              <a:t>El </a:t>
            </a:r>
            <a:r>
              <a:rPr kumimoji="0" lang="en-US" altLang="en-US" sz="2000" b="0" i="0" u="none" strike="noStrike" cap="none" normalizeH="0" baseline="0" dirty="0" err="1" smtClean="0">
                <a:ln>
                  <a:noFill/>
                </a:ln>
                <a:solidFill>
                  <a:schemeClr val="tx1"/>
                </a:solidFill>
                <a:effectLst/>
                <a:latin typeface="Arial Unicode MS"/>
              </a:rPr>
              <a:t>RelayCommand</a:t>
            </a:r>
            <a:r>
              <a:rPr kumimoji="0" lang="en-US" altLang="en-US" sz="2000" b="0" i="0" u="none" strike="noStrike" cap="none" normalizeH="0" baseline="0" dirty="0" smtClean="0">
                <a:ln>
                  <a:noFill/>
                </a:ln>
                <a:solidFill>
                  <a:schemeClr val="tx1"/>
                </a:solidFill>
                <a:effectLst/>
              </a:rPr>
              <a:t> </a:t>
            </a:r>
            <a:r>
              <a:rPr kumimoji="0" lang="en-US" altLang="en-US" sz="2000" b="0" i="0" u="none" strike="noStrike" cap="none" normalizeH="0" baseline="0" dirty="0" err="1" smtClean="0">
                <a:ln>
                  <a:noFill/>
                </a:ln>
                <a:solidFill>
                  <a:schemeClr val="tx1"/>
                </a:solidFill>
                <a:effectLst/>
              </a:rPr>
              <a:t>es</a:t>
            </a:r>
            <a:r>
              <a:rPr kumimoji="0" lang="en-US" altLang="en-US" sz="2000" b="0" i="0" u="none" strike="noStrike" cap="none" normalizeH="0" baseline="0" dirty="0" smtClean="0">
                <a:ln>
                  <a:noFill/>
                </a:ln>
                <a:solidFill>
                  <a:schemeClr val="tx1"/>
                </a:solidFill>
                <a:effectLst/>
              </a:rPr>
              <a:t> una </a:t>
            </a:r>
            <a:r>
              <a:rPr kumimoji="0" lang="en-US" altLang="en-US" sz="2000" b="0" i="0" u="none" strike="noStrike" cap="none" normalizeH="0" baseline="0" dirty="0" err="1" smtClean="0">
                <a:ln>
                  <a:noFill/>
                </a:ln>
                <a:solidFill>
                  <a:schemeClr val="tx1"/>
                </a:solidFill>
                <a:effectLst/>
              </a:rPr>
              <a:t>implementación</a:t>
            </a:r>
            <a:r>
              <a:rPr kumimoji="0" lang="en-US" altLang="en-US" sz="2000" b="0" i="0" u="none" strike="noStrike" cap="none" normalizeH="0" baseline="0" dirty="0" smtClean="0">
                <a:ln>
                  <a:noFill/>
                </a:ln>
                <a:solidFill>
                  <a:schemeClr val="tx1"/>
                </a:solidFill>
                <a:effectLst/>
              </a:rPr>
              <a:t> </a:t>
            </a:r>
            <a:r>
              <a:rPr kumimoji="0" lang="en-US" altLang="en-US" sz="2000" b="0" i="0" u="none" strike="noStrike" cap="none" normalizeH="0" baseline="0" dirty="0" err="1" smtClean="0">
                <a:ln>
                  <a:noFill/>
                </a:ln>
                <a:solidFill>
                  <a:schemeClr val="tx1"/>
                </a:solidFill>
                <a:effectLst/>
              </a:rPr>
              <a:t>común</a:t>
            </a:r>
            <a:r>
              <a:rPr kumimoji="0" lang="en-US" altLang="en-US" sz="2000" b="0" i="0" u="none" strike="noStrike" cap="none" normalizeH="0" baseline="0" dirty="0" smtClean="0">
                <a:ln>
                  <a:noFill/>
                </a:ln>
                <a:solidFill>
                  <a:schemeClr val="tx1"/>
                </a:solidFill>
                <a:effectLst/>
              </a:rPr>
              <a:t> para </a:t>
            </a:r>
            <a:r>
              <a:rPr kumimoji="0" lang="en-US" altLang="en-US" sz="2000" b="0" i="0" u="none" strike="noStrike" cap="none" normalizeH="0" baseline="0" dirty="0" err="1" smtClean="0">
                <a:ln>
                  <a:noFill/>
                </a:ln>
                <a:solidFill>
                  <a:schemeClr val="tx1"/>
                </a:solidFill>
                <a:effectLst/>
              </a:rPr>
              <a:t>manejar</a:t>
            </a:r>
            <a:r>
              <a:rPr kumimoji="0" lang="en-US" altLang="en-US" sz="2000" b="0" i="0" u="none" strike="noStrike" cap="none" normalizeH="0" baseline="0" dirty="0" smtClean="0">
                <a:ln>
                  <a:noFill/>
                </a:ln>
                <a:solidFill>
                  <a:schemeClr val="tx1"/>
                </a:solidFill>
                <a:effectLst/>
              </a:rPr>
              <a:t> </a:t>
            </a:r>
            <a:r>
              <a:rPr kumimoji="0" lang="en-US" altLang="en-US" sz="2000" b="0" i="0" u="none" strike="noStrike" cap="none" normalizeH="0" baseline="0" dirty="0" err="1" smtClean="0">
                <a:ln>
                  <a:noFill/>
                </a:ln>
                <a:solidFill>
                  <a:schemeClr val="tx1"/>
                </a:solidFill>
                <a:effectLst/>
              </a:rPr>
              <a:t>comandos</a:t>
            </a:r>
            <a:r>
              <a:rPr kumimoji="0" lang="en-US" altLang="en-US" sz="2000" b="0" i="0" u="none" strike="noStrike" cap="none" normalizeH="0" baseline="0" dirty="0" smtClean="0">
                <a:ln>
                  <a:noFill/>
                </a:ln>
                <a:solidFill>
                  <a:schemeClr val="tx1"/>
                </a:solidFill>
                <a:effectLst/>
              </a:rPr>
              <a:t> en MVVM.</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89855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838200" y="461378"/>
            <a:ext cx="2942793" cy="369332"/>
          </a:xfrm>
          <a:prstGeom prst="rect">
            <a:avLst/>
          </a:prstGeom>
        </p:spPr>
        <p:txBody>
          <a:bodyPr wrap="none">
            <a:spAutoFit/>
          </a:bodyPr>
          <a:lstStyle/>
          <a:p>
            <a:r>
              <a:rPr lang="es-MX" b="1" dirty="0"/>
              <a:t>Paso 4: Crear la Vista (XAML)</a:t>
            </a:r>
            <a:endParaRPr lang="en-US" b="1" dirty="0"/>
          </a:p>
        </p:txBody>
      </p:sp>
      <p:pic>
        <p:nvPicPr>
          <p:cNvPr id="7" name="Marcador de contenido 6"/>
          <p:cNvPicPr>
            <a:picLocks noGrp="1" noChangeAspect="1"/>
          </p:cNvPicPr>
          <p:nvPr>
            <p:ph idx="1"/>
          </p:nvPr>
        </p:nvPicPr>
        <p:blipFill>
          <a:blip r:embed="rId2"/>
          <a:stretch>
            <a:fillRect/>
          </a:stretch>
        </p:blipFill>
        <p:spPr>
          <a:xfrm>
            <a:off x="1969808" y="1036278"/>
            <a:ext cx="8260870" cy="5085639"/>
          </a:xfrm>
          <a:prstGeom prst="rect">
            <a:avLst/>
          </a:prstGeom>
        </p:spPr>
      </p:pic>
    </p:spTree>
    <p:extLst>
      <p:ext uri="{BB962C8B-B14F-4D97-AF65-F5344CB8AC3E}">
        <p14:creationId xmlns:p14="http://schemas.microsoft.com/office/powerpoint/2010/main" val="3069196920"/>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418</TotalTime>
  <Words>1774</Words>
  <Application>Microsoft Office PowerPoint</Application>
  <PresentationFormat>Panorámica</PresentationFormat>
  <Paragraphs>145</Paragraphs>
  <Slides>26</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26</vt:i4>
      </vt:variant>
    </vt:vector>
  </HeadingPairs>
  <TitlesOfParts>
    <vt:vector size="31" baseType="lpstr">
      <vt:lpstr>Arial</vt:lpstr>
      <vt:lpstr>Arial Unicode MS</vt:lpstr>
      <vt:lpstr>Calibri</vt:lpstr>
      <vt:lpstr>Calibri Light</vt:lpstr>
      <vt:lpstr>Tema de Office</vt:lpstr>
      <vt:lpstr>MVVM</vt:lpstr>
      <vt:lpstr>¿Qué son los patrones de arquitectura de software?</vt:lpstr>
      <vt:lpstr>Presentación de PowerPoint</vt:lpstr>
      <vt:lpstr>Presentación de PowerPoint</vt:lpstr>
      <vt:lpstr>ESTRUCTURA MVVM</vt:lpstr>
      <vt:lpstr>Presentación de PowerPoint</vt:lpstr>
      <vt:lpstr>Presentación de PowerPoint</vt:lpstr>
      <vt:lpstr>Presentación de PowerPoint</vt:lpstr>
      <vt:lpstr>Presentación de PowerPoint</vt:lpstr>
      <vt:lpstr>Presentación de PowerPoint</vt:lpstr>
      <vt:lpstr>Presentación de PowerPoint</vt:lpstr>
      <vt:lpstr>Características del patrón de arquitectura MVVM</vt:lpstr>
      <vt:lpstr>¿Por qué se utiliza MVVM con WPF?</vt:lpstr>
      <vt:lpstr>Presentación de PowerPoint</vt:lpstr>
      <vt:lpstr>Presentación de PowerPoint</vt:lpstr>
      <vt:lpstr>Presentación de PowerPoint</vt:lpstr>
      <vt:lpstr>Icommand</vt:lpstr>
      <vt:lpstr>Presentación de PowerPoint</vt:lpstr>
      <vt:lpstr>RelayCommand</vt:lpstr>
      <vt:lpstr>Presentación de PowerPoint</vt:lpstr>
      <vt:lpstr>RelayCommand</vt:lpstr>
      <vt:lpstr>Delegados</vt:lpstr>
      <vt:lpstr>Presentación de PowerPoint</vt:lpstr>
      <vt:lpstr>Presentación de PowerPoint</vt:lpstr>
      <vt:lpstr>Delegados en RelayCommand</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MVVM</dc:title>
  <dc:creator>gabriel</dc:creator>
  <cp:lastModifiedBy>gabriel</cp:lastModifiedBy>
  <cp:revision>21</cp:revision>
  <dcterms:created xsi:type="dcterms:W3CDTF">2024-07-15T02:35:20Z</dcterms:created>
  <dcterms:modified xsi:type="dcterms:W3CDTF">2025-01-14T03:37:15Z</dcterms:modified>
</cp:coreProperties>
</file>