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0" r:id="rId4"/>
    <p:sldId id="269" r:id="rId5"/>
    <p:sldId id="257" r:id="rId6"/>
    <p:sldId id="280" r:id="rId7"/>
    <p:sldId id="283" r:id="rId8"/>
    <p:sldId id="284" r:id="rId9"/>
    <p:sldId id="260" r:id="rId10"/>
    <p:sldId id="271" r:id="rId11"/>
    <p:sldId id="272" r:id="rId12"/>
    <p:sldId id="273" r:id="rId13"/>
    <p:sldId id="274" r:id="rId14"/>
    <p:sldId id="275" r:id="rId15"/>
    <p:sldId id="276" r:id="rId16"/>
    <p:sldId id="277" r:id="rId17"/>
    <p:sldId id="278" r:id="rId18"/>
    <p:sldId id="285" r:id="rId19"/>
    <p:sldId id="286" r:id="rId20"/>
    <p:sldId id="287" r:id="rId21"/>
    <p:sldId id="288" r:id="rId22"/>
    <p:sldId id="289" r:id="rId23"/>
    <p:sldId id="261" r:id="rId24"/>
    <p:sldId id="262" r:id="rId25"/>
    <p:sldId id="290" r:id="rId26"/>
    <p:sldId id="291" r:id="rId27"/>
    <p:sldId id="292" r:id="rId28"/>
    <p:sldId id="293" r:id="rId29"/>
    <p:sldId id="263" r:id="rId30"/>
    <p:sldId id="264" r:id="rId31"/>
    <p:sldId id="265" r:id="rId32"/>
    <p:sldId id="294" r:id="rId33"/>
    <p:sldId id="29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97989E5B-9C47-4CA8-8173-B49AF8B7CDD0}" type="datetimeFigureOut">
              <a:rPr lang="en-US" smtClean="0"/>
              <a:t>1/15/2025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F2E49C0-4074-4B77-BB53-3DD0FA8422DC}" type="slidenum">
              <a:rPr lang="en-US" smtClean="0"/>
              <a:t>‹Nº›</a:t>
            </a:fld>
            <a:endParaRPr lang="en-US"/>
          </a:p>
        </p:txBody>
      </p:sp>
    </p:spTree>
    <p:extLst>
      <p:ext uri="{BB962C8B-B14F-4D97-AF65-F5344CB8AC3E}">
        <p14:creationId xmlns:p14="http://schemas.microsoft.com/office/powerpoint/2010/main" val="1294790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7989E5B-9C47-4CA8-8173-B49AF8B7CDD0}" type="datetimeFigureOut">
              <a:rPr lang="en-US" smtClean="0"/>
              <a:t>1/15/2025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F2E49C0-4074-4B77-BB53-3DD0FA8422DC}" type="slidenum">
              <a:rPr lang="en-US" smtClean="0"/>
              <a:t>‹Nº›</a:t>
            </a:fld>
            <a:endParaRPr lang="en-US"/>
          </a:p>
        </p:txBody>
      </p:sp>
    </p:spTree>
    <p:extLst>
      <p:ext uri="{BB962C8B-B14F-4D97-AF65-F5344CB8AC3E}">
        <p14:creationId xmlns:p14="http://schemas.microsoft.com/office/powerpoint/2010/main" val="2869221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7989E5B-9C47-4CA8-8173-B49AF8B7CDD0}" type="datetimeFigureOut">
              <a:rPr lang="en-US" smtClean="0"/>
              <a:t>1/15/2025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F2E49C0-4074-4B77-BB53-3DD0FA8422DC}" type="slidenum">
              <a:rPr lang="en-US" smtClean="0"/>
              <a:t>‹Nº›</a:t>
            </a:fld>
            <a:endParaRPr lang="en-US"/>
          </a:p>
        </p:txBody>
      </p:sp>
    </p:spTree>
    <p:extLst>
      <p:ext uri="{BB962C8B-B14F-4D97-AF65-F5344CB8AC3E}">
        <p14:creationId xmlns:p14="http://schemas.microsoft.com/office/powerpoint/2010/main" val="36556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97989E5B-9C47-4CA8-8173-B49AF8B7CDD0}" type="datetimeFigureOut">
              <a:rPr lang="en-US" smtClean="0"/>
              <a:t>1/15/2025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F2E49C0-4074-4B77-BB53-3DD0FA8422DC}" type="slidenum">
              <a:rPr lang="en-US" smtClean="0"/>
              <a:t>‹Nº›</a:t>
            </a:fld>
            <a:endParaRPr lang="en-US"/>
          </a:p>
        </p:txBody>
      </p:sp>
    </p:spTree>
    <p:extLst>
      <p:ext uri="{BB962C8B-B14F-4D97-AF65-F5344CB8AC3E}">
        <p14:creationId xmlns:p14="http://schemas.microsoft.com/office/powerpoint/2010/main" val="169946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97989E5B-9C47-4CA8-8173-B49AF8B7CDD0}" type="datetimeFigureOut">
              <a:rPr lang="en-US" smtClean="0"/>
              <a:t>1/15/2025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F2E49C0-4074-4B77-BB53-3DD0FA8422DC}" type="slidenum">
              <a:rPr lang="en-US" smtClean="0"/>
              <a:t>‹Nº›</a:t>
            </a:fld>
            <a:endParaRPr lang="en-US"/>
          </a:p>
        </p:txBody>
      </p:sp>
    </p:spTree>
    <p:extLst>
      <p:ext uri="{BB962C8B-B14F-4D97-AF65-F5344CB8AC3E}">
        <p14:creationId xmlns:p14="http://schemas.microsoft.com/office/powerpoint/2010/main" val="928813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97989E5B-9C47-4CA8-8173-B49AF8B7CDD0}" type="datetimeFigureOut">
              <a:rPr lang="en-US" smtClean="0"/>
              <a:t>1/15/2025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F2E49C0-4074-4B77-BB53-3DD0FA8422DC}" type="slidenum">
              <a:rPr lang="en-US" smtClean="0"/>
              <a:t>‹Nº›</a:t>
            </a:fld>
            <a:endParaRPr lang="en-US"/>
          </a:p>
        </p:txBody>
      </p:sp>
    </p:spTree>
    <p:extLst>
      <p:ext uri="{BB962C8B-B14F-4D97-AF65-F5344CB8AC3E}">
        <p14:creationId xmlns:p14="http://schemas.microsoft.com/office/powerpoint/2010/main" val="384150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97989E5B-9C47-4CA8-8173-B49AF8B7CDD0}" type="datetimeFigureOut">
              <a:rPr lang="en-US" smtClean="0"/>
              <a:t>1/15/2025</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BF2E49C0-4074-4B77-BB53-3DD0FA8422DC}" type="slidenum">
              <a:rPr lang="en-US" smtClean="0"/>
              <a:t>‹Nº›</a:t>
            </a:fld>
            <a:endParaRPr lang="en-US"/>
          </a:p>
        </p:txBody>
      </p:sp>
    </p:spTree>
    <p:extLst>
      <p:ext uri="{BB962C8B-B14F-4D97-AF65-F5344CB8AC3E}">
        <p14:creationId xmlns:p14="http://schemas.microsoft.com/office/powerpoint/2010/main" val="1819961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97989E5B-9C47-4CA8-8173-B49AF8B7CDD0}" type="datetimeFigureOut">
              <a:rPr lang="en-US" smtClean="0"/>
              <a:t>1/15/2025</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BF2E49C0-4074-4B77-BB53-3DD0FA8422DC}" type="slidenum">
              <a:rPr lang="en-US" smtClean="0"/>
              <a:t>‹Nº›</a:t>
            </a:fld>
            <a:endParaRPr lang="en-US"/>
          </a:p>
        </p:txBody>
      </p:sp>
    </p:spTree>
    <p:extLst>
      <p:ext uri="{BB962C8B-B14F-4D97-AF65-F5344CB8AC3E}">
        <p14:creationId xmlns:p14="http://schemas.microsoft.com/office/powerpoint/2010/main" val="106353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7989E5B-9C47-4CA8-8173-B49AF8B7CDD0}" type="datetimeFigureOut">
              <a:rPr lang="en-US" smtClean="0"/>
              <a:t>1/15/2025</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BF2E49C0-4074-4B77-BB53-3DD0FA8422DC}" type="slidenum">
              <a:rPr lang="en-US" smtClean="0"/>
              <a:t>‹Nº›</a:t>
            </a:fld>
            <a:endParaRPr lang="en-US"/>
          </a:p>
        </p:txBody>
      </p:sp>
    </p:spTree>
    <p:extLst>
      <p:ext uri="{BB962C8B-B14F-4D97-AF65-F5344CB8AC3E}">
        <p14:creationId xmlns:p14="http://schemas.microsoft.com/office/powerpoint/2010/main" val="3217746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7989E5B-9C47-4CA8-8173-B49AF8B7CDD0}" type="datetimeFigureOut">
              <a:rPr lang="en-US" smtClean="0"/>
              <a:t>1/15/2025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F2E49C0-4074-4B77-BB53-3DD0FA8422DC}" type="slidenum">
              <a:rPr lang="en-US" smtClean="0"/>
              <a:t>‹Nº›</a:t>
            </a:fld>
            <a:endParaRPr lang="en-US"/>
          </a:p>
        </p:txBody>
      </p:sp>
    </p:spTree>
    <p:extLst>
      <p:ext uri="{BB962C8B-B14F-4D97-AF65-F5344CB8AC3E}">
        <p14:creationId xmlns:p14="http://schemas.microsoft.com/office/powerpoint/2010/main" val="5798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97989E5B-9C47-4CA8-8173-B49AF8B7CDD0}" type="datetimeFigureOut">
              <a:rPr lang="en-US" smtClean="0"/>
              <a:t>1/15/2025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F2E49C0-4074-4B77-BB53-3DD0FA8422DC}" type="slidenum">
              <a:rPr lang="en-US" smtClean="0"/>
              <a:t>‹Nº›</a:t>
            </a:fld>
            <a:endParaRPr lang="en-US"/>
          </a:p>
        </p:txBody>
      </p:sp>
    </p:spTree>
    <p:extLst>
      <p:ext uri="{BB962C8B-B14F-4D97-AF65-F5344CB8AC3E}">
        <p14:creationId xmlns:p14="http://schemas.microsoft.com/office/powerpoint/2010/main" val="211724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89E5B-9C47-4CA8-8173-B49AF8B7CDD0}" type="datetimeFigureOut">
              <a:rPr lang="en-US" smtClean="0"/>
              <a:t>1/15/2025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49C0-4074-4B77-BB53-3DD0FA8422DC}" type="slidenum">
              <a:rPr lang="en-US" smtClean="0"/>
              <a:t>‹Nº›</a:t>
            </a:fld>
            <a:endParaRPr lang="en-US"/>
          </a:p>
        </p:txBody>
      </p:sp>
    </p:spTree>
    <p:extLst>
      <p:ext uri="{BB962C8B-B14F-4D97-AF65-F5344CB8AC3E}">
        <p14:creationId xmlns:p14="http://schemas.microsoft.com/office/powerpoint/2010/main" val="3588062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rofile.es/que-hacemos/desarrollo-we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99420" y="675861"/>
            <a:ext cx="7023652" cy="1098067"/>
          </a:xfrm>
        </p:spPr>
        <p:txBody>
          <a:bodyPr/>
          <a:lstStyle/>
          <a:p>
            <a:r>
              <a:rPr lang="es-PE" dirty="0" smtClean="0"/>
              <a:t>Patrones de Diseño</a:t>
            </a:r>
            <a:endParaRPr lang="en-US" dirty="0"/>
          </a:p>
        </p:txBody>
      </p:sp>
      <p:pic>
        <p:nvPicPr>
          <p:cNvPr id="8" name="Imagen 7"/>
          <p:cNvPicPr>
            <a:picLocks noChangeAspect="1"/>
          </p:cNvPicPr>
          <p:nvPr/>
        </p:nvPicPr>
        <p:blipFill>
          <a:blip r:embed="rId2"/>
          <a:stretch>
            <a:fillRect/>
          </a:stretch>
        </p:blipFill>
        <p:spPr>
          <a:xfrm>
            <a:off x="2099420" y="2020415"/>
            <a:ext cx="7807629" cy="4009324"/>
          </a:xfrm>
          <a:prstGeom prst="rect">
            <a:avLst/>
          </a:prstGeom>
        </p:spPr>
      </p:pic>
    </p:spTree>
    <p:extLst>
      <p:ext uri="{BB962C8B-B14F-4D97-AF65-F5344CB8AC3E}">
        <p14:creationId xmlns:p14="http://schemas.microsoft.com/office/powerpoint/2010/main" val="3327633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75861"/>
            <a:ext cx="10515600" cy="5501102"/>
          </a:xfrm>
        </p:spPr>
        <p:txBody>
          <a:bodyPr/>
          <a:lstStyle/>
          <a:p>
            <a:pPr marL="0" indent="0">
              <a:buNone/>
            </a:pPr>
            <a:r>
              <a:rPr lang="es-PE" b="1" dirty="0" smtClean="0"/>
              <a:t>Ejercicio1</a:t>
            </a:r>
            <a:endParaRPr lang="en-US" dirty="0"/>
          </a:p>
          <a:p>
            <a:r>
              <a:rPr lang="es-PE" dirty="0"/>
              <a:t>En el siguiente ejercicio tenemos una clase Usuario que solo recibe un </a:t>
            </a:r>
            <a:r>
              <a:rPr lang="es-PE" b="1" dirty="0" err="1"/>
              <a:t>Name</a:t>
            </a:r>
            <a:r>
              <a:rPr lang="es-PE" dirty="0"/>
              <a:t> un </a:t>
            </a:r>
            <a:r>
              <a:rPr lang="es-PE" b="1" dirty="0"/>
              <a:t>email</a:t>
            </a:r>
            <a:r>
              <a:rPr lang="es-PE" dirty="0"/>
              <a:t> y un </a:t>
            </a:r>
            <a:r>
              <a:rPr lang="es-PE" b="1" dirty="0"/>
              <a:t>country, </a:t>
            </a:r>
            <a:r>
              <a:rPr lang="es-PE" dirty="0"/>
              <a:t>lo normal que se conoce hasta ahora es que un objeto se cree a partir de su constructor:</a:t>
            </a:r>
            <a:endParaRPr lang="en-US" dirty="0"/>
          </a:p>
          <a:p>
            <a:r>
              <a:rPr lang="es-PE" dirty="0"/>
              <a:t>Forma tradicional:</a:t>
            </a:r>
            <a:endParaRPr lang="en-US" dirty="0"/>
          </a:p>
          <a:p>
            <a:endParaRPr lang="en-US" dirty="0"/>
          </a:p>
        </p:txBody>
      </p:sp>
      <p:pic>
        <p:nvPicPr>
          <p:cNvPr id="4" name="Imagen 3"/>
          <p:cNvPicPr/>
          <p:nvPr/>
        </p:nvPicPr>
        <p:blipFill>
          <a:blip r:embed="rId2"/>
          <a:stretch>
            <a:fillRect/>
          </a:stretch>
        </p:blipFill>
        <p:spPr>
          <a:xfrm>
            <a:off x="4429622" y="2653471"/>
            <a:ext cx="5612130" cy="3644900"/>
          </a:xfrm>
          <a:prstGeom prst="rect">
            <a:avLst/>
          </a:prstGeom>
        </p:spPr>
      </p:pic>
    </p:spTree>
    <p:extLst>
      <p:ext uri="{BB962C8B-B14F-4D97-AF65-F5344CB8AC3E}">
        <p14:creationId xmlns:p14="http://schemas.microsoft.com/office/powerpoint/2010/main" val="160477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83096"/>
            <a:ext cx="10515600" cy="5593867"/>
          </a:xfrm>
        </p:spPr>
        <p:txBody>
          <a:bodyPr/>
          <a:lstStyle/>
          <a:p>
            <a:pPr marL="0" indent="0">
              <a:buNone/>
            </a:pPr>
            <a:r>
              <a:rPr lang="es-PE" dirty="0"/>
              <a:t>Ahora si nos piden que se agine un país por defecto por ejemplo </a:t>
            </a:r>
            <a:r>
              <a:rPr lang="es-PE" b="1" dirty="0" err="1"/>
              <a:t>Peru</a:t>
            </a:r>
            <a:endParaRPr lang="en-US" dirty="0"/>
          </a:p>
          <a:p>
            <a:pPr marL="0" indent="0">
              <a:buNone/>
            </a:pPr>
            <a:r>
              <a:rPr lang="es-PE" dirty="0"/>
              <a:t>Podríamos hacerlo </a:t>
            </a:r>
            <a:r>
              <a:rPr lang="es-PE" dirty="0" err="1"/>
              <a:t>asi</a:t>
            </a:r>
            <a:r>
              <a:rPr lang="es-PE" dirty="0"/>
              <a:t>:</a:t>
            </a:r>
            <a:endParaRPr lang="en-US" dirty="0"/>
          </a:p>
          <a:p>
            <a:endParaRPr lang="en-US" dirty="0"/>
          </a:p>
        </p:txBody>
      </p:sp>
      <p:pic>
        <p:nvPicPr>
          <p:cNvPr id="4" name="Imagen 3"/>
          <p:cNvPicPr/>
          <p:nvPr/>
        </p:nvPicPr>
        <p:blipFill>
          <a:blip r:embed="rId2"/>
          <a:stretch>
            <a:fillRect/>
          </a:stretch>
        </p:blipFill>
        <p:spPr>
          <a:xfrm>
            <a:off x="2734475" y="1684779"/>
            <a:ext cx="5720411" cy="4212439"/>
          </a:xfrm>
          <a:prstGeom prst="rect">
            <a:avLst/>
          </a:prstGeom>
        </p:spPr>
      </p:pic>
    </p:spTree>
    <p:extLst>
      <p:ext uri="{BB962C8B-B14F-4D97-AF65-F5344CB8AC3E}">
        <p14:creationId xmlns:p14="http://schemas.microsoft.com/office/powerpoint/2010/main" val="1884309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62609"/>
            <a:ext cx="10515600" cy="5514354"/>
          </a:xfrm>
        </p:spPr>
        <p:txBody>
          <a:bodyPr/>
          <a:lstStyle/>
          <a:p>
            <a:pPr marL="0" indent="0">
              <a:buNone/>
            </a:pPr>
            <a:r>
              <a:rPr lang="es-PE" sz="2000" dirty="0"/>
              <a:t>Aquí es donde entraría </a:t>
            </a:r>
            <a:r>
              <a:rPr lang="es-PE" sz="2000" b="1" dirty="0"/>
              <a:t>Factory </a:t>
            </a:r>
            <a:r>
              <a:rPr lang="es-PE" sz="2000" b="1" dirty="0" err="1"/>
              <a:t>Method</a:t>
            </a:r>
            <a:r>
              <a:rPr lang="es-PE" sz="2000" b="1" dirty="0"/>
              <a:t>:</a:t>
            </a:r>
            <a:endParaRPr lang="en-US" sz="2000" dirty="0"/>
          </a:p>
          <a:p>
            <a:pPr marL="0" indent="0">
              <a:buNone/>
            </a:pPr>
            <a:r>
              <a:rPr lang="es-PE" sz="2000" dirty="0"/>
              <a:t>ya que crearíamos un método que realice la parte de inicialización</a:t>
            </a:r>
            <a:r>
              <a:rPr lang="es-PE" sz="2000" dirty="0" smtClean="0"/>
              <a:t>:</a:t>
            </a:r>
          </a:p>
          <a:p>
            <a:pPr marL="0" indent="0">
              <a:buNone/>
            </a:pPr>
            <a:r>
              <a:rPr lang="es-PE" sz="2000" b="1" i="1" dirty="0"/>
              <a:t>abrimos el siguiente proyecto -&gt; </a:t>
            </a:r>
            <a:r>
              <a:rPr lang="es-PE" sz="2000" b="1" i="1" dirty="0" err="1"/>
              <a:t>FactoryMethodBeforeB</a:t>
            </a:r>
            <a:endParaRPr lang="en-US" sz="2000" dirty="0"/>
          </a:p>
          <a:p>
            <a:pPr marL="0" indent="0">
              <a:buNone/>
            </a:pPr>
            <a:endParaRPr lang="en-US" dirty="0"/>
          </a:p>
          <a:p>
            <a:endParaRPr lang="en-US" dirty="0"/>
          </a:p>
        </p:txBody>
      </p:sp>
      <p:pic>
        <p:nvPicPr>
          <p:cNvPr id="4" name="Imagen 3"/>
          <p:cNvPicPr/>
          <p:nvPr/>
        </p:nvPicPr>
        <p:blipFill>
          <a:blip r:embed="rId2"/>
          <a:stretch>
            <a:fillRect/>
          </a:stretch>
        </p:blipFill>
        <p:spPr>
          <a:xfrm>
            <a:off x="1050318" y="1887689"/>
            <a:ext cx="5612130" cy="4692015"/>
          </a:xfrm>
          <a:prstGeom prst="rect">
            <a:avLst/>
          </a:prstGeom>
        </p:spPr>
      </p:pic>
      <p:sp>
        <p:nvSpPr>
          <p:cNvPr id="5" name="Rectángulo 4"/>
          <p:cNvSpPr/>
          <p:nvPr/>
        </p:nvSpPr>
        <p:spPr>
          <a:xfrm>
            <a:off x="7401340" y="2957353"/>
            <a:ext cx="3952460" cy="2552686"/>
          </a:xfrm>
          <a:prstGeom prst="rect">
            <a:avLst/>
          </a:prstGeom>
          <a:ln w="9525">
            <a:solidFill>
              <a:schemeClr val="tx1"/>
            </a:solidFill>
          </a:ln>
        </p:spPr>
        <p:txBody>
          <a:bodyPr wrap="square">
            <a:spAutoFit/>
          </a:bodyPr>
          <a:lstStyle/>
          <a:p>
            <a:pPr algn="just">
              <a:lnSpc>
                <a:spcPct val="107000"/>
              </a:lnSpc>
              <a:spcAft>
                <a:spcPts val="800"/>
              </a:spcAft>
            </a:pPr>
            <a:r>
              <a:rPr lang="es-PE" dirty="0">
                <a:latin typeface="+mj-lt"/>
                <a:ea typeface="Calibri" panose="020F0502020204030204" pitchFamily="34" charset="0"/>
                <a:cs typeface="Times New Roman" panose="02020603050405020304" pitchFamily="18" charset="0"/>
              </a:rPr>
              <a:t>Notamos que ya no usamos el constructor porque lo estamos poniendo como </a:t>
            </a:r>
            <a:r>
              <a:rPr lang="es-PE" b="1" dirty="0" err="1">
                <a:latin typeface="+mj-lt"/>
                <a:ea typeface="Calibri" panose="020F0502020204030204" pitchFamily="34" charset="0"/>
                <a:cs typeface="Times New Roman" panose="02020603050405020304" pitchFamily="18" charset="0"/>
              </a:rPr>
              <a:t>private</a:t>
            </a:r>
            <a:endParaRPr lang="en-US" dirty="0">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s-PE" dirty="0">
                <a:solidFill>
                  <a:srgbClr val="000000"/>
                </a:solidFill>
                <a:latin typeface="+mj-lt"/>
                <a:ea typeface="Calibri" panose="020F0502020204030204" pitchFamily="34" charset="0"/>
                <a:cs typeface="Times New Roman" panose="02020603050405020304" pitchFamily="18" charset="0"/>
              </a:rPr>
              <a:t>Pero con este ejemplo se rompe con el principio de responsabilidad </a:t>
            </a:r>
            <a:r>
              <a:rPr lang="es-PE" dirty="0" smtClean="0">
                <a:solidFill>
                  <a:srgbClr val="000000"/>
                </a:solidFill>
                <a:latin typeface="+mj-lt"/>
                <a:ea typeface="Calibri" panose="020F0502020204030204" pitchFamily="34" charset="0"/>
                <a:cs typeface="Times New Roman" panose="02020603050405020304" pitchFamily="18" charset="0"/>
              </a:rPr>
              <a:t>única </a:t>
            </a:r>
            <a:r>
              <a:rPr lang="es-PE" dirty="0">
                <a:solidFill>
                  <a:srgbClr val="000000"/>
                </a:solidFill>
                <a:latin typeface="+mj-lt"/>
                <a:ea typeface="Calibri" panose="020F0502020204030204" pitchFamily="34" charset="0"/>
                <a:cs typeface="Times New Roman" panose="02020603050405020304" pitchFamily="18" charset="0"/>
              </a:rPr>
              <a:t>de cada clase ya que la clase Usuario no debería ser responsable de todos estos métodos de </a:t>
            </a:r>
            <a:r>
              <a:rPr lang="es-PE" dirty="0" smtClean="0">
                <a:solidFill>
                  <a:srgbClr val="000000"/>
                </a:solidFill>
                <a:latin typeface="+mj-lt"/>
                <a:ea typeface="Calibri" panose="020F0502020204030204" pitchFamily="34" charset="0"/>
                <a:cs typeface="Times New Roman" panose="02020603050405020304" pitchFamily="18" charset="0"/>
              </a:rPr>
              <a:t>creación.</a:t>
            </a:r>
            <a:endParaRPr lang="en-US"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1206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848139" y="452136"/>
            <a:ext cx="1080052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kumimoji="0" lang="es-PE" altLang="en-US" sz="20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After</a:t>
            </a:r>
            <a:r>
              <a:rPr kumimoji="0" lang="es-PE" alt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s-PE" altLang="en-US" sz="2000" b="1" dirty="0" smtClean="0">
                <a:solidFill>
                  <a:schemeClr val="bg1">
                    <a:lumMod val="75000"/>
                  </a:schemeClr>
                </a:solidFill>
                <a:latin typeface="Calibri" panose="020F0502020204030204" pitchFamily="34" charset="0"/>
                <a:ea typeface="Calibri" panose="020F0502020204030204" pitchFamily="34" charset="0"/>
                <a:cs typeface="Times New Roman" panose="02020603050405020304" pitchFamily="18" charset="0"/>
              </a:rPr>
              <a:t>(abrimos 3.FactoryMethodAfterA)</a:t>
            </a:r>
            <a:endParaRPr kumimoji="0" lang="es-PE" altLang="en-US" sz="2000" b="1" i="0" u="none" strike="noStrike" cap="none" normalizeH="0" baseline="0" dirty="0" smtClean="0">
              <a:ln>
                <a:noFill/>
              </a:ln>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Entonces para solventar la rotura de ese principio tendríamos que llevar estos dos métodos a otra clase, y marcamos el constructor como </a:t>
            </a:r>
            <a:r>
              <a:rPr kumimoji="0" lang="es-PE" altLang="en-US" sz="20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internal</a:t>
            </a:r>
            <a:r>
              <a:rPr kumimoji="0" lang="es-PE"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para que pueda ser accesible desde el </a:t>
            </a:r>
            <a:r>
              <a:rPr kumimoji="0" lang="es-PE" altLang="en-US" sz="20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dll</a:t>
            </a:r>
            <a:r>
              <a:rPr kumimoji="0" lang="es-PE"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 </a:t>
            </a:r>
            <a:r>
              <a:rPr kumimoji="0" lang="es-PE" altLang="en-US" sz="2000" b="0"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nameSpace</a:t>
            </a:r>
            <a:r>
              <a:rPr kumimoji="0" lang="es-PE"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lo cual no es del todo correcto ya que no se quiere exponer el constructor solo debería estar a nivel de clase:</a:t>
            </a:r>
            <a:endParaRPr kumimoji="0" lang="en-US" altLang="en-US" sz="2000" b="0" i="0" u="none" strike="noStrike" cap="none" normalizeH="0" baseline="0" dirty="0" smtClean="0">
              <a:ln>
                <a:noFill/>
              </a:ln>
              <a:solidFill>
                <a:schemeClr val="tx1"/>
              </a:solidFill>
              <a:effectLst/>
            </a:endParaRPr>
          </a:p>
        </p:txBody>
      </p:sp>
      <p:pic>
        <p:nvPicPr>
          <p:cNvPr id="1025" name="Imagen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748" y="2083352"/>
            <a:ext cx="5589291" cy="4095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4552950"/>
            <a:ext cx="1214650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45608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728870"/>
            <a:ext cx="10515600" cy="1417982"/>
          </a:xfrm>
        </p:spPr>
        <p:txBody>
          <a:bodyPr>
            <a:normAutofit fontScale="92500" lnSpcReduction="10000"/>
          </a:bodyPr>
          <a:lstStyle/>
          <a:p>
            <a:pPr marL="0" indent="0" algn="just">
              <a:buNone/>
            </a:pPr>
            <a:r>
              <a:rPr lang="es-PE" sz="1900" b="1" dirty="0" smtClean="0">
                <a:solidFill>
                  <a:schemeClr val="bg1">
                    <a:lumMod val="75000"/>
                  </a:schemeClr>
                </a:solidFill>
              </a:rPr>
              <a:t>(abrimos </a:t>
            </a:r>
            <a:r>
              <a:rPr lang="es-PE" sz="1900" b="1" dirty="0">
                <a:solidFill>
                  <a:schemeClr val="bg1">
                    <a:lumMod val="75000"/>
                  </a:schemeClr>
                </a:solidFill>
              </a:rPr>
              <a:t>nuestro proyecto -&gt; 4.FactoryMethodAfterB)</a:t>
            </a:r>
          </a:p>
          <a:p>
            <a:pPr marL="0" indent="0" algn="just">
              <a:buNone/>
            </a:pPr>
            <a:r>
              <a:rPr lang="es-PE" sz="2400" dirty="0" smtClean="0"/>
              <a:t>Para refactorizar nuestro código y no </a:t>
            </a:r>
            <a:r>
              <a:rPr lang="es-PE" altLang="en-US" sz="2400" dirty="0">
                <a:latin typeface="Calibri" panose="020F0502020204030204" pitchFamily="34" charset="0"/>
                <a:ea typeface="Calibri" panose="020F0502020204030204" pitchFamily="34" charset="0"/>
                <a:cs typeface="Times New Roman" panose="02020603050405020304" pitchFamily="18" charset="0"/>
              </a:rPr>
              <a:t>exponer el </a:t>
            </a:r>
            <a:r>
              <a:rPr lang="es-PE" altLang="en-US" sz="2400" dirty="0" smtClean="0">
                <a:latin typeface="Calibri" panose="020F0502020204030204" pitchFamily="34" charset="0"/>
                <a:ea typeface="Calibri" panose="020F0502020204030204" pitchFamily="34" charset="0"/>
                <a:cs typeface="Times New Roman" panose="02020603050405020304" pitchFamily="18" charset="0"/>
              </a:rPr>
              <a:t>constructor </a:t>
            </a:r>
            <a:r>
              <a:rPr lang="es-PE" sz="2400" dirty="0" smtClean="0"/>
              <a:t>tendríamos </a:t>
            </a:r>
            <a:r>
              <a:rPr lang="es-PE" sz="2400" dirty="0"/>
              <a:t>que aplicar el concepto de </a:t>
            </a:r>
            <a:r>
              <a:rPr lang="es-PE" sz="2400" b="1" dirty="0"/>
              <a:t>clases anidadas</a:t>
            </a:r>
            <a:r>
              <a:rPr lang="es-PE" sz="2400" dirty="0"/>
              <a:t> es decir tener una clase dentro de otra clase:</a:t>
            </a:r>
            <a:endParaRPr lang="en-US" sz="2400" dirty="0"/>
          </a:p>
          <a:p>
            <a:pPr marL="0" indent="0" algn="just">
              <a:buNone/>
            </a:pPr>
            <a:r>
              <a:rPr lang="es-PE" sz="2400" dirty="0"/>
              <a:t>De esta forma evitamos exponer el constructor fuera de la clase</a:t>
            </a:r>
            <a:endParaRPr lang="en-US" sz="2400" dirty="0"/>
          </a:p>
          <a:p>
            <a:endParaRPr lang="en-US" dirty="0"/>
          </a:p>
        </p:txBody>
      </p:sp>
      <p:pic>
        <p:nvPicPr>
          <p:cNvPr id="4" name="Imagen 3"/>
          <p:cNvPicPr/>
          <p:nvPr/>
        </p:nvPicPr>
        <p:blipFill>
          <a:blip r:embed="rId2"/>
          <a:stretch>
            <a:fillRect/>
          </a:stretch>
        </p:blipFill>
        <p:spPr>
          <a:xfrm>
            <a:off x="2431979" y="2246078"/>
            <a:ext cx="6831290" cy="4035452"/>
          </a:xfrm>
          <a:prstGeom prst="rect">
            <a:avLst/>
          </a:prstGeom>
        </p:spPr>
      </p:pic>
    </p:spTree>
    <p:extLst>
      <p:ext uri="{BB962C8B-B14F-4D97-AF65-F5344CB8AC3E}">
        <p14:creationId xmlns:p14="http://schemas.microsoft.com/office/powerpoint/2010/main" val="3826785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43339"/>
            <a:ext cx="10515600" cy="5633624"/>
          </a:xfrm>
        </p:spPr>
        <p:txBody>
          <a:bodyPr/>
          <a:lstStyle/>
          <a:p>
            <a:pPr marL="0" indent="0" algn="just">
              <a:buNone/>
            </a:pPr>
            <a:r>
              <a:rPr lang="es-PE" sz="2400" b="1" dirty="0"/>
              <a:t>Ejercicio2</a:t>
            </a:r>
            <a:endParaRPr lang="en-US" sz="2400" dirty="0"/>
          </a:p>
          <a:p>
            <a:pPr algn="just"/>
            <a:r>
              <a:rPr lang="es-PE" sz="2000" dirty="0"/>
              <a:t>Realizar un ejercicio de que en una cadena de pizzerías pueden existir diferentes tipos de pizzas por locales, donde por ejemplo si existe un local que pertenece a la región Arequipa va a tener unos tipos de pizzas, mientras que si existe otro local en otra región va a tener otros tipos de pizzas, vamos a definir entonces una clase </a:t>
            </a:r>
            <a:r>
              <a:rPr lang="es-PE" sz="2000" b="1" dirty="0"/>
              <a:t>Pizza</a:t>
            </a:r>
            <a:r>
              <a:rPr lang="es-PE" sz="2000" dirty="0"/>
              <a:t>, con las siguientes propiedades:</a:t>
            </a:r>
            <a:endParaRPr lang="en-US" sz="2000" dirty="0"/>
          </a:p>
          <a:p>
            <a:endParaRPr lang="en-US" dirty="0"/>
          </a:p>
        </p:txBody>
      </p:sp>
      <p:pic>
        <p:nvPicPr>
          <p:cNvPr id="4" name="Imagen 3"/>
          <p:cNvPicPr/>
          <p:nvPr/>
        </p:nvPicPr>
        <p:blipFill>
          <a:blip r:embed="rId2"/>
          <a:stretch>
            <a:fillRect/>
          </a:stretch>
        </p:blipFill>
        <p:spPr>
          <a:xfrm>
            <a:off x="3576112" y="2232267"/>
            <a:ext cx="4216166" cy="1127884"/>
          </a:xfrm>
          <a:prstGeom prst="rect">
            <a:avLst/>
          </a:prstGeom>
        </p:spPr>
      </p:pic>
      <p:pic>
        <p:nvPicPr>
          <p:cNvPr id="5" name="Imagen 4"/>
          <p:cNvPicPr/>
          <p:nvPr/>
        </p:nvPicPr>
        <p:blipFill>
          <a:blip r:embed="rId3"/>
          <a:stretch>
            <a:fillRect/>
          </a:stretch>
        </p:blipFill>
        <p:spPr>
          <a:xfrm>
            <a:off x="3389595" y="3843130"/>
            <a:ext cx="4960262" cy="2597427"/>
          </a:xfrm>
          <a:prstGeom prst="rect">
            <a:avLst/>
          </a:prstGeom>
        </p:spPr>
      </p:pic>
      <p:sp>
        <p:nvSpPr>
          <p:cNvPr id="6" name="Rectángulo 5"/>
          <p:cNvSpPr/>
          <p:nvPr/>
        </p:nvSpPr>
        <p:spPr>
          <a:xfrm>
            <a:off x="829986" y="3407292"/>
            <a:ext cx="5038752" cy="388696"/>
          </a:xfrm>
          <a:prstGeom prst="rect">
            <a:avLst/>
          </a:prstGeom>
        </p:spPr>
        <p:txBody>
          <a:bodyPr wrap="none">
            <a:spAutoFit/>
          </a:bodyPr>
          <a:lstStyle/>
          <a:p>
            <a:pPr algn="just">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Luego va a tener una función para preparar la pizza: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4601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22852"/>
            <a:ext cx="10515600" cy="5554111"/>
          </a:xfrm>
        </p:spPr>
        <p:txBody>
          <a:bodyPr/>
          <a:lstStyle/>
          <a:p>
            <a:pPr marL="0" indent="0">
              <a:buNone/>
            </a:pPr>
            <a:r>
              <a:rPr lang="es-PE" sz="2000" dirty="0"/>
              <a:t>Y otras funciones mas:</a:t>
            </a:r>
            <a:endParaRPr lang="en-US" sz="2000" dirty="0"/>
          </a:p>
          <a:p>
            <a:endParaRPr lang="en-US" dirty="0"/>
          </a:p>
        </p:txBody>
      </p:sp>
      <p:pic>
        <p:nvPicPr>
          <p:cNvPr id="4" name="Imagen 3"/>
          <p:cNvPicPr/>
          <p:nvPr/>
        </p:nvPicPr>
        <p:blipFill>
          <a:blip r:embed="rId2"/>
          <a:stretch>
            <a:fillRect/>
          </a:stretch>
        </p:blipFill>
        <p:spPr>
          <a:xfrm>
            <a:off x="3815313" y="502870"/>
            <a:ext cx="5527469" cy="2329746"/>
          </a:xfrm>
          <a:prstGeom prst="rect">
            <a:avLst/>
          </a:prstGeom>
        </p:spPr>
      </p:pic>
      <p:sp>
        <p:nvSpPr>
          <p:cNvPr id="5" name="Rectángulo 4"/>
          <p:cNvSpPr/>
          <p:nvPr/>
        </p:nvSpPr>
        <p:spPr>
          <a:xfrm>
            <a:off x="808726" y="3877981"/>
            <a:ext cx="3813313" cy="646331"/>
          </a:xfrm>
          <a:prstGeom prst="rect">
            <a:avLst/>
          </a:prstGeom>
        </p:spPr>
        <p:txBody>
          <a:bodyPr wrap="square">
            <a:spAutoFit/>
          </a:bodyPr>
          <a:lstStyle/>
          <a:p>
            <a:r>
              <a:rPr lang="es-PE" dirty="0">
                <a:latin typeface="Calibri" panose="020F0502020204030204" pitchFamily="34" charset="0"/>
                <a:ea typeface="Calibri" panose="020F0502020204030204" pitchFamily="34" charset="0"/>
                <a:cs typeface="Times New Roman" panose="02020603050405020304" pitchFamily="18" charset="0"/>
              </a:rPr>
              <a:t>Luego vamos a crear una clase para ordenar una pizza llama </a:t>
            </a:r>
            <a:r>
              <a:rPr lang="es-PE" b="1" dirty="0" err="1">
                <a:latin typeface="Calibri" panose="020F0502020204030204" pitchFamily="34" charset="0"/>
                <a:ea typeface="Calibri" panose="020F0502020204030204" pitchFamily="34" charset="0"/>
                <a:cs typeface="Times New Roman" panose="02020603050405020304" pitchFamily="18" charset="0"/>
              </a:rPr>
              <a:t>PizzaStore</a:t>
            </a:r>
            <a:endParaRPr lang="en-US" dirty="0"/>
          </a:p>
        </p:txBody>
      </p:sp>
      <p:pic>
        <p:nvPicPr>
          <p:cNvPr id="6" name="Imagen 5"/>
          <p:cNvPicPr/>
          <p:nvPr/>
        </p:nvPicPr>
        <p:blipFill>
          <a:blip r:embed="rId3"/>
          <a:stretch>
            <a:fillRect/>
          </a:stretch>
        </p:blipFill>
        <p:spPr>
          <a:xfrm>
            <a:off x="5340626" y="3187872"/>
            <a:ext cx="3260725" cy="3308985"/>
          </a:xfrm>
          <a:prstGeom prst="rect">
            <a:avLst/>
          </a:prstGeom>
        </p:spPr>
      </p:pic>
    </p:spTree>
    <p:extLst>
      <p:ext uri="{BB962C8B-B14F-4D97-AF65-F5344CB8AC3E}">
        <p14:creationId xmlns:p14="http://schemas.microsoft.com/office/powerpoint/2010/main" val="859092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37322"/>
            <a:ext cx="10515600" cy="5739641"/>
          </a:xfrm>
        </p:spPr>
        <p:txBody>
          <a:bodyPr/>
          <a:lstStyle/>
          <a:p>
            <a:pPr marL="0" indent="0">
              <a:buNone/>
            </a:pPr>
            <a:r>
              <a:rPr lang="es-PE" sz="2000" dirty="0"/>
              <a:t>Analizamos la estructura:</a:t>
            </a:r>
            <a:endParaRPr lang="en-US" sz="2000" dirty="0"/>
          </a:p>
          <a:p>
            <a:endParaRPr lang="en-US" dirty="0"/>
          </a:p>
        </p:txBody>
      </p:sp>
      <p:pic>
        <p:nvPicPr>
          <p:cNvPr id="4" name="Imagen 3"/>
          <p:cNvPicPr/>
          <p:nvPr/>
        </p:nvPicPr>
        <p:blipFill>
          <a:blip r:embed="rId2"/>
          <a:stretch>
            <a:fillRect/>
          </a:stretch>
        </p:blipFill>
        <p:spPr>
          <a:xfrm>
            <a:off x="2175054" y="969106"/>
            <a:ext cx="7841891" cy="5207857"/>
          </a:xfrm>
          <a:prstGeom prst="rect">
            <a:avLst/>
          </a:prstGeom>
        </p:spPr>
      </p:pic>
    </p:spTree>
    <p:extLst>
      <p:ext uri="{BB962C8B-B14F-4D97-AF65-F5344CB8AC3E}">
        <p14:creationId xmlns:p14="http://schemas.microsoft.com/office/powerpoint/2010/main" val="1983696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56591"/>
            <a:ext cx="10515600" cy="479813"/>
          </a:xfrm>
        </p:spPr>
        <p:txBody>
          <a:bodyPr>
            <a:normAutofit/>
          </a:bodyPr>
          <a:lstStyle/>
          <a:p>
            <a:pPr marL="0" indent="0">
              <a:buNone/>
            </a:pPr>
            <a:r>
              <a:rPr lang="es-PE" sz="2000" dirty="0" smtClean="0"/>
              <a:t>Por lo que si quisiéramos agregar otro tipo de pizza. </a:t>
            </a:r>
            <a:endParaRPr lang="en-US" sz="2000" dirty="0"/>
          </a:p>
        </p:txBody>
      </p:sp>
      <p:pic>
        <p:nvPicPr>
          <p:cNvPr id="4" name="Imagen 3"/>
          <p:cNvPicPr/>
          <p:nvPr/>
        </p:nvPicPr>
        <p:blipFill>
          <a:blip r:embed="rId2"/>
          <a:stretch>
            <a:fillRect/>
          </a:stretch>
        </p:blipFill>
        <p:spPr>
          <a:xfrm>
            <a:off x="3662156" y="1180789"/>
            <a:ext cx="4019550" cy="4371975"/>
          </a:xfrm>
          <a:prstGeom prst="rect">
            <a:avLst/>
          </a:prstGeom>
        </p:spPr>
      </p:pic>
      <p:sp>
        <p:nvSpPr>
          <p:cNvPr id="5" name="Rectángulo 4"/>
          <p:cNvSpPr/>
          <p:nvPr/>
        </p:nvSpPr>
        <p:spPr>
          <a:xfrm>
            <a:off x="838200" y="5697149"/>
            <a:ext cx="10929730" cy="388696"/>
          </a:xfrm>
          <a:prstGeom prst="rect">
            <a:avLst/>
          </a:prstGeom>
        </p:spPr>
        <p:txBody>
          <a:bodyPr wrap="square">
            <a:spAutoFit/>
          </a:bodyPr>
          <a:lstStyle/>
          <a:p>
            <a:pPr algn="just">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Entonces se rompería con el principio de </a:t>
            </a:r>
            <a:r>
              <a:rPr lang="es-PE" b="1" dirty="0" err="1">
                <a:latin typeface="Calibri" panose="020F0502020204030204" pitchFamily="34" charset="0"/>
                <a:ea typeface="Calibri" panose="020F0502020204030204" pitchFamily="34" charset="0"/>
                <a:cs typeface="Times New Roman" panose="02020603050405020304" pitchFamily="18" charset="0"/>
              </a:rPr>
              <a:t>AbiertoCerrado</a:t>
            </a:r>
            <a:r>
              <a:rPr lang="es-PE" dirty="0">
                <a:latin typeface="Calibri" panose="020F0502020204030204" pitchFamily="34" charset="0"/>
                <a:ea typeface="Calibri" panose="020F0502020204030204" pitchFamily="34" charset="0"/>
                <a:cs typeface="Times New Roman" panose="02020603050405020304" pitchFamily="18" charset="0"/>
              </a:rPr>
              <a:t> cerrado para la modificación y abierto para la extensión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3774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30087"/>
            <a:ext cx="10515600" cy="357809"/>
          </a:xfrm>
        </p:spPr>
        <p:txBody>
          <a:bodyPr>
            <a:normAutofit lnSpcReduction="10000"/>
          </a:bodyPr>
          <a:lstStyle/>
          <a:p>
            <a:pPr marL="0" indent="0">
              <a:buNone/>
            </a:pPr>
            <a:r>
              <a:rPr lang="es-PE" sz="2000" dirty="0"/>
              <a:t>Por ello en vez del </a:t>
            </a:r>
            <a:r>
              <a:rPr lang="es-PE" sz="2000" b="1" dirty="0" err="1"/>
              <a:t>switchCase</a:t>
            </a:r>
            <a:r>
              <a:rPr lang="es-PE" sz="2000" dirty="0"/>
              <a:t> </a:t>
            </a:r>
            <a:r>
              <a:rPr lang="es-PE" sz="2000" dirty="0" err="1"/>
              <a:t>modifcariamos</a:t>
            </a:r>
            <a:r>
              <a:rPr lang="es-PE" sz="2000" dirty="0"/>
              <a:t> a una clase </a:t>
            </a:r>
            <a:r>
              <a:rPr lang="es-PE" sz="2000" b="1" dirty="0"/>
              <a:t>Abstracta</a:t>
            </a:r>
            <a:r>
              <a:rPr lang="es-PE" sz="2000" dirty="0"/>
              <a:t>:</a:t>
            </a:r>
            <a:endParaRPr lang="en-US" sz="2000" dirty="0"/>
          </a:p>
          <a:p>
            <a:endParaRPr lang="en-US" dirty="0"/>
          </a:p>
        </p:txBody>
      </p:sp>
      <p:pic>
        <p:nvPicPr>
          <p:cNvPr id="4" name="Imagen 3"/>
          <p:cNvPicPr/>
          <p:nvPr/>
        </p:nvPicPr>
        <p:blipFill>
          <a:blip r:embed="rId2"/>
          <a:stretch>
            <a:fillRect/>
          </a:stretch>
        </p:blipFill>
        <p:spPr>
          <a:xfrm>
            <a:off x="3507063" y="1209986"/>
            <a:ext cx="4669528" cy="3083718"/>
          </a:xfrm>
          <a:prstGeom prst="rect">
            <a:avLst/>
          </a:prstGeom>
        </p:spPr>
      </p:pic>
    </p:spTree>
    <p:extLst>
      <p:ext uri="{BB962C8B-B14F-4D97-AF65-F5344CB8AC3E}">
        <p14:creationId xmlns:p14="http://schemas.microsoft.com/office/powerpoint/2010/main" val="2800475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0515601" cy="1325563"/>
          </a:xfrm>
        </p:spPr>
        <p:txBody>
          <a:bodyPr>
            <a:normAutofit/>
          </a:bodyPr>
          <a:lstStyle/>
          <a:p>
            <a:r>
              <a:rPr lang="es-MX" sz="4000" b="1" dirty="0"/>
              <a:t>¿Qué son los patrones de diseño / </a:t>
            </a:r>
            <a:r>
              <a:rPr lang="es-MX" sz="4000" b="1" dirty="0" err="1"/>
              <a:t>design</a:t>
            </a:r>
            <a:r>
              <a:rPr lang="es-MX" sz="4000" b="1" dirty="0"/>
              <a:t> </a:t>
            </a:r>
            <a:r>
              <a:rPr lang="es-MX" sz="4000" b="1" dirty="0" err="1"/>
              <a:t>patterns</a:t>
            </a:r>
            <a:r>
              <a:rPr lang="es-MX" sz="4000" b="1" dirty="0" smtClean="0"/>
              <a:t>?</a:t>
            </a:r>
            <a:endParaRPr lang="en-US" sz="4000" dirty="0"/>
          </a:p>
        </p:txBody>
      </p:sp>
      <p:sp>
        <p:nvSpPr>
          <p:cNvPr id="3" name="Marcador de contenido 2"/>
          <p:cNvSpPr>
            <a:spLocks noGrp="1"/>
          </p:cNvSpPr>
          <p:nvPr>
            <p:ph idx="1"/>
          </p:nvPr>
        </p:nvSpPr>
        <p:spPr/>
        <p:txBody>
          <a:bodyPr>
            <a:normAutofit fontScale="92500" lnSpcReduction="20000"/>
          </a:bodyPr>
          <a:lstStyle/>
          <a:p>
            <a:pPr algn="just"/>
            <a:r>
              <a:rPr lang="es-MX" dirty="0"/>
              <a:t>Los patrones de diseño o </a:t>
            </a:r>
            <a:r>
              <a:rPr lang="es-MX" i="1" dirty="0" err="1"/>
              <a:t>design</a:t>
            </a:r>
            <a:r>
              <a:rPr lang="es-MX" i="1" dirty="0"/>
              <a:t> </a:t>
            </a:r>
            <a:r>
              <a:rPr lang="es-MX" i="1" dirty="0" err="1"/>
              <a:t>patterns</a:t>
            </a:r>
            <a:r>
              <a:rPr lang="es-MX" dirty="0"/>
              <a:t>, son una solución general, reutilizable y aplicable a diferentes problemas de </a:t>
            </a:r>
            <a:r>
              <a:rPr lang="es-MX" dirty="0">
                <a:hlinkClick r:id="rId2"/>
              </a:rPr>
              <a:t>diseño de software</a:t>
            </a:r>
            <a:r>
              <a:rPr lang="es-MX" dirty="0"/>
              <a:t>. Se trata de </a:t>
            </a:r>
            <a:r>
              <a:rPr lang="es-MX" b="1" dirty="0"/>
              <a:t>plantillas que identifican problemas en el sistema y proporcionan soluciones apropiadas a problemas generales </a:t>
            </a:r>
            <a:r>
              <a:rPr lang="es-MX" dirty="0"/>
              <a:t>a los que se han enfrentado los desarrolladores durante un largo periodo de tiempo, a través de prueba y error</a:t>
            </a:r>
            <a:r>
              <a:rPr lang="es-MX" dirty="0" smtClean="0"/>
              <a:t>.</a:t>
            </a:r>
          </a:p>
          <a:p>
            <a:pPr marL="0" indent="0" algn="ctr">
              <a:buNone/>
            </a:pPr>
            <a:r>
              <a:rPr lang="es-MX" b="1" dirty="0"/>
              <a:t>Tipos de patrones de diseño de </a:t>
            </a:r>
            <a:r>
              <a:rPr lang="es-MX" b="1" dirty="0" smtClean="0"/>
              <a:t>software</a:t>
            </a:r>
          </a:p>
          <a:p>
            <a:pPr marL="0" indent="0" algn="ctr">
              <a:buNone/>
            </a:pPr>
            <a:endParaRPr lang="es-MX" dirty="0" smtClean="0"/>
          </a:p>
          <a:p>
            <a:pPr algn="just"/>
            <a:r>
              <a:rPr lang="es-MX" b="1" dirty="0"/>
              <a:t>Patrones estructurales</a:t>
            </a:r>
            <a:endParaRPr lang="es-MX" dirty="0"/>
          </a:p>
          <a:p>
            <a:pPr marL="0" indent="0" algn="just">
              <a:buNone/>
            </a:pPr>
            <a:r>
              <a:rPr lang="es-MX" dirty="0"/>
              <a:t>Facilitan soluciones y estándares eficientes con respecto </a:t>
            </a:r>
            <a:r>
              <a:rPr lang="es-MX" b="1" dirty="0">
                <a:solidFill>
                  <a:srgbClr val="FF0000"/>
                </a:solidFill>
              </a:rPr>
              <a:t>a las composiciones de clase y las estructuras de objetos</a:t>
            </a:r>
            <a:r>
              <a:rPr lang="es-MX" dirty="0"/>
              <a:t>. El concepto de herencia se utiliza para componer interfaces y definir formas de componer objetos para obtener nuevas funcionalidades.</a:t>
            </a:r>
          </a:p>
          <a:p>
            <a:pPr algn="just"/>
            <a:endParaRPr lang="es-MX" dirty="0" smtClean="0"/>
          </a:p>
          <a:p>
            <a:pPr algn="just"/>
            <a:endParaRPr lang="en-US" dirty="0"/>
          </a:p>
        </p:txBody>
      </p:sp>
    </p:spTree>
    <p:extLst>
      <p:ext uri="{BB962C8B-B14F-4D97-AF65-F5344CB8AC3E}">
        <p14:creationId xmlns:p14="http://schemas.microsoft.com/office/powerpoint/2010/main" val="37158349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543339"/>
            <a:ext cx="10515600" cy="5633624"/>
          </a:xfrm>
        </p:spPr>
        <p:txBody>
          <a:bodyPr/>
          <a:lstStyle/>
          <a:p>
            <a:pPr marL="0" indent="0">
              <a:buNone/>
            </a:pPr>
            <a:r>
              <a:rPr lang="es-PE" sz="2000" b="1" dirty="0"/>
              <a:t>REFACTORIZACION</a:t>
            </a:r>
            <a:endParaRPr lang="en-US" sz="2000" dirty="0"/>
          </a:p>
          <a:p>
            <a:r>
              <a:rPr lang="es-PE" sz="2000" dirty="0"/>
              <a:t>Abrimos el </a:t>
            </a:r>
            <a:r>
              <a:rPr lang="es-PE" sz="2000" b="1" dirty="0" err="1" smtClean="0"/>
              <a:t>PizzeriaAfterA</a:t>
            </a:r>
            <a:endParaRPr lang="es-PE" sz="2000" b="1" dirty="0" smtClean="0"/>
          </a:p>
          <a:p>
            <a:endParaRPr lang="en-US" dirty="0"/>
          </a:p>
          <a:p>
            <a:endParaRPr lang="en-US" dirty="0"/>
          </a:p>
        </p:txBody>
      </p:sp>
      <p:pic>
        <p:nvPicPr>
          <p:cNvPr id="4" name="Imagen 3"/>
          <p:cNvPicPr/>
          <p:nvPr/>
        </p:nvPicPr>
        <p:blipFill>
          <a:blip r:embed="rId2"/>
          <a:stretch>
            <a:fillRect/>
          </a:stretch>
        </p:blipFill>
        <p:spPr>
          <a:xfrm>
            <a:off x="1909141" y="1403446"/>
            <a:ext cx="8373717" cy="4666049"/>
          </a:xfrm>
          <a:prstGeom prst="rect">
            <a:avLst/>
          </a:prstGeom>
        </p:spPr>
      </p:pic>
    </p:spTree>
    <p:extLst>
      <p:ext uri="{BB962C8B-B14F-4D97-AF65-F5344CB8AC3E}">
        <p14:creationId xmlns:p14="http://schemas.microsoft.com/office/powerpoint/2010/main" val="3027763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stretch>
            <a:fillRect/>
          </a:stretch>
        </p:blipFill>
        <p:spPr>
          <a:xfrm>
            <a:off x="523203" y="436449"/>
            <a:ext cx="5576808" cy="5519183"/>
          </a:xfrm>
          <a:prstGeom prst="rect">
            <a:avLst/>
          </a:prstGeom>
        </p:spPr>
      </p:pic>
      <p:pic>
        <p:nvPicPr>
          <p:cNvPr id="2" name="Imagen 1"/>
          <p:cNvPicPr>
            <a:picLocks noChangeAspect="1"/>
          </p:cNvPicPr>
          <p:nvPr/>
        </p:nvPicPr>
        <p:blipFill>
          <a:blip r:embed="rId3"/>
          <a:stretch>
            <a:fillRect/>
          </a:stretch>
        </p:blipFill>
        <p:spPr>
          <a:xfrm>
            <a:off x="6460338" y="1405090"/>
            <a:ext cx="5287113" cy="3581900"/>
          </a:xfrm>
          <a:prstGeom prst="rect">
            <a:avLst/>
          </a:prstGeom>
        </p:spPr>
      </p:pic>
    </p:spTree>
    <p:extLst>
      <p:ext uri="{BB962C8B-B14F-4D97-AF65-F5344CB8AC3E}">
        <p14:creationId xmlns:p14="http://schemas.microsoft.com/office/powerpoint/2010/main" val="2407418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Imagen 17"/>
          <p:cNvPicPr>
            <a:picLocks noChangeAspect="1" noChangeArrowheads="1"/>
          </p:cNvPicPr>
          <p:nvPr/>
        </p:nvPicPr>
        <p:blipFill rotWithShape="1">
          <a:blip r:embed="rId2">
            <a:extLst>
              <a:ext uri="{28A0092B-C50C-407E-A947-70E740481C1C}">
                <a14:useLocalDpi xmlns:a14="http://schemas.microsoft.com/office/drawing/2010/main" val="0"/>
              </a:ext>
            </a:extLst>
          </a:blip>
          <a:srcRect r="46010"/>
          <a:stretch/>
        </p:blipFill>
        <p:spPr bwMode="auto">
          <a:xfrm>
            <a:off x="3689901" y="1702954"/>
            <a:ext cx="4455468" cy="1345046"/>
          </a:xfrm>
          <a:prstGeom prst="rect">
            <a:avLst/>
          </a:prstGeom>
          <a:noFill/>
          <a:extLst>
            <a:ext uri="{909E8E84-426E-40DD-AFC4-6F175D3DCCD1}">
              <a14:hiddenFill xmlns:a14="http://schemas.microsoft.com/office/drawing/2010/main">
                <a:solidFill>
                  <a:srgbClr val="FFFFFF"/>
                </a:solidFill>
              </a14:hiddenFill>
            </a:ext>
          </a:extLst>
        </p:spPr>
      </p:pic>
      <p:pic>
        <p:nvPicPr>
          <p:cNvPr id="3073" name="Imagen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9901" y="3859025"/>
            <a:ext cx="4455468" cy="26441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728870" y="539847"/>
            <a:ext cx="989937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Ahora refactorizamos utilizando </a:t>
            </a:r>
            <a:r>
              <a:rPr kumimoji="0" lang="es-PE" altLang="en-US" sz="20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Reflection</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n-US"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Abrimos nuestro proyecto </a:t>
            </a:r>
            <a:r>
              <a:rPr kumimoji="0" lang="es-PE" altLang="en-US" sz="20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PizzeriaAfterB</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Primero creamos nuestro </a:t>
            </a:r>
            <a:r>
              <a:rPr kumimoji="0" lang="es-PE" altLang="en-US" sz="20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Enum</a:t>
            </a:r>
            <a:endParaRPr kumimoji="0" lang="en-US" altLang="en-US" sz="2000" b="0" i="0" u="none" strike="noStrike" cap="none" normalizeH="0" baseline="0" dirty="0" smtClean="0">
              <a:ln>
                <a:noFill/>
              </a:ln>
              <a:solidFill>
                <a:schemeClr val="tx1"/>
              </a:solidFill>
              <a:effectLst/>
            </a:endParaRPr>
          </a:p>
        </p:txBody>
      </p:sp>
      <p:sp>
        <p:nvSpPr>
          <p:cNvPr id="5" name="Rectangle 4"/>
          <p:cNvSpPr>
            <a:spLocks noChangeArrowheads="1"/>
          </p:cNvSpPr>
          <p:nvPr/>
        </p:nvSpPr>
        <p:spPr bwMode="auto">
          <a:xfrm>
            <a:off x="728870" y="3608575"/>
            <a:ext cx="7924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n-US"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Modificamos esto:</a:t>
            </a:r>
            <a:endParaRPr kumimoji="0" lang="en-US" altLang="en-US" sz="2000" b="0" i="0" u="none" strike="noStrike" cap="none" normalizeH="0" baseline="0" dirty="0" smtClean="0">
              <a:ln>
                <a:noFill/>
              </a:ln>
              <a:solidFill>
                <a:schemeClr val="tx1"/>
              </a:solidFill>
              <a:effectLst/>
            </a:endParaRPr>
          </a:p>
        </p:txBody>
      </p:sp>
      <p:sp>
        <p:nvSpPr>
          <p:cNvPr id="6" name="Rectangle 5"/>
          <p:cNvSpPr>
            <a:spLocks noChangeArrowheads="1"/>
          </p:cNvSpPr>
          <p:nvPr/>
        </p:nvSpPr>
        <p:spPr bwMode="auto">
          <a:xfrm>
            <a:off x="0" y="3733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11683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ABSTRACT FACTORY</a:t>
            </a:r>
            <a:endParaRPr lang="en-US" dirty="0"/>
          </a:p>
        </p:txBody>
      </p:sp>
      <p:sp>
        <p:nvSpPr>
          <p:cNvPr id="3" name="Marcador de contenido 2"/>
          <p:cNvSpPr>
            <a:spLocks noGrp="1"/>
          </p:cNvSpPr>
          <p:nvPr>
            <p:ph idx="1"/>
          </p:nvPr>
        </p:nvSpPr>
        <p:spPr>
          <a:xfrm>
            <a:off x="838200" y="1825625"/>
            <a:ext cx="3521765" cy="1500671"/>
          </a:xfrm>
        </p:spPr>
        <p:txBody>
          <a:bodyPr>
            <a:normAutofit fontScale="62500" lnSpcReduction="20000"/>
          </a:bodyPr>
          <a:lstStyle/>
          <a:p>
            <a:pPr algn="just"/>
            <a:r>
              <a:rPr lang="es-MX" dirty="0"/>
              <a:t>El patrón de diseño </a:t>
            </a:r>
            <a:r>
              <a:rPr lang="es-MX" dirty="0" err="1"/>
              <a:t>Abstract</a:t>
            </a:r>
            <a:r>
              <a:rPr lang="es-MX" dirty="0"/>
              <a:t> Factory es un patrón de diseño de software que se utiliza para proporcionar una interfaz para </a:t>
            </a:r>
            <a:r>
              <a:rPr lang="es-MX" b="1" dirty="0">
                <a:solidFill>
                  <a:srgbClr val="FF0000"/>
                </a:solidFill>
              </a:rPr>
              <a:t>crear familias de objetos </a:t>
            </a:r>
            <a:r>
              <a:rPr lang="es-MX" dirty="0"/>
              <a:t>relacionados o dependientes sin especificar sus clases concretas.</a:t>
            </a:r>
            <a:endParaRPr lang="en-US" dirty="0"/>
          </a:p>
        </p:txBody>
      </p:sp>
      <p:sp>
        <p:nvSpPr>
          <p:cNvPr id="4" name="Rectángulo 3"/>
          <p:cNvSpPr/>
          <p:nvPr/>
        </p:nvSpPr>
        <p:spPr>
          <a:xfrm>
            <a:off x="6983896" y="1690688"/>
            <a:ext cx="3604591" cy="1569660"/>
          </a:xfrm>
          <a:prstGeom prst="rect">
            <a:avLst/>
          </a:prstGeom>
        </p:spPr>
        <p:txBody>
          <a:bodyPr wrap="square">
            <a:spAutoFit/>
          </a:bodyPr>
          <a:lstStyle/>
          <a:p>
            <a:pPr algn="just"/>
            <a:r>
              <a:rPr lang="es-MX" sz="1600" dirty="0">
                <a:solidFill>
                  <a:srgbClr val="0C0C0C"/>
                </a:solidFill>
                <a:latin typeface="DevExpert"/>
              </a:rPr>
              <a:t>Esto se logra mediante la creación de una fábrica abstracta que proporciona una interfaz para crear cada tipo de objeto de la familia, pero deja la implementación concreta de cada objeto a sus subclases.</a:t>
            </a:r>
            <a:endParaRPr lang="en-US" sz="1600" dirty="0"/>
          </a:p>
        </p:txBody>
      </p:sp>
      <p:sp>
        <p:nvSpPr>
          <p:cNvPr id="5" name="Rectángulo 4"/>
          <p:cNvSpPr/>
          <p:nvPr/>
        </p:nvSpPr>
        <p:spPr>
          <a:xfrm>
            <a:off x="2239618" y="3846238"/>
            <a:ext cx="7447721" cy="2308324"/>
          </a:xfrm>
          <a:prstGeom prst="rect">
            <a:avLst/>
          </a:prstGeom>
        </p:spPr>
        <p:txBody>
          <a:bodyPr wrap="square">
            <a:spAutoFit/>
          </a:bodyPr>
          <a:lstStyle/>
          <a:p>
            <a:pPr algn="just"/>
            <a:r>
              <a:rPr lang="es-MX" dirty="0">
                <a:solidFill>
                  <a:srgbClr val="0C0C0C"/>
                </a:solidFill>
                <a:latin typeface="DevExpert"/>
              </a:rPr>
              <a:t>Por ejemplo, imagina que estás desarrollando un juego de estrategia en el que los jugadores pueden construir diferentes tipos de edificios, como castillos, torres y murallas. En lugar de tener una clase concreta para cada tipo de edificio, podría usar el patrón </a:t>
            </a:r>
            <a:r>
              <a:rPr lang="es-MX" dirty="0" err="1">
                <a:solidFill>
                  <a:srgbClr val="0C0C0C"/>
                </a:solidFill>
                <a:latin typeface="DevExpert"/>
              </a:rPr>
              <a:t>Abstract</a:t>
            </a:r>
            <a:r>
              <a:rPr lang="es-MX" dirty="0">
                <a:solidFill>
                  <a:srgbClr val="0C0C0C"/>
                </a:solidFill>
                <a:latin typeface="DevExpert"/>
              </a:rPr>
              <a:t> Factory para crear una fábrica abstracta de edificios que proporcione una interfaz para crear cada tipo de edificio. Luego, podrías crear subclases concretas de la fábrica abstracta para cada tipo de edificio, como una fábrica de castillos, una fábrica de torres y una fábrica de murallas.</a:t>
            </a:r>
            <a:endParaRPr lang="en-US" dirty="0"/>
          </a:p>
        </p:txBody>
      </p:sp>
      <p:sp>
        <p:nvSpPr>
          <p:cNvPr id="6" name="Flecha derecha 5"/>
          <p:cNvSpPr/>
          <p:nvPr/>
        </p:nvSpPr>
        <p:spPr>
          <a:xfrm>
            <a:off x="5118653" y="2276578"/>
            <a:ext cx="1099930" cy="3710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74957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86409" y="884719"/>
            <a:ext cx="10515600" cy="5648601"/>
          </a:xfrm>
        </p:spPr>
        <p:txBody>
          <a:bodyPr>
            <a:normAutofit fontScale="92500"/>
          </a:bodyPr>
          <a:lstStyle/>
          <a:p>
            <a:pPr marL="0" indent="0">
              <a:buNone/>
            </a:pPr>
            <a:r>
              <a:rPr lang="es-MX" b="1" dirty="0"/>
              <a:t>Componentes del </a:t>
            </a:r>
            <a:r>
              <a:rPr lang="es-MX" b="1" dirty="0" err="1"/>
              <a:t>Abstract</a:t>
            </a:r>
            <a:r>
              <a:rPr lang="es-MX" b="1" dirty="0"/>
              <a:t> </a:t>
            </a:r>
            <a:r>
              <a:rPr lang="es-MX" b="1" dirty="0" smtClean="0"/>
              <a:t>Factory</a:t>
            </a:r>
          </a:p>
          <a:p>
            <a:pPr marL="0" indent="0" algn="just">
              <a:buNone/>
            </a:pPr>
            <a:endParaRPr lang="es-MX" sz="800" b="1" dirty="0"/>
          </a:p>
          <a:p>
            <a:pPr marL="0" lvl="0" indent="0" algn="just" eaLnBrk="0" fontAlgn="base" hangingPunct="0">
              <a:lnSpc>
                <a:spcPct val="100000"/>
              </a:lnSpc>
              <a:spcBef>
                <a:spcPct val="0"/>
              </a:spcBef>
              <a:spcAft>
                <a:spcPct val="0"/>
              </a:spcAft>
              <a:buFontTx/>
              <a:buChar char="•"/>
            </a:pPr>
            <a:r>
              <a:rPr lang="en-US" altLang="en-US" sz="2400" b="1" dirty="0">
                <a:solidFill>
                  <a:srgbClr val="FF0000"/>
                </a:solidFill>
                <a:latin typeface="+mj-lt"/>
              </a:rPr>
              <a:t>Abstract Factory</a:t>
            </a:r>
            <a:r>
              <a:rPr lang="en-US" altLang="en-US" sz="2400" dirty="0">
                <a:solidFill>
                  <a:srgbClr val="FF0000"/>
                </a:solidFill>
                <a:latin typeface="+mj-lt"/>
              </a:rPr>
              <a:t>: </a:t>
            </a:r>
            <a:r>
              <a:rPr lang="en-US" altLang="en-US" sz="2400" dirty="0">
                <a:latin typeface="+mj-lt"/>
              </a:rPr>
              <a:t>Define </a:t>
            </a:r>
            <a:r>
              <a:rPr lang="en-US" altLang="en-US" sz="2400" dirty="0" err="1">
                <a:latin typeface="+mj-lt"/>
              </a:rPr>
              <a:t>métodos</a:t>
            </a:r>
            <a:r>
              <a:rPr lang="en-US" altLang="en-US" sz="2400" dirty="0">
                <a:latin typeface="+mj-lt"/>
              </a:rPr>
              <a:t> para </a:t>
            </a:r>
            <a:r>
              <a:rPr lang="en-US" altLang="en-US" sz="2400" dirty="0" err="1">
                <a:latin typeface="+mj-lt"/>
              </a:rPr>
              <a:t>crear</a:t>
            </a:r>
            <a:r>
              <a:rPr lang="en-US" altLang="en-US" sz="2400" dirty="0">
                <a:latin typeface="+mj-lt"/>
              </a:rPr>
              <a:t> </a:t>
            </a:r>
            <a:r>
              <a:rPr lang="en-US" altLang="en-US" sz="2400" dirty="0" err="1">
                <a:latin typeface="+mj-lt"/>
              </a:rPr>
              <a:t>cada</a:t>
            </a:r>
            <a:r>
              <a:rPr lang="en-US" altLang="en-US" sz="2400" dirty="0">
                <a:latin typeface="+mj-lt"/>
              </a:rPr>
              <a:t> </a:t>
            </a:r>
            <a:r>
              <a:rPr lang="en-US" altLang="en-US" sz="2400" dirty="0" err="1">
                <a:latin typeface="+mj-lt"/>
              </a:rPr>
              <a:t>tipo</a:t>
            </a:r>
            <a:r>
              <a:rPr lang="en-US" altLang="en-US" sz="2400" dirty="0">
                <a:latin typeface="+mj-lt"/>
              </a:rPr>
              <a:t> de </a:t>
            </a:r>
            <a:r>
              <a:rPr lang="en-US" altLang="en-US" sz="2400" dirty="0" err="1">
                <a:latin typeface="+mj-lt"/>
              </a:rPr>
              <a:t>producto</a:t>
            </a:r>
            <a:r>
              <a:rPr lang="en-US" altLang="en-US" sz="2400" dirty="0">
                <a:latin typeface="+mj-lt"/>
              </a:rPr>
              <a:t> </a:t>
            </a:r>
            <a:r>
              <a:rPr lang="en-US" altLang="en-US" sz="2400" dirty="0" err="1">
                <a:latin typeface="+mj-lt"/>
              </a:rPr>
              <a:t>dentro</a:t>
            </a:r>
            <a:r>
              <a:rPr lang="en-US" altLang="en-US" sz="2400" dirty="0">
                <a:latin typeface="+mj-lt"/>
              </a:rPr>
              <a:t> de una </a:t>
            </a:r>
            <a:r>
              <a:rPr lang="en-US" altLang="en-US" sz="2400" dirty="0" err="1">
                <a:latin typeface="+mj-lt"/>
              </a:rPr>
              <a:t>familia</a:t>
            </a:r>
            <a:r>
              <a:rPr lang="en-US" altLang="en-US" sz="2400" dirty="0">
                <a:latin typeface="+mj-lt"/>
              </a:rPr>
              <a:t>.</a:t>
            </a:r>
          </a:p>
          <a:p>
            <a:pPr marL="0" lvl="0" indent="0" algn="just" eaLnBrk="0" fontAlgn="base" hangingPunct="0">
              <a:lnSpc>
                <a:spcPct val="100000"/>
              </a:lnSpc>
              <a:spcBef>
                <a:spcPct val="0"/>
              </a:spcBef>
              <a:spcAft>
                <a:spcPct val="0"/>
              </a:spcAft>
              <a:buFontTx/>
              <a:buChar char="•"/>
            </a:pPr>
            <a:r>
              <a:rPr lang="en-US" altLang="en-US" sz="2400" b="1" dirty="0">
                <a:solidFill>
                  <a:srgbClr val="FF0000"/>
                </a:solidFill>
                <a:latin typeface="+mj-lt"/>
              </a:rPr>
              <a:t>Concrete Factory</a:t>
            </a:r>
            <a:r>
              <a:rPr lang="en-US" altLang="en-US" sz="2400" dirty="0">
                <a:solidFill>
                  <a:srgbClr val="FF0000"/>
                </a:solidFill>
                <a:latin typeface="+mj-lt"/>
              </a:rPr>
              <a:t>: </a:t>
            </a:r>
            <a:r>
              <a:rPr lang="en-US" altLang="en-US" sz="2400" dirty="0" err="1">
                <a:latin typeface="+mj-lt"/>
              </a:rPr>
              <a:t>Implementa</a:t>
            </a:r>
            <a:r>
              <a:rPr lang="en-US" altLang="en-US" sz="2400" dirty="0">
                <a:latin typeface="+mj-lt"/>
              </a:rPr>
              <a:t> los </a:t>
            </a:r>
            <a:r>
              <a:rPr lang="en-US" altLang="en-US" sz="2400" dirty="0" err="1">
                <a:latin typeface="+mj-lt"/>
              </a:rPr>
              <a:t>métodos</a:t>
            </a:r>
            <a:r>
              <a:rPr lang="en-US" altLang="en-US" sz="2400" dirty="0">
                <a:latin typeface="+mj-lt"/>
              </a:rPr>
              <a:t> </a:t>
            </a:r>
            <a:r>
              <a:rPr lang="en-US" altLang="en-US" sz="2400" dirty="0" err="1">
                <a:latin typeface="+mj-lt"/>
              </a:rPr>
              <a:t>definidos</a:t>
            </a:r>
            <a:r>
              <a:rPr lang="en-US" altLang="en-US" sz="2400" dirty="0">
                <a:latin typeface="+mj-lt"/>
              </a:rPr>
              <a:t> en la Abstract Factory para </a:t>
            </a:r>
            <a:r>
              <a:rPr lang="en-US" altLang="en-US" sz="2400" dirty="0" err="1">
                <a:latin typeface="+mj-lt"/>
              </a:rPr>
              <a:t>crear</a:t>
            </a:r>
            <a:r>
              <a:rPr lang="en-US" altLang="en-US" sz="2400" dirty="0">
                <a:latin typeface="+mj-lt"/>
              </a:rPr>
              <a:t> </a:t>
            </a:r>
            <a:r>
              <a:rPr lang="en-US" altLang="en-US" sz="2400" dirty="0" err="1">
                <a:latin typeface="+mj-lt"/>
              </a:rPr>
              <a:t>objetos</a:t>
            </a:r>
            <a:r>
              <a:rPr lang="en-US" altLang="en-US" sz="2400" dirty="0">
                <a:latin typeface="+mj-lt"/>
              </a:rPr>
              <a:t> </a:t>
            </a:r>
            <a:r>
              <a:rPr lang="en-US" altLang="en-US" sz="2400" dirty="0" err="1">
                <a:latin typeface="+mj-lt"/>
              </a:rPr>
              <a:t>específicos</a:t>
            </a:r>
            <a:r>
              <a:rPr lang="en-US" altLang="en-US" sz="2400" dirty="0">
                <a:latin typeface="+mj-lt"/>
              </a:rPr>
              <a:t>.</a:t>
            </a:r>
          </a:p>
          <a:p>
            <a:pPr marL="0" lvl="0" indent="0" algn="just" eaLnBrk="0" fontAlgn="base" hangingPunct="0">
              <a:lnSpc>
                <a:spcPct val="100000"/>
              </a:lnSpc>
              <a:spcBef>
                <a:spcPct val="0"/>
              </a:spcBef>
              <a:spcAft>
                <a:spcPct val="0"/>
              </a:spcAft>
              <a:buFontTx/>
              <a:buChar char="•"/>
            </a:pPr>
            <a:r>
              <a:rPr lang="en-US" altLang="en-US" sz="2400" b="1" dirty="0">
                <a:solidFill>
                  <a:srgbClr val="FF0000"/>
                </a:solidFill>
                <a:latin typeface="+mj-lt"/>
              </a:rPr>
              <a:t>Abstract Product</a:t>
            </a:r>
            <a:r>
              <a:rPr lang="en-US" altLang="en-US" sz="2400" dirty="0">
                <a:solidFill>
                  <a:srgbClr val="FF0000"/>
                </a:solidFill>
                <a:latin typeface="+mj-lt"/>
              </a:rPr>
              <a:t>: </a:t>
            </a:r>
            <a:r>
              <a:rPr lang="en-US" altLang="en-US" sz="2400" dirty="0">
                <a:latin typeface="+mj-lt"/>
              </a:rPr>
              <a:t>Define la </a:t>
            </a:r>
            <a:r>
              <a:rPr lang="en-US" altLang="en-US" sz="2400" dirty="0" err="1">
                <a:latin typeface="+mj-lt"/>
              </a:rPr>
              <a:t>interfaz</a:t>
            </a:r>
            <a:r>
              <a:rPr lang="en-US" altLang="en-US" sz="2400" dirty="0">
                <a:latin typeface="+mj-lt"/>
              </a:rPr>
              <a:t> para un </a:t>
            </a:r>
            <a:r>
              <a:rPr lang="en-US" altLang="en-US" sz="2400" dirty="0" err="1">
                <a:latin typeface="+mj-lt"/>
              </a:rPr>
              <a:t>tipo</a:t>
            </a:r>
            <a:r>
              <a:rPr lang="en-US" altLang="en-US" sz="2400" dirty="0">
                <a:latin typeface="+mj-lt"/>
              </a:rPr>
              <a:t> de </a:t>
            </a:r>
            <a:r>
              <a:rPr lang="en-US" altLang="en-US" sz="2400" dirty="0" err="1">
                <a:latin typeface="+mj-lt"/>
              </a:rPr>
              <a:t>producto</a:t>
            </a:r>
            <a:r>
              <a:rPr lang="en-US" altLang="en-US" sz="2400" dirty="0">
                <a:latin typeface="+mj-lt"/>
              </a:rPr>
              <a:t>.</a:t>
            </a:r>
          </a:p>
          <a:p>
            <a:pPr marL="0" lvl="0" indent="0" algn="just" eaLnBrk="0" fontAlgn="base" hangingPunct="0">
              <a:lnSpc>
                <a:spcPct val="100000"/>
              </a:lnSpc>
              <a:spcBef>
                <a:spcPct val="0"/>
              </a:spcBef>
              <a:spcAft>
                <a:spcPct val="0"/>
              </a:spcAft>
              <a:buFontTx/>
              <a:buChar char="•"/>
            </a:pPr>
            <a:r>
              <a:rPr lang="en-US" altLang="en-US" sz="2400" b="1" dirty="0">
                <a:solidFill>
                  <a:srgbClr val="FF0000"/>
                </a:solidFill>
                <a:latin typeface="+mj-lt"/>
              </a:rPr>
              <a:t>Concrete Product</a:t>
            </a:r>
            <a:r>
              <a:rPr lang="en-US" altLang="en-US" sz="2400" dirty="0">
                <a:solidFill>
                  <a:srgbClr val="FF0000"/>
                </a:solidFill>
                <a:latin typeface="+mj-lt"/>
              </a:rPr>
              <a:t>: </a:t>
            </a:r>
            <a:r>
              <a:rPr lang="en-US" altLang="en-US" sz="2400" dirty="0" err="1">
                <a:latin typeface="+mj-lt"/>
              </a:rPr>
              <a:t>Implementa</a:t>
            </a:r>
            <a:r>
              <a:rPr lang="en-US" altLang="en-US" sz="2400" dirty="0">
                <a:latin typeface="+mj-lt"/>
              </a:rPr>
              <a:t> la </a:t>
            </a:r>
            <a:r>
              <a:rPr lang="en-US" altLang="en-US" sz="2400" dirty="0" err="1">
                <a:latin typeface="+mj-lt"/>
              </a:rPr>
              <a:t>interfaz</a:t>
            </a:r>
            <a:r>
              <a:rPr lang="en-US" altLang="en-US" sz="2400" dirty="0">
                <a:latin typeface="+mj-lt"/>
              </a:rPr>
              <a:t> del </a:t>
            </a:r>
            <a:r>
              <a:rPr lang="en-US" altLang="en-US" sz="2400" dirty="0" err="1">
                <a:latin typeface="+mj-lt"/>
              </a:rPr>
              <a:t>producto</a:t>
            </a:r>
            <a:r>
              <a:rPr lang="en-US" altLang="en-US" sz="2400" dirty="0">
                <a:latin typeface="+mj-lt"/>
              </a:rPr>
              <a:t> </a:t>
            </a:r>
            <a:r>
              <a:rPr lang="en-US" altLang="en-US" sz="2400" dirty="0" err="1">
                <a:latin typeface="+mj-lt"/>
              </a:rPr>
              <a:t>abstracto</a:t>
            </a:r>
            <a:r>
              <a:rPr lang="en-US" altLang="en-US" sz="2400" dirty="0">
                <a:latin typeface="+mj-lt"/>
              </a:rPr>
              <a:t> y </a:t>
            </a:r>
            <a:r>
              <a:rPr lang="en-US" altLang="en-US" sz="2400" dirty="0" err="1">
                <a:latin typeface="+mj-lt"/>
              </a:rPr>
              <a:t>pertenece</a:t>
            </a:r>
            <a:r>
              <a:rPr lang="en-US" altLang="en-US" sz="2400" dirty="0">
                <a:latin typeface="+mj-lt"/>
              </a:rPr>
              <a:t> a una </a:t>
            </a:r>
            <a:r>
              <a:rPr lang="en-US" altLang="en-US" sz="2400" dirty="0" err="1">
                <a:latin typeface="+mj-lt"/>
              </a:rPr>
              <a:t>familia</a:t>
            </a:r>
            <a:r>
              <a:rPr lang="en-US" altLang="en-US" sz="2400" dirty="0">
                <a:latin typeface="+mj-lt"/>
              </a:rPr>
              <a:t> </a:t>
            </a:r>
            <a:r>
              <a:rPr lang="en-US" altLang="en-US" sz="2400" dirty="0" err="1">
                <a:latin typeface="+mj-lt"/>
              </a:rPr>
              <a:t>específica</a:t>
            </a:r>
            <a:r>
              <a:rPr lang="en-US" altLang="en-US" sz="2400" dirty="0">
                <a:latin typeface="+mj-lt"/>
              </a:rPr>
              <a:t>.</a:t>
            </a:r>
          </a:p>
          <a:p>
            <a:pPr marL="0" lvl="0" indent="0" algn="just" eaLnBrk="0" fontAlgn="base" hangingPunct="0">
              <a:lnSpc>
                <a:spcPct val="100000"/>
              </a:lnSpc>
              <a:spcBef>
                <a:spcPct val="0"/>
              </a:spcBef>
              <a:spcAft>
                <a:spcPct val="0"/>
              </a:spcAft>
              <a:buFontTx/>
              <a:buChar char="•"/>
            </a:pPr>
            <a:r>
              <a:rPr lang="en-US" altLang="en-US" sz="2400" b="1" dirty="0" err="1">
                <a:solidFill>
                  <a:srgbClr val="FF0000"/>
                </a:solidFill>
                <a:latin typeface="+mj-lt"/>
              </a:rPr>
              <a:t>Cliente</a:t>
            </a:r>
            <a:r>
              <a:rPr lang="en-US" altLang="en-US" sz="2400" dirty="0">
                <a:solidFill>
                  <a:srgbClr val="FF0000"/>
                </a:solidFill>
                <a:latin typeface="+mj-lt"/>
              </a:rPr>
              <a:t>: </a:t>
            </a:r>
            <a:r>
              <a:rPr lang="en-US" altLang="en-US" sz="2400" dirty="0">
                <a:latin typeface="+mj-lt"/>
              </a:rPr>
              <a:t>Usa </a:t>
            </a:r>
            <a:r>
              <a:rPr lang="en-US" altLang="en-US" sz="2400" dirty="0" err="1">
                <a:latin typeface="+mj-lt"/>
              </a:rPr>
              <a:t>únicamente</a:t>
            </a:r>
            <a:r>
              <a:rPr lang="en-US" altLang="en-US" sz="2400" dirty="0">
                <a:latin typeface="+mj-lt"/>
              </a:rPr>
              <a:t> interfaces </a:t>
            </a:r>
            <a:r>
              <a:rPr lang="en-US" altLang="en-US" sz="2400" dirty="0" err="1">
                <a:latin typeface="+mj-lt"/>
              </a:rPr>
              <a:t>abstractas</a:t>
            </a:r>
            <a:r>
              <a:rPr lang="en-US" altLang="en-US" sz="2400" dirty="0">
                <a:latin typeface="+mj-lt"/>
              </a:rPr>
              <a:t> para </a:t>
            </a:r>
            <a:r>
              <a:rPr lang="en-US" altLang="en-US" sz="2400" dirty="0" err="1">
                <a:latin typeface="+mj-lt"/>
              </a:rPr>
              <a:t>trabajar</a:t>
            </a:r>
            <a:r>
              <a:rPr lang="en-US" altLang="en-US" sz="2400" dirty="0">
                <a:latin typeface="+mj-lt"/>
              </a:rPr>
              <a:t> con las </a:t>
            </a:r>
            <a:r>
              <a:rPr lang="en-US" altLang="en-US" sz="2400" dirty="0" err="1">
                <a:latin typeface="+mj-lt"/>
              </a:rPr>
              <a:t>fábricas</a:t>
            </a:r>
            <a:r>
              <a:rPr lang="en-US" altLang="en-US" sz="2400" dirty="0">
                <a:latin typeface="+mj-lt"/>
              </a:rPr>
              <a:t> y los </a:t>
            </a:r>
            <a:r>
              <a:rPr lang="en-US" altLang="en-US" sz="2400" dirty="0" err="1">
                <a:latin typeface="+mj-lt"/>
              </a:rPr>
              <a:t>productos</a:t>
            </a:r>
            <a:r>
              <a:rPr lang="en-US" altLang="en-US" sz="2400" dirty="0">
                <a:latin typeface="+mj-lt"/>
              </a:rPr>
              <a:t>.</a:t>
            </a:r>
          </a:p>
          <a:p>
            <a:pPr marL="0" indent="0">
              <a:buNone/>
            </a:pPr>
            <a:endParaRPr lang="es-PE" dirty="0" smtClean="0"/>
          </a:p>
          <a:p>
            <a:pPr marL="0" indent="0" algn="just">
              <a:buNone/>
            </a:pPr>
            <a:r>
              <a:rPr lang="es-MX" b="1" dirty="0">
                <a:latin typeface="+mj-lt"/>
              </a:rPr>
              <a:t>Ejemplo </a:t>
            </a:r>
            <a:r>
              <a:rPr lang="es-MX" b="1" dirty="0" smtClean="0">
                <a:latin typeface="+mj-lt"/>
              </a:rPr>
              <a:t>práctico:</a:t>
            </a:r>
            <a:endParaRPr lang="es-MX" b="1" dirty="0">
              <a:latin typeface="+mj-lt"/>
            </a:endParaRPr>
          </a:p>
          <a:p>
            <a:pPr algn="just"/>
            <a:r>
              <a:rPr lang="es-MX" dirty="0">
                <a:latin typeface="+mj-lt"/>
              </a:rPr>
              <a:t>Imaginemos un sistema que debe generar interfaces de usuario para dos plataformas diferentes: </a:t>
            </a:r>
            <a:r>
              <a:rPr lang="es-MX" b="1" dirty="0">
                <a:latin typeface="+mj-lt"/>
              </a:rPr>
              <a:t>Windows</a:t>
            </a:r>
            <a:r>
              <a:rPr lang="es-MX" dirty="0">
                <a:latin typeface="+mj-lt"/>
              </a:rPr>
              <a:t> y </a:t>
            </a:r>
            <a:r>
              <a:rPr lang="es-MX" b="1" dirty="0">
                <a:latin typeface="+mj-lt"/>
              </a:rPr>
              <a:t>Mac</a:t>
            </a:r>
            <a:r>
              <a:rPr lang="es-MX" dirty="0">
                <a:latin typeface="+mj-lt"/>
              </a:rPr>
              <a:t>. Cada plataforma tiene botones y ventanas con estilos específicos.</a:t>
            </a:r>
          </a:p>
          <a:p>
            <a:pPr marL="0" indent="0">
              <a:buNone/>
            </a:pPr>
            <a:endParaRPr lang="en-US" dirty="0"/>
          </a:p>
        </p:txBody>
      </p:sp>
    </p:spTree>
    <p:extLst>
      <p:ext uri="{BB962C8B-B14F-4D97-AF65-F5344CB8AC3E}">
        <p14:creationId xmlns:p14="http://schemas.microsoft.com/office/powerpoint/2010/main" val="7451388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281766" y="206639"/>
            <a:ext cx="3677163" cy="1886213"/>
          </a:xfrm>
          <a:prstGeom prst="rect">
            <a:avLst/>
          </a:prstGeom>
        </p:spPr>
      </p:pic>
      <p:pic>
        <p:nvPicPr>
          <p:cNvPr id="5" name="Imagen 4"/>
          <p:cNvPicPr>
            <a:picLocks noChangeAspect="1"/>
          </p:cNvPicPr>
          <p:nvPr/>
        </p:nvPicPr>
        <p:blipFill>
          <a:blip r:embed="rId3"/>
          <a:stretch>
            <a:fillRect/>
          </a:stretch>
        </p:blipFill>
        <p:spPr>
          <a:xfrm>
            <a:off x="4214548" y="206639"/>
            <a:ext cx="3934374" cy="2972215"/>
          </a:xfrm>
          <a:prstGeom prst="rect">
            <a:avLst/>
          </a:prstGeom>
        </p:spPr>
      </p:pic>
      <p:pic>
        <p:nvPicPr>
          <p:cNvPr id="6" name="Imagen 5"/>
          <p:cNvPicPr>
            <a:picLocks noChangeAspect="1"/>
          </p:cNvPicPr>
          <p:nvPr/>
        </p:nvPicPr>
        <p:blipFill>
          <a:blip r:embed="rId4"/>
          <a:stretch>
            <a:fillRect/>
          </a:stretch>
        </p:blipFill>
        <p:spPr>
          <a:xfrm>
            <a:off x="8162174" y="206639"/>
            <a:ext cx="3729839" cy="2972215"/>
          </a:xfrm>
          <a:prstGeom prst="rect">
            <a:avLst/>
          </a:prstGeom>
        </p:spPr>
      </p:pic>
      <p:pic>
        <p:nvPicPr>
          <p:cNvPr id="7" name="Imagen 6"/>
          <p:cNvPicPr>
            <a:picLocks noChangeAspect="1"/>
          </p:cNvPicPr>
          <p:nvPr/>
        </p:nvPicPr>
        <p:blipFill>
          <a:blip r:embed="rId5"/>
          <a:stretch>
            <a:fillRect/>
          </a:stretch>
        </p:blipFill>
        <p:spPr>
          <a:xfrm>
            <a:off x="872914" y="3388158"/>
            <a:ext cx="2148581" cy="1325720"/>
          </a:xfrm>
          <a:prstGeom prst="rect">
            <a:avLst/>
          </a:prstGeom>
        </p:spPr>
      </p:pic>
      <p:sp>
        <p:nvSpPr>
          <p:cNvPr id="8" name="CuadroTexto 7"/>
          <p:cNvSpPr txBox="1"/>
          <p:nvPr/>
        </p:nvSpPr>
        <p:spPr>
          <a:xfrm>
            <a:off x="1722782" y="2189040"/>
            <a:ext cx="530087" cy="523220"/>
          </a:xfrm>
          <a:prstGeom prst="rect">
            <a:avLst/>
          </a:prstGeom>
          <a:noFill/>
        </p:spPr>
        <p:txBody>
          <a:bodyPr wrap="square" rtlCol="0">
            <a:spAutoFit/>
          </a:bodyPr>
          <a:lstStyle/>
          <a:p>
            <a:r>
              <a:rPr lang="es-PE" sz="2800" dirty="0" smtClean="0">
                <a:solidFill>
                  <a:srgbClr val="00B050"/>
                </a:solidFill>
              </a:rPr>
              <a:t>1</a:t>
            </a:r>
            <a:endParaRPr lang="en-US" sz="2800" dirty="0">
              <a:solidFill>
                <a:srgbClr val="00B050"/>
              </a:solidFill>
            </a:endParaRPr>
          </a:p>
        </p:txBody>
      </p:sp>
      <p:sp>
        <p:nvSpPr>
          <p:cNvPr id="9" name="CuadroTexto 8"/>
          <p:cNvSpPr txBox="1"/>
          <p:nvPr/>
        </p:nvSpPr>
        <p:spPr>
          <a:xfrm>
            <a:off x="8139497" y="3178854"/>
            <a:ext cx="530087" cy="523220"/>
          </a:xfrm>
          <a:prstGeom prst="rect">
            <a:avLst/>
          </a:prstGeom>
          <a:noFill/>
        </p:spPr>
        <p:txBody>
          <a:bodyPr wrap="square" rtlCol="0">
            <a:spAutoFit/>
          </a:bodyPr>
          <a:lstStyle/>
          <a:p>
            <a:r>
              <a:rPr lang="es-PE" sz="2800" dirty="0" smtClean="0">
                <a:solidFill>
                  <a:srgbClr val="00B050"/>
                </a:solidFill>
              </a:rPr>
              <a:t>2</a:t>
            </a:r>
            <a:endParaRPr lang="en-US" sz="2800" dirty="0">
              <a:solidFill>
                <a:srgbClr val="00B050"/>
              </a:solidFill>
            </a:endParaRPr>
          </a:p>
        </p:txBody>
      </p:sp>
      <p:sp>
        <p:nvSpPr>
          <p:cNvPr id="10" name="CuadroTexto 9"/>
          <p:cNvSpPr txBox="1"/>
          <p:nvPr/>
        </p:nvSpPr>
        <p:spPr>
          <a:xfrm>
            <a:off x="1682160" y="4713878"/>
            <a:ext cx="530087" cy="523220"/>
          </a:xfrm>
          <a:prstGeom prst="rect">
            <a:avLst/>
          </a:prstGeom>
          <a:noFill/>
        </p:spPr>
        <p:txBody>
          <a:bodyPr wrap="square" rtlCol="0">
            <a:spAutoFit/>
          </a:bodyPr>
          <a:lstStyle/>
          <a:p>
            <a:r>
              <a:rPr lang="es-PE" sz="2800" dirty="0">
                <a:solidFill>
                  <a:srgbClr val="00B050"/>
                </a:solidFill>
              </a:rPr>
              <a:t>3</a:t>
            </a:r>
            <a:endParaRPr lang="en-US" sz="2800" dirty="0">
              <a:solidFill>
                <a:srgbClr val="00B050"/>
              </a:solidFill>
            </a:endParaRPr>
          </a:p>
        </p:txBody>
      </p:sp>
      <p:pic>
        <p:nvPicPr>
          <p:cNvPr id="11" name="Imagen 10"/>
          <p:cNvPicPr>
            <a:picLocks noChangeAspect="1"/>
          </p:cNvPicPr>
          <p:nvPr/>
        </p:nvPicPr>
        <p:blipFill>
          <a:blip r:embed="rId6"/>
          <a:stretch>
            <a:fillRect/>
          </a:stretch>
        </p:blipFill>
        <p:spPr>
          <a:xfrm>
            <a:off x="3958929" y="3702074"/>
            <a:ext cx="4286848" cy="2353003"/>
          </a:xfrm>
          <a:prstGeom prst="rect">
            <a:avLst/>
          </a:prstGeom>
        </p:spPr>
      </p:pic>
      <p:pic>
        <p:nvPicPr>
          <p:cNvPr id="12" name="Imagen 11"/>
          <p:cNvPicPr>
            <a:picLocks noChangeAspect="1"/>
          </p:cNvPicPr>
          <p:nvPr/>
        </p:nvPicPr>
        <p:blipFill>
          <a:blip r:embed="rId7"/>
          <a:stretch>
            <a:fillRect/>
          </a:stretch>
        </p:blipFill>
        <p:spPr>
          <a:xfrm>
            <a:off x="8261919" y="3683021"/>
            <a:ext cx="3762900" cy="2372056"/>
          </a:xfrm>
          <a:prstGeom prst="rect">
            <a:avLst/>
          </a:prstGeom>
        </p:spPr>
      </p:pic>
      <p:sp>
        <p:nvSpPr>
          <p:cNvPr id="13" name="CuadroTexto 12"/>
          <p:cNvSpPr txBox="1"/>
          <p:nvPr/>
        </p:nvSpPr>
        <p:spPr>
          <a:xfrm>
            <a:off x="8148922" y="6103983"/>
            <a:ext cx="530087" cy="523220"/>
          </a:xfrm>
          <a:prstGeom prst="rect">
            <a:avLst/>
          </a:prstGeom>
          <a:noFill/>
        </p:spPr>
        <p:txBody>
          <a:bodyPr wrap="square" rtlCol="0">
            <a:spAutoFit/>
          </a:bodyPr>
          <a:lstStyle/>
          <a:p>
            <a:r>
              <a:rPr lang="es-PE" sz="2800" dirty="0" smtClean="0">
                <a:solidFill>
                  <a:srgbClr val="00B050"/>
                </a:solidFill>
              </a:rPr>
              <a:t>4</a:t>
            </a:r>
            <a:endParaRPr lang="en-US" sz="2800" dirty="0">
              <a:solidFill>
                <a:srgbClr val="00B050"/>
              </a:solidFill>
            </a:endParaRPr>
          </a:p>
        </p:txBody>
      </p:sp>
    </p:spTree>
    <p:extLst>
      <p:ext uri="{BB962C8B-B14F-4D97-AF65-F5344CB8AC3E}">
        <p14:creationId xmlns:p14="http://schemas.microsoft.com/office/powerpoint/2010/main" val="1610198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031805" y="610980"/>
            <a:ext cx="4031265" cy="4703142"/>
          </a:xfrm>
          <a:prstGeom prst="rect">
            <a:avLst/>
          </a:prstGeom>
        </p:spPr>
      </p:pic>
      <p:pic>
        <p:nvPicPr>
          <p:cNvPr id="5" name="Imagen 4"/>
          <p:cNvPicPr>
            <a:picLocks noChangeAspect="1"/>
          </p:cNvPicPr>
          <p:nvPr/>
        </p:nvPicPr>
        <p:blipFill>
          <a:blip r:embed="rId3"/>
          <a:stretch>
            <a:fillRect/>
          </a:stretch>
        </p:blipFill>
        <p:spPr>
          <a:xfrm>
            <a:off x="5364989" y="610980"/>
            <a:ext cx="5641053" cy="4703142"/>
          </a:xfrm>
          <a:prstGeom prst="rect">
            <a:avLst/>
          </a:prstGeom>
        </p:spPr>
      </p:pic>
      <p:sp>
        <p:nvSpPr>
          <p:cNvPr id="6" name="CuadroTexto 5"/>
          <p:cNvSpPr txBox="1"/>
          <p:nvPr/>
        </p:nvSpPr>
        <p:spPr>
          <a:xfrm>
            <a:off x="2782393" y="5314122"/>
            <a:ext cx="530087" cy="523220"/>
          </a:xfrm>
          <a:prstGeom prst="rect">
            <a:avLst/>
          </a:prstGeom>
          <a:noFill/>
        </p:spPr>
        <p:txBody>
          <a:bodyPr wrap="square" rtlCol="0">
            <a:spAutoFit/>
          </a:bodyPr>
          <a:lstStyle/>
          <a:p>
            <a:r>
              <a:rPr lang="es-PE" sz="2800" dirty="0">
                <a:solidFill>
                  <a:srgbClr val="00B050"/>
                </a:solidFill>
              </a:rPr>
              <a:t>5</a:t>
            </a:r>
            <a:endParaRPr lang="en-US" sz="2800" dirty="0">
              <a:solidFill>
                <a:srgbClr val="00B050"/>
              </a:solidFill>
            </a:endParaRPr>
          </a:p>
        </p:txBody>
      </p:sp>
      <p:sp>
        <p:nvSpPr>
          <p:cNvPr id="7" name="CuadroTexto 6"/>
          <p:cNvSpPr txBox="1"/>
          <p:nvPr/>
        </p:nvSpPr>
        <p:spPr>
          <a:xfrm>
            <a:off x="8185515" y="5314122"/>
            <a:ext cx="530087" cy="523220"/>
          </a:xfrm>
          <a:prstGeom prst="rect">
            <a:avLst/>
          </a:prstGeom>
          <a:noFill/>
        </p:spPr>
        <p:txBody>
          <a:bodyPr wrap="square" rtlCol="0">
            <a:spAutoFit/>
          </a:bodyPr>
          <a:lstStyle/>
          <a:p>
            <a:r>
              <a:rPr lang="es-PE" sz="2800" dirty="0" smtClean="0">
                <a:solidFill>
                  <a:srgbClr val="00B050"/>
                </a:solidFill>
              </a:rPr>
              <a:t>6</a:t>
            </a:r>
            <a:endParaRPr lang="en-US" sz="2800" dirty="0">
              <a:solidFill>
                <a:srgbClr val="00B050"/>
              </a:solidFill>
            </a:endParaRPr>
          </a:p>
        </p:txBody>
      </p:sp>
    </p:spTree>
    <p:extLst>
      <p:ext uri="{BB962C8B-B14F-4D97-AF65-F5344CB8AC3E}">
        <p14:creationId xmlns:p14="http://schemas.microsoft.com/office/powerpoint/2010/main" val="4212563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233436"/>
            <a:ext cx="10730948" cy="6386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err="1" smtClean="0">
                <a:latin typeface="Arial" panose="020B0604020202020204" pitchFamily="34" charset="0"/>
              </a:rPr>
              <a:t>E</a:t>
            </a:r>
            <a:r>
              <a:rPr kumimoji="0" lang="en-US" altLang="en-US" sz="2000" b="1" i="0" u="none" strike="noStrike" cap="none" normalizeH="0" baseline="0" dirty="0" err="1" smtClean="0">
                <a:ln>
                  <a:noFill/>
                </a:ln>
                <a:solidFill>
                  <a:schemeClr val="tx1"/>
                </a:solidFill>
                <a:effectLst/>
                <a:latin typeface="Arial" panose="020B0604020202020204" pitchFamily="34" charset="0"/>
              </a:rPr>
              <a:t>xplicación</a:t>
            </a:r>
            <a:r>
              <a:rPr lang="en-US" altLang="en-US" sz="2000" b="1" dirty="0" smtClean="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smtClean="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FF0000"/>
                </a:solidFill>
                <a:effectLst/>
                <a:latin typeface="Arial" panose="020B0604020202020204" pitchFamily="34" charset="0"/>
              </a:rPr>
              <a:t>1. </a:t>
            </a:r>
            <a:r>
              <a:rPr kumimoji="0" lang="en-US" altLang="en-US" sz="2000" b="1" i="0" u="none" strike="noStrike" cap="none" normalizeH="0" baseline="0" dirty="0" err="1" smtClean="0">
                <a:ln>
                  <a:noFill/>
                </a:ln>
                <a:solidFill>
                  <a:srgbClr val="FF0000"/>
                </a:solidFill>
                <a:effectLst/>
                <a:latin typeface="Arial" panose="020B0604020202020204" pitchFamily="34" charset="0"/>
              </a:rPr>
              <a:t>Productos</a:t>
            </a:r>
            <a:r>
              <a:rPr kumimoji="0" lang="en-US" altLang="en-US" sz="2000" b="1" i="0" u="none" strike="noStrike" cap="none" normalizeH="0" baseline="0" dirty="0" smtClean="0">
                <a:ln>
                  <a:noFill/>
                </a:ln>
                <a:solidFill>
                  <a:srgbClr val="FF0000"/>
                </a:solidFill>
                <a:effectLst/>
                <a:latin typeface="Arial" panose="020B0604020202020204" pitchFamily="34" charset="0"/>
              </a:rPr>
              <a:t> </a:t>
            </a:r>
            <a:r>
              <a:rPr kumimoji="0" lang="en-US" altLang="en-US" sz="2000" b="1" i="0" u="none" strike="noStrike" cap="none" normalizeH="0" baseline="0" dirty="0" err="1" smtClean="0">
                <a:ln>
                  <a:noFill/>
                </a:ln>
                <a:solidFill>
                  <a:srgbClr val="FF0000"/>
                </a:solidFill>
                <a:effectLst/>
                <a:latin typeface="Arial" panose="020B0604020202020204" pitchFamily="34" charset="0"/>
              </a:rPr>
              <a:t>abstractos</a:t>
            </a:r>
            <a:r>
              <a:rPr kumimoji="0" lang="en-US" altLang="en-US" sz="2000" b="1" i="0" u="none" strike="noStrike" cap="none" normalizeH="0" baseline="0" dirty="0" smtClean="0">
                <a:ln>
                  <a:noFill/>
                </a:ln>
                <a:solidFill>
                  <a:srgbClr val="FF0000"/>
                </a:solidFill>
                <a:effectLst/>
                <a:latin typeface="Arial" panose="020B0604020202020204" pitchFamily="34" charset="0"/>
              </a:rPr>
              <a:t> (</a:t>
            </a:r>
            <a:r>
              <a:rPr kumimoji="0" lang="en-US" altLang="en-US" sz="2000" b="1" i="0" u="none" strike="noStrike" cap="none" normalizeH="0" baseline="0" dirty="0" err="1" smtClean="0">
                <a:ln>
                  <a:noFill/>
                </a:ln>
                <a:solidFill>
                  <a:srgbClr val="FF0000"/>
                </a:solidFill>
                <a:effectLst/>
                <a:latin typeface="Arial Unicode MS"/>
              </a:rPr>
              <a:t>IButton</a:t>
            </a:r>
            <a:r>
              <a:rPr kumimoji="0" lang="en-US" altLang="en-US" sz="2000" b="1" i="0" u="none" strike="noStrike" cap="none" normalizeH="0" baseline="0" dirty="0" smtClean="0">
                <a:ln>
                  <a:noFill/>
                </a:ln>
                <a:solidFill>
                  <a:srgbClr val="FF0000"/>
                </a:solidFill>
                <a:effectLst/>
              </a:rPr>
              <a:t> e </a:t>
            </a:r>
            <a:r>
              <a:rPr kumimoji="0" lang="en-US" altLang="en-US" sz="2000" b="1" i="0" u="none" strike="noStrike" cap="none" normalizeH="0" baseline="0" dirty="0" err="1" smtClean="0">
                <a:ln>
                  <a:noFill/>
                </a:ln>
                <a:solidFill>
                  <a:srgbClr val="FF0000"/>
                </a:solidFill>
                <a:effectLst/>
                <a:latin typeface="Arial Unicode MS"/>
              </a:rPr>
              <a:t>IWindow</a:t>
            </a:r>
            <a:r>
              <a:rPr kumimoji="0" lang="en-US" altLang="en-US" sz="2000" b="1" i="0" u="none" strike="noStrike" cap="none" normalizeH="0" baseline="0" dirty="0" smtClean="0">
                <a:ln>
                  <a:noFill/>
                </a:ln>
                <a:solidFill>
                  <a:srgbClr val="FF0000"/>
                </a:solidFill>
                <a:effectLst/>
              </a:rPr>
              <a:t>)</a:t>
            </a:r>
            <a:r>
              <a:rPr kumimoji="0" lang="en-US" altLang="en-US" sz="2000" b="0" i="0" u="none" strike="noStrike" cap="none" normalizeH="0" baseline="0" dirty="0" smtClean="0">
                <a:ln>
                  <a:noFill/>
                </a:ln>
                <a:solidFill>
                  <a:srgbClr val="FF0000"/>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Estas</a:t>
            </a:r>
            <a:r>
              <a:rPr kumimoji="0" lang="en-US" altLang="en-US" sz="2000" b="0" i="0" u="none" strike="noStrike" cap="none" normalizeH="0" baseline="0" dirty="0" smtClean="0">
                <a:ln>
                  <a:noFill/>
                </a:ln>
                <a:solidFill>
                  <a:schemeClr val="tx1"/>
                </a:solidFill>
                <a:effectLst/>
                <a:latin typeface="Arial" panose="020B0604020202020204" pitchFamily="34" charset="0"/>
              </a:rPr>
              <a:t> interfaces </a:t>
            </a:r>
            <a:r>
              <a:rPr kumimoji="0" lang="en-US" altLang="en-US" sz="2000" b="0" i="0" u="none" strike="noStrike" cap="none" normalizeH="0" baseline="0" dirty="0" err="1" smtClean="0">
                <a:ln>
                  <a:noFill/>
                </a:ln>
                <a:solidFill>
                  <a:schemeClr val="tx1"/>
                </a:solidFill>
                <a:effectLst/>
                <a:latin typeface="Arial" panose="020B0604020202020204" pitchFamily="34" charset="0"/>
              </a:rPr>
              <a:t>definen</a:t>
            </a:r>
            <a:r>
              <a:rPr kumimoji="0" lang="en-US" altLang="en-US" sz="2000" b="0" i="0" u="none" strike="noStrike" cap="none" normalizeH="0" baseline="0" dirty="0" smtClean="0">
                <a:ln>
                  <a:noFill/>
                </a:ln>
                <a:solidFill>
                  <a:schemeClr val="tx1"/>
                </a:solidFill>
                <a:effectLst/>
                <a:latin typeface="Arial" panose="020B0604020202020204" pitchFamily="34" charset="0"/>
              </a:rPr>
              <a:t> el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contrato</a:t>
            </a:r>
            <a:r>
              <a:rPr kumimoji="0" lang="en-US" altLang="en-US" sz="2000" b="0" i="0" u="none" strike="noStrike" cap="none" normalizeH="0" baseline="0" dirty="0" smtClean="0">
                <a:ln>
                  <a:noFill/>
                </a:ln>
                <a:solidFill>
                  <a:schemeClr val="tx1"/>
                </a:solidFill>
                <a:effectLst/>
                <a:latin typeface="Arial" panose="020B0604020202020204" pitchFamily="34" charset="0"/>
              </a:rPr>
              <a:t> que los </a:t>
            </a:r>
            <a:r>
              <a:rPr kumimoji="0" lang="en-US" altLang="en-US" sz="2000" b="0" i="0" u="none" strike="noStrike" cap="none" normalizeH="0" baseline="0" dirty="0" err="1" smtClean="0">
                <a:ln>
                  <a:noFill/>
                </a:ln>
                <a:solidFill>
                  <a:schemeClr val="tx1"/>
                </a:solidFill>
                <a:effectLst/>
                <a:latin typeface="Arial" panose="020B0604020202020204" pitchFamily="34" charset="0"/>
              </a:rPr>
              <a:t>productos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concretos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deben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implementar</a:t>
            </a:r>
            <a:r>
              <a:rPr kumimoji="0" lang="en-US" altLang="en-US" sz="2000" b="0" i="0" u="none" strike="noStrike" cap="none" normalizeH="0" baseline="0" dirty="0" smtClean="0">
                <a:ln>
                  <a:noFill/>
                </a:ln>
                <a:solidFill>
                  <a:schemeClr val="tx1"/>
                </a:solidFill>
                <a:effectLst/>
                <a:latin typeface="Arial" panose="020B0604020202020204" pitchFamily="34" charset="0"/>
              </a:rPr>
              <a:t>. En este </a:t>
            </a:r>
            <a:r>
              <a:rPr kumimoji="0" lang="en-US" altLang="en-US" sz="2000" b="0" i="0" u="none" strike="noStrike" cap="none" normalizeH="0" baseline="0" dirty="0" err="1" smtClean="0">
                <a:ln>
                  <a:noFill/>
                </a:ln>
                <a:solidFill>
                  <a:schemeClr val="tx1"/>
                </a:solidFill>
                <a:effectLst/>
                <a:latin typeface="Arial" panose="020B0604020202020204" pitchFamily="34" charset="0"/>
              </a:rPr>
              <a:t>caso</a:t>
            </a:r>
            <a:r>
              <a:rPr kumimoji="0" lang="en-US" altLang="en-US" sz="2000" b="0" i="0" u="none" strike="noStrike" cap="none" normalizeH="0" baseline="0" dirty="0" smtClean="0">
                <a:ln>
                  <a:noFill/>
                </a:ln>
                <a:solidFill>
                  <a:schemeClr val="tx1"/>
                </a:solidFill>
                <a:effectLst/>
                <a:latin typeface="Arial" panose="020B0604020202020204" pitchFamily="34" charset="0"/>
              </a:rPr>
              <a:t>, un </a:t>
            </a:r>
            <a:r>
              <a:rPr kumimoji="0" lang="en-US" altLang="en-US" sz="2000" b="0" i="0" u="none" strike="noStrike" cap="none" normalizeH="0" baseline="0" dirty="0" err="1" smtClean="0">
                <a:ln>
                  <a:noFill/>
                </a:ln>
                <a:solidFill>
                  <a:schemeClr val="tx1"/>
                </a:solidFill>
                <a:effectLst/>
                <a:latin typeface="Arial" panose="020B0604020202020204" pitchFamily="34" charset="0"/>
              </a:rPr>
              <a:t>botón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Unicode MS"/>
              </a:rPr>
              <a:t>Render</a:t>
            </a:r>
            <a:r>
              <a:rPr kumimoji="0" lang="en-US" altLang="en-US" sz="2000" b="0" i="0" u="none" strike="noStrike" cap="none" normalizeH="0" baseline="0" dirty="0" smtClean="0">
                <a:ln>
                  <a:noFill/>
                </a:ln>
                <a:solidFill>
                  <a:schemeClr val="tx1"/>
                </a:solidFill>
                <a:effectLst/>
              </a:rPr>
              <a:t>) y una </a:t>
            </a:r>
            <a:r>
              <a:rPr kumimoji="0" lang="en-US" altLang="en-US" sz="2000" b="0" i="0" u="none" strike="noStrike" cap="none" normalizeH="0" baseline="0" dirty="0" err="1" smtClean="0">
                <a:ln>
                  <a:noFill/>
                </a:ln>
                <a:solidFill>
                  <a:schemeClr val="tx1"/>
                </a:solidFill>
                <a:effectLst/>
              </a:rPr>
              <a:t>ventana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smtClean="0">
                <a:ln>
                  <a:noFill/>
                </a:ln>
                <a:solidFill>
                  <a:schemeClr val="tx1"/>
                </a:solidFill>
                <a:effectLst/>
                <a:latin typeface="Arial Unicode MS"/>
              </a:rPr>
              <a:t>Display</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err="1" smtClean="0">
                <a:ln>
                  <a:noFill/>
                </a:ln>
                <a:solidFill>
                  <a:srgbClr val="FF0000"/>
                </a:solidFill>
                <a:effectLst/>
                <a:latin typeface="Arial" panose="020B0604020202020204" pitchFamily="34" charset="0"/>
              </a:rPr>
              <a:t>Productos</a:t>
            </a:r>
            <a:r>
              <a:rPr kumimoji="0" lang="en-US" altLang="en-US" sz="2000" b="1" i="0" u="none" strike="noStrike" cap="none" normalizeH="0" baseline="0" dirty="0" smtClean="0">
                <a:ln>
                  <a:noFill/>
                </a:ln>
                <a:solidFill>
                  <a:srgbClr val="FF0000"/>
                </a:solidFill>
                <a:effectLst/>
                <a:latin typeface="Arial" panose="020B0604020202020204" pitchFamily="34" charset="0"/>
              </a:rPr>
              <a:t> </a:t>
            </a:r>
            <a:r>
              <a:rPr kumimoji="0" lang="en-US" altLang="en-US" sz="2000" b="1" i="0" u="none" strike="noStrike" cap="none" normalizeH="0" baseline="0" dirty="0" err="1" smtClean="0">
                <a:ln>
                  <a:noFill/>
                </a:ln>
                <a:solidFill>
                  <a:srgbClr val="FF0000"/>
                </a:solidFill>
                <a:effectLst/>
                <a:latin typeface="Arial" panose="020B0604020202020204" pitchFamily="34" charset="0"/>
              </a:rPr>
              <a:t>concretos</a:t>
            </a:r>
            <a:r>
              <a:rPr kumimoji="0" lang="en-US" altLang="en-US" sz="2000" b="1" i="0" u="none" strike="noStrike" cap="none" normalizeH="0" baseline="0" dirty="0" smtClean="0">
                <a:ln>
                  <a:noFill/>
                </a:ln>
                <a:solidFill>
                  <a:srgbClr val="FF0000"/>
                </a:solidFill>
                <a:effectLst/>
                <a:latin typeface="Arial" panose="020B0604020202020204" pitchFamily="34" charset="0"/>
              </a:rPr>
              <a:t> (</a:t>
            </a:r>
            <a:r>
              <a:rPr kumimoji="0" lang="en-US" altLang="en-US" sz="2000" b="1" i="0" u="none" strike="noStrike" cap="none" normalizeH="0" baseline="0" dirty="0" err="1" smtClean="0">
                <a:ln>
                  <a:noFill/>
                </a:ln>
                <a:solidFill>
                  <a:srgbClr val="FF0000"/>
                </a:solidFill>
                <a:effectLst/>
                <a:latin typeface="Arial Unicode MS"/>
              </a:rPr>
              <a:t>WindowsButton</a:t>
            </a:r>
            <a:r>
              <a:rPr kumimoji="0" lang="en-US" altLang="en-US" sz="2000" b="1" i="0" u="none" strike="noStrike" cap="none" normalizeH="0" baseline="0" dirty="0" smtClean="0">
                <a:ln>
                  <a:noFill/>
                </a:ln>
                <a:solidFill>
                  <a:srgbClr val="FF0000"/>
                </a:solidFill>
                <a:effectLst/>
              </a:rPr>
              <a:t>, </a:t>
            </a:r>
            <a:r>
              <a:rPr kumimoji="0" lang="en-US" altLang="en-US" sz="2000" b="1" i="0" u="none" strike="noStrike" cap="none" normalizeH="0" baseline="0" dirty="0" err="1" smtClean="0">
                <a:ln>
                  <a:noFill/>
                </a:ln>
                <a:solidFill>
                  <a:srgbClr val="FF0000"/>
                </a:solidFill>
                <a:effectLst/>
                <a:latin typeface="Arial Unicode MS"/>
              </a:rPr>
              <a:t>WindowsWindow</a:t>
            </a:r>
            <a:r>
              <a:rPr kumimoji="0" lang="en-US" altLang="en-US" sz="2000" b="1" i="0" u="none" strike="noStrike" cap="none" normalizeH="0" baseline="0" dirty="0" smtClean="0">
                <a:ln>
                  <a:noFill/>
                </a:ln>
                <a:solidFill>
                  <a:srgbClr val="FF0000"/>
                </a:solidFill>
                <a:effectLst/>
              </a:rPr>
              <a:t>, </a:t>
            </a:r>
            <a:r>
              <a:rPr kumimoji="0" lang="en-US" altLang="en-US" sz="2000" b="1" i="0" u="none" strike="noStrike" cap="none" normalizeH="0" baseline="0" dirty="0" err="1" smtClean="0">
                <a:ln>
                  <a:noFill/>
                </a:ln>
                <a:solidFill>
                  <a:srgbClr val="FF0000"/>
                </a:solidFill>
                <a:effectLst/>
                <a:latin typeface="Arial Unicode MS"/>
              </a:rPr>
              <a:t>MacButton</a:t>
            </a:r>
            <a:r>
              <a:rPr kumimoji="0" lang="en-US" altLang="en-US" sz="2000" b="1" i="0" u="none" strike="noStrike" cap="none" normalizeH="0" baseline="0" dirty="0" smtClean="0">
                <a:ln>
                  <a:noFill/>
                </a:ln>
                <a:solidFill>
                  <a:srgbClr val="FF0000"/>
                </a:solidFill>
                <a:effectLst/>
              </a:rPr>
              <a:t>, </a:t>
            </a:r>
            <a:r>
              <a:rPr kumimoji="0" lang="en-US" altLang="en-US" sz="2000" b="1" i="0" u="none" strike="noStrike" cap="none" normalizeH="0" baseline="0" dirty="0" err="1" smtClean="0">
                <a:ln>
                  <a:noFill/>
                </a:ln>
                <a:solidFill>
                  <a:srgbClr val="FF0000"/>
                </a:solidFill>
                <a:effectLst/>
                <a:latin typeface="Arial Unicode MS"/>
              </a:rPr>
              <a:t>MacWindow</a:t>
            </a:r>
            <a:r>
              <a:rPr kumimoji="0" lang="en-US" altLang="en-US" sz="2000" b="1" i="0" u="none" strike="noStrike" cap="none" normalizeH="0" baseline="0" dirty="0" smtClean="0">
                <a:ln>
                  <a:noFill/>
                </a:ln>
                <a:solidFill>
                  <a:srgbClr val="FF0000"/>
                </a:solidFill>
                <a:effectLst/>
              </a:rPr>
              <a:t>)</a:t>
            </a:r>
            <a:r>
              <a:rPr kumimoji="0" lang="en-US" altLang="en-US" sz="2000" b="0" i="0" u="none" strike="noStrike" cap="none" normalizeH="0" baseline="0" dirty="0" smtClean="0">
                <a:ln>
                  <a:noFill/>
                </a:ln>
                <a:solidFill>
                  <a:srgbClr val="FF0000"/>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Implementan</a:t>
            </a:r>
            <a:r>
              <a:rPr kumimoji="0" lang="en-US" altLang="en-US" sz="2000" b="0" i="0" u="none" strike="noStrike" cap="none" normalizeH="0" baseline="0" dirty="0" smtClean="0">
                <a:ln>
                  <a:noFill/>
                </a:ln>
                <a:solidFill>
                  <a:schemeClr val="tx1"/>
                </a:solidFill>
                <a:effectLst/>
                <a:latin typeface="Arial" panose="020B0604020202020204" pitchFamily="34" charset="0"/>
              </a:rPr>
              <a:t> las interfaces </a:t>
            </a:r>
            <a:r>
              <a:rPr kumimoji="0" lang="en-US" altLang="en-US" sz="2000" b="0" i="0" u="none" strike="noStrike" cap="none" normalizeH="0" baseline="0" dirty="0" err="1" smtClean="0">
                <a:ln>
                  <a:noFill/>
                </a:ln>
                <a:solidFill>
                  <a:schemeClr val="tx1"/>
                </a:solidFill>
                <a:effectLst/>
                <a:latin typeface="Arial" panose="020B0604020202020204" pitchFamily="34" charset="0"/>
              </a:rPr>
              <a:t>abstractas</a:t>
            </a:r>
            <a:r>
              <a:rPr kumimoji="0" lang="en-US" altLang="en-US" sz="2000" b="0" i="0" u="none" strike="noStrike" cap="none" normalizeH="0" baseline="0" dirty="0" smtClean="0">
                <a:ln>
                  <a:noFill/>
                </a:ln>
                <a:solidFill>
                  <a:schemeClr val="tx1"/>
                </a:solidFill>
                <a:effectLst/>
                <a:latin typeface="Arial" panose="020B0604020202020204" pitchFamily="34" charset="0"/>
              </a:rPr>
              <a:t> y </a:t>
            </a:r>
            <a:r>
              <a:rPr kumimoji="0" lang="en-US" altLang="en-US" sz="2000" b="0" i="0" u="none" strike="noStrike" cap="none" normalizeH="0" baseline="0" dirty="0" err="1" smtClean="0">
                <a:ln>
                  <a:noFill/>
                </a:ln>
                <a:solidFill>
                  <a:schemeClr val="tx1"/>
                </a:solidFill>
                <a:effectLst/>
                <a:latin typeface="Arial" panose="020B0604020202020204" pitchFamily="34" charset="0"/>
              </a:rPr>
              <a:t>tienen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comportamiento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específico</a:t>
            </a:r>
            <a:r>
              <a:rPr kumimoji="0" lang="en-US" altLang="en-US" sz="2000" b="0" i="0" u="none" strike="noStrike" cap="none" normalizeH="0" baseline="0" dirty="0" smtClean="0">
                <a:ln>
                  <a:noFill/>
                </a:ln>
                <a:solidFill>
                  <a:schemeClr val="tx1"/>
                </a:solidFill>
                <a:effectLst/>
                <a:latin typeface="Arial" panose="020B0604020202020204" pitchFamily="34" charset="0"/>
              </a:rPr>
              <a:t> para </a:t>
            </a:r>
            <a:r>
              <a:rPr kumimoji="0" lang="en-US" altLang="en-US" sz="2000" b="0" i="0" u="none" strike="noStrike" cap="none" normalizeH="0" baseline="0" dirty="0" err="1" smtClean="0">
                <a:ln>
                  <a:noFill/>
                </a:ln>
                <a:solidFill>
                  <a:schemeClr val="tx1"/>
                </a:solidFill>
                <a:effectLst/>
                <a:latin typeface="Arial" panose="020B0604020202020204" pitchFamily="34" charset="0"/>
              </a:rPr>
              <a:t>cada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plataforma</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err="1" smtClean="0">
                <a:ln>
                  <a:noFill/>
                </a:ln>
                <a:solidFill>
                  <a:srgbClr val="FF0000"/>
                </a:solidFill>
                <a:effectLst/>
                <a:latin typeface="Arial" panose="020B0604020202020204" pitchFamily="34" charset="0"/>
              </a:rPr>
              <a:t>Fábrica</a:t>
            </a:r>
            <a:r>
              <a:rPr kumimoji="0" lang="en-US" altLang="en-US" sz="2000" b="1" i="0" u="none" strike="noStrike" cap="none" normalizeH="0" baseline="0" dirty="0" smtClean="0">
                <a:ln>
                  <a:noFill/>
                </a:ln>
                <a:solidFill>
                  <a:srgbClr val="FF0000"/>
                </a:solidFill>
                <a:effectLst/>
                <a:latin typeface="Arial" panose="020B0604020202020204" pitchFamily="34" charset="0"/>
              </a:rPr>
              <a:t> </a:t>
            </a:r>
            <a:r>
              <a:rPr kumimoji="0" lang="en-US" altLang="en-US" sz="2000" b="1" i="0" u="none" strike="noStrike" cap="none" normalizeH="0" baseline="0" dirty="0" err="1" smtClean="0">
                <a:ln>
                  <a:noFill/>
                </a:ln>
                <a:solidFill>
                  <a:srgbClr val="FF0000"/>
                </a:solidFill>
                <a:effectLst/>
                <a:latin typeface="Arial" panose="020B0604020202020204" pitchFamily="34" charset="0"/>
              </a:rPr>
              <a:t>abstracta</a:t>
            </a:r>
            <a:r>
              <a:rPr kumimoji="0" lang="en-US" altLang="en-US" sz="2000" b="1" i="0" u="none" strike="noStrike" cap="none" normalizeH="0" baseline="0" dirty="0" smtClean="0">
                <a:ln>
                  <a:noFill/>
                </a:ln>
                <a:solidFill>
                  <a:srgbClr val="FF0000"/>
                </a:solidFill>
                <a:effectLst/>
                <a:latin typeface="Arial" panose="020B0604020202020204" pitchFamily="34" charset="0"/>
              </a:rPr>
              <a:t> (</a:t>
            </a:r>
            <a:r>
              <a:rPr kumimoji="0" lang="en-US" altLang="en-US" sz="2000" b="1" i="0" u="none" strike="noStrike" cap="none" normalizeH="0" baseline="0" dirty="0" err="1" smtClean="0">
                <a:ln>
                  <a:noFill/>
                </a:ln>
                <a:solidFill>
                  <a:srgbClr val="FF0000"/>
                </a:solidFill>
                <a:effectLst/>
                <a:latin typeface="Arial Unicode MS"/>
              </a:rPr>
              <a:t>IUIFactory</a:t>
            </a:r>
            <a:r>
              <a:rPr kumimoji="0" lang="en-US" altLang="en-US" sz="2000" b="1" i="0" u="none" strike="noStrike" cap="none" normalizeH="0" baseline="0" dirty="0" smtClean="0">
                <a:ln>
                  <a:noFill/>
                </a:ln>
                <a:solidFill>
                  <a:srgbClr val="FF0000"/>
                </a:solidFill>
                <a:effectLst/>
              </a:rPr>
              <a:t>)</a:t>
            </a:r>
            <a:r>
              <a:rPr kumimoji="0" lang="en-US" altLang="en-US" sz="2000" b="0" i="0" u="none" strike="noStrike" cap="none" normalizeH="0" baseline="0" dirty="0" smtClean="0">
                <a:ln>
                  <a:noFill/>
                </a:ln>
                <a:solidFill>
                  <a:srgbClr val="FF0000"/>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Define </a:t>
            </a:r>
            <a:r>
              <a:rPr kumimoji="0" lang="en-US" altLang="en-US" sz="2000" b="0" i="0" u="none" strike="noStrike" cap="none" normalizeH="0" baseline="0" dirty="0" err="1" smtClean="0">
                <a:ln>
                  <a:noFill/>
                </a:ln>
                <a:solidFill>
                  <a:schemeClr val="tx1"/>
                </a:solidFill>
                <a:effectLst/>
                <a:latin typeface="Arial" panose="020B0604020202020204" pitchFamily="34" charset="0"/>
              </a:rPr>
              <a:t>métodos</a:t>
            </a:r>
            <a:r>
              <a:rPr kumimoji="0" lang="en-US" altLang="en-US" sz="2000" b="0" i="0" u="none" strike="noStrike" cap="none" normalizeH="0" baseline="0" dirty="0" smtClean="0">
                <a:ln>
                  <a:noFill/>
                </a:ln>
                <a:solidFill>
                  <a:schemeClr val="tx1"/>
                </a:solidFill>
                <a:effectLst/>
                <a:latin typeface="Arial" panose="020B0604020202020204" pitchFamily="34" charset="0"/>
              </a:rPr>
              <a:t> para </a:t>
            </a:r>
            <a:r>
              <a:rPr kumimoji="0" lang="en-US" altLang="en-US" sz="2000" b="0" i="0" u="none" strike="noStrike" cap="none" normalizeH="0" baseline="0" dirty="0" err="1" smtClean="0">
                <a:ln>
                  <a:noFill/>
                </a:ln>
                <a:solidFill>
                  <a:schemeClr val="tx1"/>
                </a:solidFill>
                <a:effectLst/>
                <a:latin typeface="Arial" panose="020B0604020202020204" pitchFamily="34" charset="0"/>
              </a:rPr>
              <a:t>crear</a:t>
            </a:r>
            <a:r>
              <a:rPr kumimoji="0" lang="en-US" altLang="en-US" sz="2000" b="0" i="0" u="none" strike="noStrike" cap="none" normalizeH="0" baseline="0" dirty="0" smtClean="0">
                <a:ln>
                  <a:noFill/>
                </a:ln>
                <a:solidFill>
                  <a:schemeClr val="tx1"/>
                </a:solidFill>
                <a:effectLst/>
                <a:latin typeface="Arial" panose="020B0604020202020204" pitchFamily="34" charset="0"/>
              </a:rPr>
              <a:t> los diferentes </a:t>
            </a:r>
            <a:r>
              <a:rPr kumimoji="0" lang="en-US" altLang="en-US" sz="2000" b="0" i="0" u="none" strike="noStrike" cap="none" normalizeH="0" baseline="0" dirty="0" err="1" smtClean="0">
                <a:ln>
                  <a:noFill/>
                </a:ln>
                <a:solidFill>
                  <a:schemeClr val="tx1"/>
                </a:solidFill>
                <a:effectLst/>
                <a:latin typeface="Arial" panose="020B0604020202020204" pitchFamily="34" charset="0"/>
              </a:rPr>
              <a:t>productos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Unicode MS"/>
              </a:rPr>
              <a:t>CreateButton</a:t>
            </a:r>
            <a:r>
              <a:rPr kumimoji="0" lang="en-US" altLang="en-US" sz="2000" b="0" i="0" u="none" strike="noStrike" cap="none" normalizeH="0" baseline="0" dirty="0" smtClean="0">
                <a:ln>
                  <a:noFill/>
                </a:ln>
                <a:solidFill>
                  <a:schemeClr val="tx1"/>
                </a:solidFill>
                <a:effectLst/>
              </a:rPr>
              <a:t> y </a:t>
            </a:r>
            <a:r>
              <a:rPr kumimoji="0" lang="en-US" altLang="en-US" sz="2000" b="0" i="0" u="none" strike="noStrike" cap="none" normalizeH="0" baseline="0" dirty="0" err="1" smtClean="0">
                <a:ln>
                  <a:noFill/>
                </a:ln>
                <a:solidFill>
                  <a:schemeClr val="tx1"/>
                </a:solidFill>
                <a:effectLst/>
                <a:latin typeface="Arial Unicode MS"/>
              </a:rPr>
              <a:t>CreateWindow</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err="1" smtClean="0">
                <a:ln>
                  <a:noFill/>
                </a:ln>
                <a:solidFill>
                  <a:srgbClr val="FF0000"/>
                </a:solidFill>
                <a:effectLst/>
                <a:latin typeface="Arial" panose="020B0604020202020204" pitchFamily="34" charset="0"/>
              </a:rPr>
              <a:t>Fábricas</a:t>
            </a:r>
            <a:r>
              <a:rPr kumimoji="0" lang="en-US" altLang="en-US" sz="2000" b="1" i="0" u="none" strike="noStrike" cap="none" normalizeH="0" baseline="0" dirty="0" smtClean="0">
                <a:ln>
                  <a:noFill/>
                </a:ln>
                <a:solidFill>
                  <a:srgbClr val="FF0000"/>
                </a:solidFill>
                <a:effectLst/>
                <a:latin typeface="Arial" panose="020B0604020202020204" pitchFamily="34" charset="0"/>
              </a:rPr>
              <a:t> </a:t>
            </a:r>
            <a:r>
              <a:rPr kumimoji="0" lang="en-US" altLang="en-US" sz="2000" b="1" i="0" u="none" strike="noStrike" cap="none" normalizeH="0" baseline="0" dirty="0" err="1" smtClean="0">
                <a:ln>
                  <a:noFill/>
                </a:ln>
                <a:solidFill>
                  <a:srgbClr val="FF0000"/>
                </a:solidFill>
                <a:effectLst/>
                <a:latin typeface="Arial" panose="020B0604020202020204" pitchFamily="34" charset="0"/>
              </a:rPr>
              <a:t>concretas</a:t>
            </a:r>
            <a:r>
              <a:rPr kumimoji="0" lang="en-US" altLang="en-US" sz="2000" b="1" i="0" u="none" strike="noStrike" cap="none" normalizeH="0" baseline="0" dirty="0" smtClean="0">
                <a:ln>
                  <a:noFill/>
                </a:ln>
                <a:solidFill>
                  <a:srgbClr val="FF0000"/>
                </a:solidFill>
                <a:effectLst/>
                <a:latin typeface="Arial" panose="020B0604020202020204" pitchFamily="34" charset="0"/>
              </a:rPr>
              <a:t> (</a:t>
            </a:r>
            <a:r>
              <a:rPr kumimoji="0" lang="en-US" altLang="en-US" sz="2000" b="1" i="0" u="none" strike="noStrike" cap="none" normalizeH="0" baseline="0" dirty="0" err="1" smtClean="0">
                <a:ln>
                  <a:noFill/>
                </a:ln>
                <a:solidFill>
                  <a:srgbClr val="FF0000"/>
                </a:solidFill>
                <a:effectLst/>
                <a:latin typeface="Arial Unicode MS"/>
              </a:rPr>
              <a:t>WindowsUIFactory</a:t>
            </a:r>
            <a:r>
              <a:rPr kumimoji="0" lang="en-US" altLang="en-US" sz="2000" b="1" i="0" u="none" strike="noStrike" cap="none" normalizeH="0" baseline="0" dirty="0" smtClean="0">
                <a:ln>
                  <a:noFill/>
                </a:ln>
                <a:solidFill>
                  <a:srgbClr val="FF0000"/>
                </a:solidFill>
                <a:effectLst/>
              </a:rPr>
              <a:t>, </a:t>
            </a:r>
            <a:r>
              <a:rPr kumimoji="0" lang="en-US" altLang="en-US" sz="2000" b="1" i="0" u="none" strike="noStrike" cap="none" normalizeH="0" baseline="0" dirty="0" err="1" smtClean="0">
                <a:ln>
                  <a:noFill/>
                </a:ln>
                <a:solidFill>
                  <a:srgbClr val="FF0000"/>
                </a:solidFill>
                <a:effectLst/>
                <a:latin typeface="Arial Unicode MS"/>
              </a:rPr>
              <a:t>MacUIFactory</a:t>
            </a:r>
            <a:r>
              <a:rPr kumimoji="0" lang="en-US" altLang="en-US" sz="2000" b="1" i="0" u="none" strike="noStrike" cap="none" normalizeH="0" baseline="0" dirty="0" smtClean="0">
                <a:ln>
                  <a:noFill/>
                </a:ln>
                <a:solidFill>
                  <a:srgbClr val="FF0000"/>
                </a:solidFill>
                <a:effectLst/>
              </a:rPr>
              <a:t>)</a:t>
            </a:r>
            <a:r>
              <a:rPr kumimoji="0" lang="en-US" altLang="en-US" sz="2000" b="0" i="0" u="none" strike="noStrike" cap="none" normalizeH="0" baseline="0" dirty="0" smtClean="0">
                <a:ln>
                  <a:noFill/>
                </a:ln>
                <a:solidFill>
                  <a:srgbClr val="FF0000"/>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Implementan</a:t>
            </a:r>
            <a:r>
              <a:rPr kumimoji="0" lang="en-US" altLang="en-US" sz="2000" b="0" i="0" u="none" strike="noStrike" cap="none" normalizeH="0" baseline="0" dirty="0" smtClean="0">
                <a:ln>
                  <a:noFill/>
                </a:ln>
                <a:solidFill>
                  <a:schemeClr val="tx1"/>
                </a:solidFill>
                <a:effectLst/>
                <a:latin typeface="Arial" panose="020B0604020202020204" pitchFamily="34" charset="0"/>
              </a:rPr>
              <a:t>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fábrica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abstracta</a:t>
            </a:r>
            <a:r>
              <a:rPr kumimoji="0" lang="en-US" altLang="en-US" sz="2000" b="0" i="0" u="none" strike="noStrike" cap="none" normalizeH="0" baseline="0" dirty="0" smtClean="0">
                <a:ln>
                  <a:noFill/>
                </a:ln>
                <a:solidFill>
                  <a:schemeClr val="tx1"/>
                </a:solidFill>
                <a:effectLst/>
                <a:latin typeface="Arial" panose="020B0604020202020204" pitchFamily="34" charset="0"/>
              </a:rPr>
              <a:t> y </a:t>
            </a:r>
            <a:r>
              <a:rPr kumimoji="0" lang="en-US" altLang="en-US" sz="2000" b="0" i="0" u="none" strike="noStrike" cap="none" normalizeH="0" baseline="0" dirty="0" err="1" smtClean="0">
                <a:ln>
                  <a:noFill/>
                </a:ln>
                <a:solidFill>
                  <a:schemeClr val="tx1"/>
                </a:solidFill>
                <a:effectLst/>
                <a:latin typeface="Arial" panose="020B0604020202020204" pitchFamily="34" charset="0"/>
              </a:rPr>
              <a:t>retornan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productos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concretos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específicos</a:t>
            </a:r>
            <a:r>
              <a:rPr kumimoji="0" lang="en-US" altLang="en-US" sz="2000" b="0" i="0" u="none" strike="noStrike" cap="none" normalizeH="0" baseline="0" dirty="0" smtClean="0">
                <a:ln>
                  <a:noFill/>
                </a:ln>
                <a:solidFill>
                  <a:schemeClr val="tx1"/>
                </a:solidFill>
                <a:effectLst/>
                <a:latin typeface="Arial" panose="020B0604020202020204" pitchFamily="34" charset="0"/>
              </a:rPr>
              <a:t> para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plataforma</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err="1" smtClean="0">
                <a:ln>
                  <a:noFill/>
                </a:ln>
                <a:solidFill>
                  <a:srgbClr val="FF0000"/>
                </a:solidFill>
                <a:effectLst/>
                <a:latin typeface="Arial" panose="020B0604020202020204" pitchFamily="34" charset="0"/>
              </a:rPr>
              <a:t>Cliente</a:t>
            </a:r>
            <a:r>
              <a:rPr kumimoji="0" lang="en-US" altLang="en-US" sz="2000" b="1" i="0" u="none" strike="noStrike" cap="none" normalizeH="0" baseline="0" dirty="0" smtClean="0">
                <a:ln>
                  <a:noFill/>
                </a:ln>
                <a:solidFill>
                  <a:srgbClr val="FF0000"/>
                </a:solidFill>
                <a:effectLst/>
                <a:latin typeface="Arial" panose="020B0604020202020204" pitchFamily="34" charset="0"/>
              </a:rPr>
              <a:t> (</a:t>
            </a:r>
            <a:r>
              <a:rPr kumimoji="0" lang="en-US" altLang="en-US" sz="2000" b="1" i="0" u="none" strike="noStrike" cap="none" normalizeH="0" baseline="0" dirty="0" smtClean="0">
                <a:ln>
                  <a:noFill/>
                </a:ln>
                <a:solidFill>
                  <a:srgbClr val="FF0000"/>
                </a:solidFill>
                <a:effectLst/>
                <a:latin typeface="Arial Unicode MS"/>
              </a:rPr>
              <a:t>Application</a:t>
            </a:r>
            <a:r>
              <a:rPr kumimoji="0" lang="en-US" altLang="en-US" sz="2000" b="1" i="0" u="none" strike="noStrike" cap="none" normalizeH="0" baseline="0" dirty="0" smtClean="0">
                <a:ln>
                  <a:noFill/>
                </a:ln>
                <a:solidFill>
                  <a:srgbClr val="FF0000"/>
                </a:solidFill>
                <a:effectLst/>
              </a:rPr>
              <a:t>)</a:t>
            </a:r>
            <a:r>
              <a:rPr kumimoji="0" lang="en-US" altLang="en-US" sz="2000" b="0" i="0" u="none" strike="noStrike" cap="none" normalizeH="0" baseline="0" dirty="0" smtClean="0">
                <a:ln>
                  <a:noFill/>
                </a:ln>
                <a:solidFill>
                  <a:srgbClr val="FF0000"/>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Recibe</a:t>
            </a:r>
            <a:r>
              <a:rPr kumimoji="0" lang="en-US" altLang="en-US" sz="2000" b="0" i="0" u="none" strike="noStrike" cap="none" normalizeH="0" baseline="0" dirty="0" smtClean="0">
                <a:ln>
                  <a:noFill/>
                </a:ln>
                <a:solidFill>
                  <a:schemeClr val="tx1"/>
                </a:solidFill>
                <a:effectLst/>
                <a:latin typeface="Arial" panose="020B0604020202020204" pitchFamily="34" charset="0"/>
              </a:rPr>
              <a:t> una </a:t>
            </a:r>
            <a:r>
              <a:rPr kumimoji="0" lang="en-US" altLang="en-US" sz="2000" b="0" i="0" u="none" strike="noStrike" cap="none" normalizeH="0" baseline="0" dirty="0" err="1" smtClean="0">
                <a:ln>
                  <a:noFill/>
                </a:ln>
                <a:solidFill>
                  <a:schemeClr val="tx1"/>
                </a:solidFill>
                <a:effectLst/>
                <a:latin typeface="Arial" panose="020B0604020202020204" pitchFamily="34" charset="0"/>
              </a:rPr>
              <a:t>fábrica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abstracta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Unicode MS"/>
              </a:rPr>
              <a:t>IUIFactory</a:t>
            </a:r>
            <a:r>
              <a:rPr kumimoji="0" lang="en-US" altLang="en-US" sz="2000" b="0" i="0" u="none" strike="noStrike" cap="none" normalizeH="0" baseline="0" dirty="0" smtClean="0">
                <a:ln>
                  <a:noFill/>
                </a:ln>
                <a:solidFill>
                  <a:schemeClr val="tx1"/>
                </a:solidFill>
                <a:effectLst/>
              </a:rPr>
              <a:t>) en su constructor.</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Usa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fábrica</a:t>
            </a:r>
            <a:r>
              <a:rPr kumimoji="0" lang="en-US" altLang="en-US" sz="2000" b="0" i="0" u="none" strike="noStrike" cap="none" normalizeH="0" baseline="0" dirty="0" smtClean="0">
                <a:ln>
                  <a:noFill/>
                </a:ln>
                <a:solidFill>
                  <a:schemeClr val="tx1"/>
                </a:solidFill>
                <a:effectLst/>
                <a:latin typeface="Arial" panose="020B0604020202020204" pitchFamily="34" charset="0"/>
              </a:rPr>
              <a:t> para </a:t>
            </a:r>
            <a:r>
              <a:rPr kumimoji="0" lang="en-US" altLang="en-US" sz="2000" b="0" i="0" u="none" strike="noStrike" cap="none" normalizeH="0" baseline="0" dirty="0" err="1" smtClean="0">
                <a:ln>
                  <a:noFill/>
                </a:ln>
                <a:solidFill>
                  <a:schemeClr val="tx1"/>
                </a:solidFill>
                <a:effectLst/>
                <a:latin typeface="Arial" panose="020B0604020202020204" pitchFamily="34" charset="0"/>
              </a:rPr>
              <a:t>crear</a:t>
            </a:r>
            <a:r>
              <a:rPr kumimoji="0" lang="en-US" altLang="en-US" sz="2000" b="0" i="0" u="none" strike="noStrike" cap="none" normalizeH="0" baseline="0" dirty="0" smtClean="0">
                <a:ln>
                  <a:noFill/>
                </a:ln>
                <a:solidFill>
                  <a:schemeClr val="tx1"/>
                </a:solidFill>
                <a:effectLst/>
                <a:latin typeface="Arial" panose="020B0604020202020204" pitchFamily="34" charset="0"/>
              </a:rPr>
              <a:t> y </a:t>
            </a:r>
            <a:r>
              <a:rPr kumimoji="0" lang="en-US" altLang="en-US" sz="2000" b="0" i="0" u="none" strike="noStrike" cap="none" normalizeH="0" baseline="0" dirty="0" err="1" smtClean="0">
                <a:ln>
                  <a:noFill/>
                </a:ln>
                <a:solidFill>
                  <a:schemeClr val="tx1"/>
                </a:solidFill>
                <a:effectLst/>
                <a:latin typeface="Arial" panose="020B0604020202020204" pitchFamily="34" charset="0"/>
              </a:rPr>
              <a:t>usar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objetos</a:t>
            </a:r>
            <a:r>
              <a:rPr kumimoji="0" lang="en-US" altLang="en-US" sz="2000" b="0" i="0" u="none" strike="noStrike" cap="none" normalizeH="0" baseline="0" dirty="0" smtClean="0">
                <a:ln>
                  <a:noFill/>
                </a:ln>
                <a:solidFill>
                  <a:schemeClr val="tx1"/>
                </a:solidFill>
                <a:effectLst/>
                <a:latin typeface="Arial" panose="020B0604020202020204" pitchFamily="34" charset="0"/>
              </a:rPr>
              <a:t> sin </a:t>
            </a:r>
            <a:r>
              <a:rPr kumimoji="0" lang="en-US" altLang="en-US" sz="2000" b="0" i="0" u="none" strike="noStrike" cap="none" normalizeH="0" baseline="0" dirty="0" err="1" smtClean="0">
                <a:ln>
                  <a:noFill/>
                </a:ln>
                <a:solidFill>
                  <a:schemeClr val="tx1"/>
                </a:solidFill>
                <a:effectLst/>
                <a:latin typeface="Arial" panose="020B0604020202020204" pitchFamily="34" charset="0"/>
              </a:rPr>
              <a:t>preocuparse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por</a:t>
            </a:r>
            <a:r>
              <a:rPr kumimoji="0" lang="en-US" altLang="en-US" sz="2000" b="0" i="0" u="none" strike="noStrike" cap="none" normalizeH="0" baseline="0" dirty="0" smtClean="0">
                <a:ln>
                  <a:noFill/>
                </a:ln>
                <a:solidFill>
                  <a:schemeClr val="tx1"/>
                </a:solidFill>
                <a:effectLst/>
                <a:latin typeface="Arial" panose="020B0604020202020204" pitchFamily="34" charset="0"/>
              </a:rPr>
              <a:t> las </a:t>
            </a:r>
            <a:r>
              <a:rPr kumimoji="0" lang="en-US" altLang="en-US" sz="2000" b="0" i="0" u="none" strike="noStrike" cap="none" normalizeH="0" baseline="0" dirty="0" err="1" smtClean="0">
                <a:ln>
                  <a:noFill/>
                </a:ln>
                <a:solidFill>
                  <a:schemeClr val="tx1"/>
                </a:solidFill>
                <a:effectLst/>
                <a:latin typeface="Arial" panose="020B0604020202020204" pitchFamily="34" charset="0"/>
              </a:rPr>
              <a:t>clases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concretas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Esto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hace</a:t>
            </a:r>
            <a:r>
              <a:rPr kumimoji="0" lang="en-US" altLang="en-US" sz="2000" b="0" i="0" u="none" strike="noStrike" cap="none" normalizeH="0" baseline="0" dirty="0" smtClean="0">
                <a:ln>
                  <a:noFill/>
                </a:ln>
                <a:solidFill>
                  <a:schemeClr val="tx1"/>
                </a:solidFill>
                <a:effectLst/>
                <a:latin typeface="Arial" panose="020B0604020202020204" pitchFamily="34" charset="0"/>
              </a:rPr>
              <a:t> que el </a:t>
            </a:r>
            <a:r>
              <a:rPr kumimoji="0" lang="en-US" altLang="en-US" sz="2000" b="0" i="0" u="none" strike="noStrike" cap="none" normalizeH="0" baseline="0" dirty="0" err="1" smtClean="0">
                <a:ln>
                  <a:noFill/>
                </a:ln>
                <a:solidFill>
                  <a:schemeClr val="tx1"/>
                </a:solidFill>
                <a:effectLst/>
                <a:latin typeface="Arial" panose="020B0604020202020204" pitchFamily="34" charset="0"/>
              </a:rPr>
              <a:t>cliente</a:t>
            </a:r>
            <a:r>
              <a:rPr kumimoji="0" lang="en-US" altLang="en-US" sz="2000" b="0" i="0" u="none" strike="noStrike" cap="none" normalizeH="0" baseline="0" dirty="0" smtClean="0">
                <a:ln>
                  <a:noFill/>
                </a:ln>
                <a:solidFill>
                  <a:schemeClr val="tx1"/>
                </a:solidFill>
                <a:effectLst/>
                <a:latin typeface="Arial" panose="020B0604020202020204" pitchFamily="34" charset="0"/>
              </a:rPr>
              <a:t> sea </a:t>
            </a:r>
            <a:r>
              <a:rPr kumimoji="0" lang="en-US" altLang="en-US" sz="2000" b="0" i="0" u="none" strike="noStrike" cap="none" normalizeH="0" baseline="0" dirty="0" err="1" smtClean="0">
                <a:ln>
                  <a:noFill/>
                </a:ln>
                <a:solidFill>
                  <a:schemeClr val="tx1"/>
                </a:solidFill>
                <a:effectLst/>
                <a:latin typeface="Arial" panose="020B0604020202020204" pitchFamily="34" charset="0"/>
              </a:rPr>
              <a:t>independiente</a:t>
            </a:r>
            <a:r>
              <a:rPr kumimoji="0" lang="en-US" altLang="en-US" sz="2000" b="0" i="0" u="none" strike="noStrike" cap="none" normalizeH="0" baseline="0" dirty="0" smtClean="0">
                <a:ln>
                  <a:noFill/>
                </a:ln>
                <a:solidFill>
                  <a:schemeClr val="tx1"/>
                </a:solidFill>
                <a:effectLst/>
                <a:latin typeface="Arial" panose="020B0604020202020204" pitchFamily="34" charset="0"/>
              </a:rPr>
              <a:t> de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implementación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concreta</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smtClean="0">
                <a:ln>
                  <a:noFill/>
                </a:ln>
                <a:solidFill>
                  <a:srgbClr val="FF0000"/>
                </a:solidFill>
                <a:effectLst/>
                <a:latin typeface="Arial" panose="020B0604020202020204" pitchFamily="34" charset="0"/>
              </a:rPr>
              <a:t>Clase principal (</a:t>
            </a:r>
            <a:r>
              <a:rPr kumimoji="0" lang="en-US" altLang="en-US" sz="2000" b="1" i="0" u="none" strike="noStrike" cap="none" normalizeH="0" baseline="0" dirty="0" smtClean="0">
                <a:ln>
                  <a:noFill/>
                </a:ln>
                <a:solidFill>
                  <a:srgbClr val="FF0000"/>
                </a:solidFill>
                <a:effectLst/>
                <a:latin typeface="Arial Unicode MS"/>
              </a:rPr>
              <a:t>Program</a:t>
            </a:r>
            <a:r>
              <a:rPr kumimoji="0" lang="en-US" altLang="en-US" sz="2000" b="1" i="0" u="none" strike="noStrike" cap="none" normalizeH="0" baseline="0" dirty="0" smtClean="0">
                <a:ln>
                  <a:noFill/>
                </a:ln>
                <a:solidFill>
                  <a:srgbClr val="FF0000"/>
                </a:solidFill>
                <a:effectLst/>
              </a:rPr>
              <a:t>)</a:t>
            </a:r>
            <a:r>
              <a:rPr kumimoji="0" lang="en-US" altLang="en-US" sz="2000" b="0" i="0" u="none" strike="noStrike" cap="none" normalizeH="0" baseline="0" dirty="0" smtClean="0">
                <a:ln>
                  <a:noFill/>
                </a:ln>
                <a:solidFill>
                  <a:srgbClr val="FF0000"/>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Configura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qué</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fábrica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utilizar</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según</a:t>
            </a:r>
            <a:r>
              <a:rPr kumimoji="0" lang="en-US" altLang="en-US" sz="2000" b="0" i="0" u="none" strike="noStrike" cap="none" normalizeH="0" baseline="0" dirty="0" smtClean="0">
                <a:ln>
                  <a:noFill/>
                </a:ln>
                <a:solidFill>
                  <a:schemeClr val="tx1"/>
                </a:solidFill>
                <a:effectLst/>
                <a:latin typeface="Arial" panose="020B0604020202020204" pitchFamily="34" charset="0"/>
              </a:rPr>
              <a:t>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plataforma</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Crea</a:t>
            </a:r>
            <a:r>
              <a:rPr kumimoji="0" lang="en-US" altLang="en-US" sz="2000" b="0" i="0" u="none" strike="noStrike" cap="none" normalizeH="0" baseline="0" dirty="0" smtClean="0">
                <a:ln>
                  <a:noFill/>
                </a:ln>
                <a:solidFill>
                  <a:schemeClr val="tx1"/>
                </a:solidFill>
                <a:effectLst/>
                <a:latin typeface="Arial" panose="020B0604020202020204" pitchFamily="34" charset="0"/>
              </a:rPr>
              <a:t>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instancia</a:t>
            </a:r>
            <a:r>
              <a:rPr kumimoji="0" lang="en-US" altLang="en-US" sz="2000" b="0" i="0" u="none" strike="noStrike" cap="none" normalizeH="0" baseline="0" dirty="0" smtClean="0">
                <a:ln>
                  <a:noFill/>
                </a:ln>
                <a:solidFill>
                  <a:schemeClr val="tx1"/>
                </a:solidFill>
                <a:effectLst/>
                <a:latin typeface="Arial" panose="020B0604020202020204" pitchFamily="34" charset="0"/>
              </a:rPr>
              <a:t> del </a:t>
            </a:r>
            <a:r>
              <a:rPr kumimoji="0" lang="en-US" altLang="en-US" sz="2000" b="0" i="0" u="none" strike="noStrike" cap="none" normalizeH="0" baseline="0" dirty="0" err="1" smtClean="0">
                <a:ln>
                  <a:noFill/>
                </a:ln>
                <a:solidFill>
                  <a:schemeClr val="tx1"/>
                </a:solidFill>
                <a:effectLst/>
                <a:latin typeface="Arial" panose="020B0604020202020204" pitchFamily="34" charset="0"/>
              </a:rPr>
              <a:t>cliente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Unicode MS"/>
              </a:rPr>
              <a:t>Application</a:t>
            </a:r>
            <a:r>
              <a:rPr kumimoji="0" lang="en-US" altLang="en-US" sz="2000" b="0" i="0" u="none" strike="noStrike" cap="none" normalizeH="0" baseline="0" dirty="0" smtClean="0">
                <a:ln>
                  <a:noFill/>
                </a:ln>
                <a:solidFill>
                  <a:schemeClr val="tx1"/>
                </a:solidFill>
                <a:effectLst/>
              </a:rPr>
              <a:t>) y </a:t>
            </a:r>
            <a:r>
              <a:rPr kumimoji="0" lang="en-US" altLang="en-US" sz="2000" b="0" i="0" u="none" strike="noStrike" cap="none" normalizeH="0" baseline="0" dirty="0" err="1" smtClean="0">
                <a:ln>
                  <a:noFill/>
                </a:ln>
                <a:solidFill>
                  <a:schemeClr val="tx1"/>
                </a:solidFill>
                <a:effectLst/>
              </a:rPr>
              <a:t>delega</a:t>
            </a:r>
            <a:r>
              <a:rPr kumimoji="0" lang="en-US" altLang="en-US" sz="2000" b="0" i="0" u="none" strike="noStrike" cap="none" normalizeH="0" baseline="0" dirty="0" smtClean="0">
                <a:ln>
                  <a:noFill/>
                </a:ln>
                <a:solidFill>
                  <a:schemeClr val="tx1"/>
                </a:solidFill>
                <a:effectLst/>
              </a:rPr>
              <a:t> la </a:t>
            </a:r>
            <a:r>
              <a:rPr kumimoji="0" lang="en-US" altLang="en-US" sz="2000" b="0" i="0" u="none" strike="noStrike" cap="none" normalizeH="0" baseline="0" dirty="0" err="1" smtClean="0">
                <a:ln>
                  <a:noFill/>
                </a:ln>
                <a:solidFill>
                  <a:schemeClr val="tx1"/>
                </a:solidFill>
                <a:effectLst/>
              </a:rPr>
              <a:t>creación</a:t>
            </a:r>
            <a:r>
              <a:rPr kumimoji="0" lang="en-US" altLang="en-US" sz="2000" b="0" i="0" u="none" strike="noStrike" cap="none" normalizeH="0" baseline="0" dirty="0" smtClean="0">
                <a:ln>
                  <a:noFill/>
                </a:ln>
                <a:solidFill>
                  <a:schemeClr val="tx1"/>
                </a:solidFill>
                <a:effectLst/>
              </a:rPr>
              <a:t> de </a:t>
            </a:r>
            <a:r>
              <a:rPr kumimoji="0" lang="en-US" altLang="en-US" sz="2000" b="0" i="0" u="none" strike="noStrike" cap="none" normalizeH="0" baseline="0" dirty="0" err="1" smtClean="0">
                <a:ln>
                  <a:noFill/>
                </a:ln>
                <a:solidFill>
                  <a:schemeClr val="tx1"/>
                </a:solidFill>
                <a:effectLst/>
              </a:rPr>
              <a:t>objetos</a:t>
            </a:r>
            <a:r>
              <a:rPr kumimoji="0" lang="en-US" altLang="en-US" sz="2000" b="0" i="0" u="none" strike="noStrike" cap="none" normalizeH="0" baseline="0" dirty="0" smtClean="0">
                <a:ln>
                  <a:noFill/>
                </a:ln>
                <a:solidFill>
                  <a:schemeClr val="tx1"/>
                </a:solidFill>
                <a:effectLst/>
              </a:rPr>
              <a:t> a la </a:t>
            </a:r>
            <a:r>
              <a:rPr kumimoji="0" lang="en-US" altLang="en-US" sz="2000" b="0" i="0" u="none" strike="noStrike" cap="none" normalizeH="0" baseline="0" dirty="0" err="1" smtClean="0">
                <a:ln>
                  <a:noFill/>
                </a:ln>
                <a:solidFill>
                  <a:schemeClr val="tx1"/>
                </a:solidFill>
                <a:effectLst/>
              </a:rPr>
              <a:t>fábrica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correspondiente</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7120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758685" y="97795"/>
            <a:ext cx="10544033"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mj-lt"/>
              </a:rPr>
              <a:t>En este </a:t>
            </a:r>
            <a:r>
              <a:rPr kumimoji="0" lang="en-US" altLang="en-US" sz="2000" b="1" i="0" u="none" strike="noStrike" cap="none" normalizeH="0" baseline="0" dirty="0" err="1" smtClean="0">
                <a:ln>
                  <a:noFill/>
                </a:ln>
                <a:solidFill>
                  <a:schemeClr val="tx1"/>
                </a:solidFill>
                <a:effectLst/>
                <a:latin typeface="+mj-lt"/>
              </a:rPr>
              <a:t>ejemplo</a:t>
            </a:r>
            <a:r>
              <a:rPr kumimoji="0" lang="en-US" altLang="en-US" sz="2000" b="1"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chemeClr val="tx1"/>
                </a:solidFill>
                <a:effectLst/>
                <a:latin typeface="+mj-lt"/>
              </a:rPr>
              <a:t>La </a:t>
            </a:r>
            <a:r>
              <a:rPr kumimoji="0" lang="en-US" altLang="en-US" sz="2000" b="1" i="0" u="none" strike="noStrike" cap="none" normalizeH="0" baseline="0" dirty="0" err="1" smtClean="0">
                <a:ln>
                  <a:noFill/>
                </a:ln>
                <a:solidFill>
                  <a:schemeClr val="tx1"/>
                </a:solidFill>
                <a:effectLst/>
                <a:latin typeface="+mj-lt"/>
              </a:rPr>
              <a:t>familia</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está</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compuesta</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por</a:t>
            </a:r>
            <a:r>
              <a:rPr kumimoji="0" lang="en-US" altLang="en-US" sz="2000" b="0" i="0" u="none" strike="noStrike" cap="none" normalizeH="0" baseline="0" dirty="0" smtClean="0">
                <a:ln>
                  <a:noFill/>
                </a:ln>
                <a:solidFill>
                  <a:schemeClr val="tx1"/>
                </a:solidFill>
                <a:effectLst/>
                <a:latin typeface="+mj-lt"/>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mj-lt"/>
              </a:rPr>
              <a:t>IButton</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Botón</a:t>
            </a:r>
            <a:r>
              <a:rPr kumimoji="0" lang="en-US" altLang="en-US" sz="2000" b="0" i="0" u="none" strike="noStrike" cap="none" normalizeH="0" baseline="0" dirty="0" smtClean="0">
                <a:ln>
                  <a:noFill/>
                </a:ln>
                <a:solidFill>
                  <a:schemeClr val="tx1"/>
                </a:solidFill>
                <a:effectLst/>
                <a:latin typeface="+mj-lt"/>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smtClean="0">
                <a:ln>
                  <a:noFill/>
                </a:ln>
                <a:solidFill>
                  <a:schemeClr val="tx1"/>
                </a:solidFill>
                <a:effectLst/>
                <a:latin typeface="+mj-lt"/>
              </a:rPr>
              <a:t>IWindow</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Ventana</a:t>
            </a:r>
            <a:r>
              <a:rPr kumimoji="0" lang="en-US" altLang="en-US" sz="20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mj-lt"/>
              </a:rPr>
              <a:t>Estos</a:t>
            </a:r>
            <a:r>
              <a:rPr kumimoji="0" lang="en-US" altLang="en-US" sz="2000" b="0" i="0" u="none" strike="noStrike" cap="none" normalizeH="0" baseline="0" dirty="0" smtClean="0">
                <a:ln>
                  <a:noFill/>
                </a:ln>
                <a:solidFill>
                  <a:schemeClr val="tx1"/>
                </a:solidFill>
                <a:effectLst/>
                <a:latin typeface="+mj-lt"/>
              </a:rPr>
              <a:t> son </a:t>
            </a:r>
            <a:r>
              <a:rPr kumimoji="0" lang="en-US" altLang="en-US" sz="2000" b="1" i="0" u="none" strike="noStrike" cap="none" normalizeH="0" baseline="0" dirty="0" err="1" smtClean="0">
                <a:ln>
                  <a:noFill/>
                </a:ln>
                <a:solidFill>
                  <a:schemeClr val="tx1"/>
                </a:solidFill>
                <a:effectLst/>
                <a:latin typeface="+mj-lt"/>
              </a:rPr>
              <a:t>productos</a:t>
            </a:r>
            <a:r>
              <a:rPr kumimoji="0" lang="en-US" altLang="en-US" sz="2000" b="1" i="0" u="none" strike="noStrike" cap="none" normalizeH="0" baseline="0" dirty="0" smtClean="0">
                <a:ln>
                  <a:noFill/>
                </a:ln>
                <a:solidFill>
                  <a:schemeClr val="tx1"/>
                </a:solidFill>
                <a:effectLst/>
                <a:latin typeface="+mj-lt"/>
              </a:rPr>
              <a:t> </a:t>
            </a:r>
            <a:r>
              <a:rPr kumimoji="0" lang="en-US" altLang="en-US" sz="2000" b="1" i="0" u="none" strike="noStrike" cap="none" normalizeH="0" baseline="0" dirty="0" err="1" smtClean="0">
                <a:ln>
                  <a:noFill/>
                </a:ln>
                <a:solidFill>
                  <a:schemeClr val="tx1"/>
                </a:solidFill>
                <a:effectLst/>
                <a:latin typeface="+mj-lt"/>
              </a:rPr>
              <a:t>relacionados</a:t>
            </a:r>
            <a:r>
              <a:rPr kumimoji="0" lang="en-US" altLang="en-US" sz="2000" b="0" i="0" u="none" strike="noStrike" cap="none" normalizeH="0" baseline="0" dirty="0" smtClean="0">
                <a:ln>
                  <a:noFill/>
                </a:ln>
                <a:solidFill>
                  <a:schemeClr val="tx1"/>
                </a:solidFill>
                <a:effectLst/>
                <a:latin typeface="+mj-lt"/>
              </a:rPr>
              <a:t> que </a:t>
            </a:r>
            <a:r>
              <a:rPr kumimoji="0" lang="en-US" altLang="en-US" sz="2000" b="0" i="0" u="none" strike="noStrike" cap="none" normalizeH="0" baseline="0" dirty="0" err="1" smtClean="0">
                <a:ln>
                  <a:noFill/>
                </a:ln>
                <a:solidFill>
                  <a:schemeClr val="tx1"/>
                </a:solidFill>
                <a:effectLst/>
                <a:latin typeface="+mj-lt"/>
              </a:rPr>
              <a:t>trabajan</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juntos</a:t>
            </a:r>
            <a:r>
              <a:rPr kumimoji="0" lang="en-US" altLang="en-US" sz="2000" b="0" i="0" u="none" strike="noStrike" cap="none" normalizeH="0" baseline="0" dirty="0" smtClean="0">
                <a:ln>
                  <a:noFill/>
                </a:ln>
                <a:solidFill>
                  <a:schemeClr val="tx1"/>
                </a:solidFill>
                <a:effectLst/>
                <a:latin typeface="+mj-lt"/>
              </a:rPr>
              <a:t> para </a:t>
            </a:r>
            <a:r>
              <a:rPr kumimoji="0" lang="en-US" altLang="en-US" sz="2000" b="0" i="0" u="none" strike="noStrike" cap="none" normalizeH="0" baseline="0" dirty="0" err="1" smtClean="0">
                <a:ln>
                  <a:noFill/>
                </a:ln>
                <a:solidFill>
                  <a:schemeClr val="tx1"/>
                </a:solidFill>
                <a:effectLst/>
                <a:latin typeface="+mj-lt"/>
              </a:rPr>
              <a:t>formar</a:t>
            </a:r>
            <a:r>
              <a:rPr kumimoji="0" lang="en-US" altLang="en-US" sz="2000" b="0" i="0" u="none" strike="noStrike" cap="none" normalizeH="0" baseline="0" dirty="0" smtClean="0">
                <a:ln>
                  <a:noFill/>
                </a:ln>
                <a:solidFill>
                  <a:schemeClr val="tx1"/>
                </a:solidFill>
                <a:effectLst/>
                <a:latin typeface="+mj-lt"/>
              </a:rPr>
              <a:t> una </a:t>
            </a:r>
            <a:r>
              <a:rPr kumimoji="0" lang="en-US" altLang="en-US" sz="2000" b="0" i="0" u="none" strike="noStrike" cap="none" normalizeH="0" baseline="0" dirty="0" err="1" smtClean="0">
                <a:ln>
                  <a:noFill/>
                </a:ln>
                <a:solidFill>
                  <a:schemeClr val="tx1"/>
                </a:solidFill>
                <a:effectLst/>
                <a:latin typeface="+mj-lt"/>
              </a:rPr>
              <a:t>interfaz</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gráfica</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coherente</a:t>
            </a:r>
            <a:r>
              <a:rPr kumimoji="0" lang="en-US" altLang="en-US" sz="20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err="1" smtClean="0">
                <a:ln>
                  <a:noFill/>
                </a:ln>
                <a:solidFill>
                  <a:schemeClr val="tx1"/>
                </a:solidFill>
                <a:effectLst/>
                <a:latin typeface="+mj-lt"/>
              </a:rPr>
              <a:t>Subfamilias</a:t>
            </a:r>
            <a:r>
              <a:rPr kumimoji="0" lang="en-US" altLang="en-US" sz="2000" b="1" i="0" u="none" strike="noStrike" cap="none" normalizeH="0" baseline="0" dirty="0" smtClean="0">
                <a:ln>
                  <a:noFill/>
                </a:ln>
                <a:solidFill>
                  <a:schemeClr val="tx1"/>
                </a:solidFill>
                <a:effectLst/>
                <a:latin typeface="+mj-lt"/>
              </a:rPr>
              <a:t> </a:t>
            </a:r>
            <a:r>
              <a:rPr kumimoji="0" lang="en-US" altLang="en-US" sz="2000" b="1" i="0" u="none" strike="noStrike" cap="none" normalizeH="0" baseline="0" dirty="0" err="1" smtClean="0">
                <a:ln>
                  <a:noFill/>
                </a:ln>
                <a:solidFill>
                  <a:schemeClr val="tx1"/>
                </a:solidFill>
                <a:effectLst/>
                <a:latin typeface="+mj-lt"/>
              </a:rPr>
              <a:t>concretas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implementaciones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específicas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serían</a:t>
            </a:r>
            <a:r>
              <a:rPr kumimoji="0" lang="en-US" altLang="en-US" sz="2000" b="0" i="0" u="none" strike="noStrike" cap="none" normalizeH="0" baseline="0" dirty="0" smtClean="0">
                <a:ln>
                  <a:noFill/>
                </a:ln>
                <a:solidFill>
                  <a:schemeClr val="tx1"/>
                </a:solidFill>
                <a:effectLst/>
                <a:latin typeface="+mj-lt"/>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mj-lt"/>
              </a:rPr>
              <a:t>Familia</a:t>
            </a:r>
            <a:r>
              <a:rPr kumimoji="0" lang="en-US" altLang="en-US" sz="2000" b="1" i="0" u="none" strike="noStrike" cap="none" normalizeH="0" baseline="0" dirty="0" smtClean="0">
                <a:ln>
                  <a:noFill/>
                </a:ln>
                <a:solidFill>
                  <a:schemeClr val="tx1"/>
                </a:solidFill>
                <a:effectLst/>
                <a:latin typeface="+mj-lt"/>
              </a:rPr>
              <a:t> Windows:</a:t>
            </a:r>
            <a:endParaRPr kumimoji="0" lang="en-US" altLang="en-US" sz="2000" b="0" i="0" u="none" strike="noStrike" cap="none" normalizeH="0" baseline="0" dirty="0" smtClean="0">
              <a:ln>
                <a:noFill/>
              </a:ln>
              <a:solidFill>
                <a:schemeClr val="tx1"/>
              </a:solidFill>
              <a:effectLst/>
              <a:latin typeface="+mj-lt"/>
            </a:endParaRP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mj-lt"/>
              </a:rPr>
              <a:t>WindowsButton</a:t>
            </a:r>
            <a:endParaRPr kumimoji="0" lang="en-US" altLang="en-US" b="0" i="0" u="none" strike="noStrike" cap="none" normalizeH="0" baseline="0" dirty="0" smtClean="0">
              <a:ln>
                <a:noFill/>
              </a:ln>
              <a:solidFill>
                <a:schemeClr val="tx1"/>
              </a:solidFill>
              <a:effectLst/>
              <a:latin typeface="+mj-lt"/>
            </a:endParaRP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mj-lt"/>
              </a:rPr>
              <a:t>WindowsWindow</a:t>
            </a:r>
            <a:endParaRPr kumimoji="0" lang="en-US" altLang="en-US" b="0" i="0" u="none" strike="noStrike" cap="none" normalizeH="0" baseline="0" dirty="0" smtClean="0">
              <a:ln>
                <a:noFill/>
              </a:ln>
              <a:solidFill>
                <a:schemeClr val="tx1"/>
              </a:solidFill>
              <a:effectLst/>
              <a:latin typeface="+mj-lt"/>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mj-lt"/>
              </a:rPr>
              <a:t>Familia</a:t>
            </a:r>
            <a:r>
              <a:rPr kumimoji="0" lang="en-US" altLang="en-US" sz="2000" b="1" i="0" u="none" strike="noStrike" cap="none" normalizeH="0" baseline="0" dirty="0" smtClean="0">
                <a:ln>
                  <a:noFill/>
                </a:ln>
                <a:solidFill>
                  <a:schemeClr val="tx1"/>
                </a:solidFill>
                <a:effectLst/>
                <a:latin typeface="+mj-lt"/>
              </a:rPr>
              <a:t> Mac:</a:t>
            </a:r>
            <a:endParaRPr kumimoji="0" lang="en-US" altLang="en-US" sz="2000" b="0" i="0" u="none" strike="noStrike" cap="none" normalizeH="0" baseline="0" dirty="0" smtClean="0">
              <a:ln>
                <a:noFill/>
              </a:ln>
              <a:solidFill>
                <a:schemeClr val="tx1"/>
              </a:solidFill>
              <a:effectLst/>
              <a:latin typeface="+mj-lt"/>
            </a:endParaRP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mj-lt"/>
              </a:rPr>
              <a:t>MacButton</a:t>
            </a:r>
            <a:endParaRPr kumimoji="0" lang="en-US" altLang="en-US" b="0" i="0" u="none" strike="noStrike" cap="none" normalizeH="0" baseline="0" dirty="0" smtClean="0">
              <a:ln>
                <a:noFill/>
              </a:ln>
              <a:solidFill>
                <a:schemeClr val="tx1"/>
              </a:solidFill>
              <a:effectLst/>
              <a:latin typeface="+mj-lt"/>
            </a:endParaRPr>
          </a:p>
          <a:p>
            <a:pPr marL="914400" marR="0" lvl="2"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mj-lt"/>
              </a:rPr>
              <a:t>MacWindow</a:t>
            </a:r>
            <a:endParaRPr kumimoji="0" lang="en-US" altLang="en-US"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j-lt"/>
              </a:rPr>
              <a:t>El </a:t>
            </a:r>
            <a:r>
              <a:rPr kumimoji="0" lang="en-US" altLang="en-US" sz="2000" b="0" i="0" u="none" strike="noStrike" cap="none" normalizeH="0" baseline="0" dirty="0" err="1" smtClean="0">
                <a:ln>
                  <a:noFill/>
                </a:ln>
                <a:solidFill>
                  <a:schemeClr val="tx1"/>
                </a:solidFill>
                <a:effectLst/>
                <a:latin typeface="+mj-lt"/>
              </a:rPr>
              <a:t>patrón</a:t>
            </a:r>
            <a:r>
              <a:rPr kumimoji="0" lang="en-US" altLang="en-US" sz="2000" b="0" i="0" u="none" strike="noStrike" cap="none" normalizeH="0" baseline="0" dirty="0" smtClean="0">
                <a:ln>
                  <a:noFill/>
                </a:ln>
                <a:solidFill>
                  <a:schemeClr val="tx1"/>
                </a:solidFill>
                <a:effectLst/>
                <a:latin typeface="+mj-lt"/>
              </a:rPr>
              <a:t> Abstract Factory </a:t>
            </a:r>
            <a:r>
              <a:rPr kumimoji="0" lang="en-US" altLang="en-US" sz="2000" b="0" i="0" u="none" strike="noStrike" cap="none" normalizeH="0" baseline="0" dirty="0" err="1" smtClean="0">
                <a:ln>
                  <a:noFill/>
                </a:ln>
                <a:solidFill>
                  <a:schemeClr val="tx1"/>
                </a:solidFill>
                <a:effectLst/>
                <a:latin typeface="+mj-lt"/>
              </a:rPr>
              <a:t>asegura</a:t>
            </a:r>
            <a:r>
              <a:rPr kumimoji="0" lang="en-US" altLang="en-US" sz="2000" b="0" i="0" u="none" strike="noStrike" cap="none" normalizeH="0" baseline="0" dirty="0" smtClean="0">
                <a:ln>
                  <a:noFill/>
                </a:ln>
                <a:solidFill>
                  <a:schemeClr val="tx1"/>
                </a:solidFill>
                <a:effectLst/>
                <a:latin typeface="+mj-lt"/>
              </a:rPr>
              <a:t> que, al </a:t>
            </a:r>
            <a:r>
              <a:rPr kumimoji="0" lang="en-US" altLang="en-US" sz="2000" b="0" i="0" u="none" strike="noStrike" cap="none" normalizeH="0" baseline="0" dirty="0" err="1" smtClean="0">
                <a:ln>
                  <a:noFill/>
                </a:ln>
                <a:solidFill>
                  <a:schemeClr val="tx1"/>
                </a:solidFill>
                <a:effectLst/>
                <a:latin typeface="+mj-lt"/>
              </a:rPr>
              <a:t>usar</a:t>
            </a:r>
            <a:r>
              <a:rPr kumimoji="0" lang="en-US" altLang="en-US" sz="2000" b="0" i="0" u="none" strike="noStrike" cap="none" normalizeH="0" baseline="0" dirty="0" smtClean="0">
                <a:ln>
                  <a:noFill/>
                </a:ln>
                <a:solidFill>
                  <a:schemeClr val="tx1"/>
                </a:solidFill>
                <a:effectLst/>
                <a:latin typeface="+mj-lt"/>
              </a:rPr>
              <a:t> una </a:t>
            </a:r>
            <a:r>
              <a:rPr kumimoji="0" lang="en-US" altLang="en-US" sz="2000" b="0" i="0" u="none" strike="noStrike" cap="none" normalizeH="0" baseline="0" dirty="0" err="1" smtClean="0">
                <a:ln>
                  <a:noFill/>
                </a:ln>
                <a:solidFill>
                  <a:schemeClr val="tx1"/>
                </a:solidFill>
                <a:effectLst/>
                <a:latin typeface="+mj-lt"/>
              </a:rPr>
              <a:t>fábrica</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concreta</a:t>
            </a:r>
            <a:r>
              <a:rPr kumimoji="0" lang="en-US" altLang="en-US" sz="2000" b="0" i="0" u="none" strike="noStrike" cap="none" normalizeH="0" baseline="0" dirty="0" smtClean="0">
                <a:ln>
                  <a:noFill/>
                </a:ln>
                <a:solidFill>
                  <a:schemeClr val="tx1"/>
                </a:solidFill>
                <a:effectLst/>
                <a:latin typeface="+mj-lt"/>
              </a:rPr>
              <a:t> como </a:t>
            </a:r>
            <a:r>
              <a:rPr kumimoji="0" lang="en-US" altLang="en-US" sz="2000" b="0" i="0" u="none" strike="noStrike" cap="none" normalizeH="0" baseline="0" dirty="0" err="1" smtClean="0">
                <a:ln>
                  <a:noFill/>
                </a:ln>
                <a:solidFill>
                  <a:schemeClr val="tx1"/>
                </a:solidFill>
                <a:effectLst/>
                <a:latin typeface="+mj-lt"/>
              </a:rPr>
              <a:t>WindowsUIFactory</a:t>
            </a:r>
            <a:r>
              <a:rPr kumimoji="0" lang="en-US" altLang="en-US" sz="2000" b="0" i="0" u="none" strike="noStrike" cap="none" normalizeH="0" baseline="0" dirty="0" smtClean="0">
                <a:ln>
                  <a:noFill/>
                </a:ln>
                <a:solidFill>
                  <a:schemeClr val="tx1"/>
                </a:solidFill>
                <a:effectLst/>
                <a:latin typeface="+mj-lt"/>
              </a:rPr>
              <a:t> o </a:t>
            </a:r>
            <a:r>
              <a:rPr kumimoji="0" lang="en-US" altLang="en-US" sz="2000" b="0" i="0" u="none" strike="noStrike" cap="none" normalizeH="0" baseline="0" dirty="0" err="1" smtClean="0">
                <a:ln>
                  <a:noFill/>
                </a:ln>
                <a:solidFill>
                  <a:schemeClr val="tx1"/>
                </a:solidFill>
                <a:effectLst/>
                <a:latin typeface="+mj-lt"/>
              </a:rPr>
              <a:t>MacUIFactory</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siempre</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obtendrás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productos</a:t>
            </a:r>
            <a:r>
              <a:rPr kumimoji="0" lang="en-US" altLang="en-US" sz="2000" b="0" i="0" u="none" strike="noStrike" cap="none" normalizeH="0" baseline="0" dirty="0" smtClean="0">
                <a:ln>
                  <a:noFill/>
                </a:ln>
                <a:solidFill>
                  <a:schemeClr val="tx1"/>
                </a:solidFill>
                <a:effectLst/>
                <a:latin typeface="+mj-lt"/>
              </a:rPr>
              <a:t> de </a:t>
            </a:r>
            <a:r>
              <a:rPr kumimoji="0" lang="en-US" altLang="en-US" sz="2000" b="1" i="0" u="none" strike="noStrike" cap="none" normalizeH="0" baseline="0" dirty="0" smtClean="0">
                <a:ln>
                  <a:noFill/>
                </a:ln>
                <a:solidFill>
                  <a:schemeClr val="tx1"/>
                </a:solidFill>
                <a:effectLst/>
                <a:latin typeface="+mj-lt"/>
              </a:rPr>
              <a:t>una </a:t>
            </a:r>
            <a:r>
              <a:rPr kumimoji="0" lang="en-US" altLang="en-US" sz="2000" b="1" i="0" u="none" strike="noStrike" cap="none" normalizeH="0" baseline="0" dirty="0" err="1" smtClean="0">
                <a:ln>
                  <a:noFill/>
                </a:ln>
                <a:solidFill>
                  <a:schemeClr val="tx1"/>
                </a:solidFill>
                <a:effectLst/>
                <a:latin typeface="+mj-lt"/>
              </a:rPr>
              <a:t>misma</a:t>
            </a:r>
            <a:r>
              <a:rPr kumimoji="0" lang="en-US" altLang="en-US" sz="2000" b="1" i="0" u="none" strike="noStrike" cap="none" normalizeH="0" baseline="0" dirty="0" smtClean="0">
                <a:ln>
                  <a:noFill/>
                </a:ln>
                <a:solidFill>
                  <a:schemeClr val="tx1"/>
                </a:solidFill>
                <a:effectLst/>
                <a:latin typeface="+mj-lt"/>
              </a:rPr>
              <a:t> </a:t>
            </a:r>
            <a:r>
              <a:rPr kumimoji="0" lang="en-US" altLang="en-US" sz="2000" b="1" i="0" u="none" strike="noStrike" cap="none" normalizeH="0" baseline="0" dirty="0" err="1" smtClean="0">
                <a:ln>
                  <a:noFill/>
                </a:ln>
                <a:solidFill>
                  <a:schemeClr val="tx1"/>
                </a:solidFill>
                <a:effectLst/>
                <a:latin typeface="+mj-lt"/>
              </a:rPr>
              <a:t>familia</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evitando</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mezclas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incoherentes</a:t>
            </a:r>
            <a:r>
              <a:rPr kumimoji="0" lang="en-US" altLang="en-US" sz="20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s-PE" altLang="en-US" sz="2000" dirty="0" smtClean="0">
              <a:latin typeface="+mj-lt"/>
            </a:endParaRPr>
          </a:p>
          <a:p>
            <a:pPr marL="0" lvl="0" indent="0" algn="just" eaLnBrk="0" fontAlgn="base" hangingPunct="0">
              <a:lnSpc>
                <a:spcPct val="100000"/>
              </a:lnSpc>
              <a:spcBef>
                <a:spcPct val="0"/>
              </a:spcBef>
              <a:spcAft>
                <a:spcPct val="0"/>
              </a:spcAft>
              <a:buNone/>
            </a:pPr>
            <a:r>
              <a:rPr lang="en-US" altLang="en-US" sz="2000" b="1" dirty="0">
                <a:latin typeface="+mj-lt"/>
              </a:rPr>
              <a:t>¿</a:t>
            </a:r>
            <a:r>
              <a:rPr lang="en-US" altLang="en-US" sz="2000" b="1" dirty="0" err="1">
                <a:latin typeface="+mj-lt"/>
              </a:rPr>
              <a:t>Por</a:t>
            </a:r>
            <a:r>
              <a:rPr lang="en-US" altLang="en-US" sz="2000" b="1" dirty="0">
                <a:latin typeface="+mj-lt"/>
              </a:rPr>
              <a:t> </a:t>
            </a:r>
            <a:r>
              <a:rPr lang="en-US" altLang="en-US" sz="2000" b="1" dirty="0" err="1">
                <a:latin typeface="+mj-lt"/>
              </a:rPr>
              <a:t>qué</a:t>
            </a:r>
            <a:r>
              <a:rPr lang="en-US" altLang="en-US" sz="2000" b="1" dirty="0">
                <a:latin typeface="+mj-lt"/>
              </a:rPr>
              <a:t> </a:t>
            </a:r>
            <a:r>
              <a:rPr lang="en-US" altLang="en-US" sz="2000" b="1" dirty="0" err="1">
                <a:latin typeface="+mj-lt"/>
              </a:rPr>
              <a:t>es</a:t>
            </a:r>
            <a:r>
              <a:rPr lang="en-US" altLang="en-US" sz="2000" b="1" dirty="0">
                <a:latin typeface="+mj-lt"/>
              </a:rPr>
              <a:t> </a:t>
            </a:r>
            <a:r>
              <a:rPr lang="en-US" altLang="en-US" sz="2000" b="1" dirty="0" err="1">
                <a:latin typeface="+mj-lt"/>
              </a:rPr>
              <a:t>importante</a:t>
            </a:r>
            <a:r>
              <a:rPr lang="en-US" altLang="en-US" sz="2000" b="1" dirty="0">
                <a:latin typeface="+mj-lt"/>
              </a:rPr>
              <a:t> </a:t>
            </a:r>
            <a:r>
              <a:rPr lang="en-US" altLang="en-US" sz="2000" b="1" dirty="0" err="1">
                <a:latin typeface="+mj-lt"/>
              </a:rPr>
              <a:t>mantener</a:t>
            </a:r>
            <a:r>
              <a:rPr lang="en-US" altLang="en-US" sz="2000" b="1" dirty="0">
                <a:latin typeface="+mj-lt"/>
              </a:rPr>
              <a:t> las </a:t>
            </a:r>
            <a:r>
              <a:rPr lang="en-US" altLang="en-US" sz="2000" b="1" dirty="0" err="1">
                <a:latin typeface="+mj-lt"/>
              </a:rPr>
              <a:t>familias</a:t>
            </a:r>
            <a:r>
              <a:rPr lang="en-US" altLang="en-US" sz="2000" b="1" dirty="0">
                <a:latin typeface="+mj-lt"/>
              </a:rPr>
              <a:t>?</a:t>
            </a:r>
          </a:p>
          <a:p>
            <a:pPr marL="0" lvl="0" indent="0" algn="just" eaLnBrk="0" fontAlgn="base" hangingPunct="0">
              <a:lnSpc>
                <a:spcPct val="100000"/>
              </a:lnSpc>
              <a:spcBef>
                <a:spcPct val="0"/>
              </a:spcBef>
              <a:spcAft>
                <a:spcPct val="0"/>
              </a:spcAft>
              <a:buNone/>
            </a:pPr>
            <a:r>
              <a:rPr lang="en-US" altLang="en-US" sz="2000" dirty="0" err="1">
                <a:latin typeface="+mj-lt"/>
              </a:rPr>
              <a:t>Imagina</a:t>
            </a:r>
            <a:r>
              <a:rPr lang="en-US" altLang="en-US" sz="2000" dirty="0">
                <a:latin typeface="+mj-lt"/>
              </a:rPr>
              <a:t> que </a:t>
            </a:r>
            <a:r>
              <a:rPr lang="en-US" altLang="en-US" sz="2000" dirty="0" err="1">
                <a:latin typeface="+mj-lt"/>
              </a:rPr>
              <a:t>estás</a:t>
            </a:r>
            <a:r>
              <a:rPr lang="en-US" altLang="en-US" sz="2000" dirty="0">
                <a:latin typeface="+mj-lt"/>
              </a:rPr>
              <a:t> </a:t>
            </a:r>
            <a:r>
              <a:rPr lang="en-US" altLang="en-US" sz="2000" dirty="0" err="1">
                <a:latin typeface="+mj-lt"/>
              </a:rPr>
              <a:t>desarrollando</a:t>
            </a:r>
            <a:r>
              <a:rPr lang="en-US" altLang="en-US" sz="2000" dirty="0">
                <a:latin typeface="+mj-lt"/>
              </a:rPr>
              <a:t> una </a:t>
            </a:r>
            <a:r>
              <a:rPr lang="en-US" altLang="en-US" sz="2000" dirty="0" err="1">
                <a:latin typeface="+mj-lt"/>
              </a:rPr>
              <a:t>aplicación</a:t>
            </a:r>
            <a:r>
              <a:rPr lang="en-US" altLang="en-US" sz="2000" dirty="0">
                <a:latin typeface="+mj-lt"/>
              </a:rPr>
              <a:t>:</a:t>
            </a:r>
          </a:p>
          <a:p>
            <a:pPr marL="0" lvl="0" indent="0" algn="just" eaLnBrk="0" fontAlgn="base" hangingPunct="0">
              <a:lnSpc>
                <a:spcPct val="100000"/>
              </a:lnSpc>
              <a:spcBef>
                <a:spcPct val="0"/>
              </a:spcBef>
              <a:spcAft>
                <a:spcPct val="0"/>
              </a:spcAft>
              <a:buFontTx/>
              <a:buChar char="•"/>
            </a:pPr>
            <a:r>
              <a:rPr lang="en-US" altLang="en-US" sz="2000" dirty="0">
                <a:latin typeface="+mj-lt"/>
              </a:rPr>
              <a:t>Si </a:t>
            </a:r>
            <a:r>
              <a:rPr lang="en-US" altLang="en-US" sz="2000" dirty="0" err="1">
                <a:latin typeface="+mj-lt"/>
              </a:rPr>
              <a:t>usas</a:t>
            </a:r>
            <a:r>
              <a:rPr lang="en-US" altLang="en-US" sz="2000" dirty="0">
                <a:latin typeface="+mj-lt"/>
              </a:rPr>
              <a:t> un </a:t>
            </a:r>
            <a:r>
              <a:rPr lang="en-US" altLang="en-US" sz="2000" dirty="0" err="1">
                <a:latin typeface="+mj-lt"/>
              </a:rPr>
              <a:t>botón</a:t>
            </a:r>
            <a:r>
              <a:rPr lang="en-US" altLang="en-US" sz="2000" dirty="0">
                <a:latin typeface="+mj-lt"/>
              </a:rPr>
              <a:t> Windows (</a:t>
            </a:r>
            <a:r>
              <a:rPr lang="en-US" altLang="en-US" sz="2000" dirty="0" err="1">
                <a:latin typeface="+mj-lt"/>
              </a:rPr>
              <a:t>WindowsButton</a:t>
            </a:r>
            <a:r>
              <a:rPr lang="en-US" altLang="en-US" sz="2000" dirty="0">
                <a:latin typeface="+mj-lt"/>
              </a:rPr>
              <a:t>) con una </a:t>
            </a:r>
            <a:r>
              <a:rPr lang="en-US" altLang="en-US" sz="2000" dirty="0" err="1">
                <a:latin typeface="+mj-lt"/>
              </a:rPr>
              <a:t>ventana</a:t>
            </a:r>
            <a:r>
              <a:rPr lang="en-US" altLang="en-US" sz="2000" dirty="0">
                <a:latin typeface="+mj-lt"/>
              </a:rPr>
              <a:t> Mac (</a:t>
            </a:r>
            <a:r>
              <a:rPr lang="en-US" altLang="en-US" sz="2000" dirty="0" err="1">
                <a:latin typeface="+mj-lt"/>
              </a:rPr>
              <a:t>MacWindow</a:t>
            </a:r>
            <a:r>
              <a:rPr lang="en-US" altLang="en-US" sz="2000" dirty="0">
                <a:latin typeface="+mj-lt"/>
              </a:rPr>
              <a:t>), el </a:t>
            </a:r>
            <a:r>
              <a:rPr lang="en-US" altLang="en-US" sz="2000" dirty="0" err="1">
                <a:latin typeface="+mj-lt"/>
              </a:rPr>
              <a:t>diseño</a:t>
            </a:r>
            <a:r>
              <a:rPr lang="en-US" altLang="en-US" sz="2000" dirty="0">
                <a:latin typeface="+mj-lt"/>
              </a:rPr>
              <a:t> </a:t>
            </a:r>
            <a:r>
              <a:rPr lang="en-US" altLang="en-US" sz="2000" dirty="0" err="1">
                <a:latin typeface="+mj-lt"/>
              </a:rPr>
              <a:t>será</a:t>
            </a:r>
            <a:r>
              <a:rPr lang="en-US" altLang="en-US" sz="2000" dirty="0">
                <a:latin typeface="+mj-lt"/>
              </a:rPr>
              <a:t> </a:t>
            </a:r>
            <a:r>
              <a:rPr lang="en-US" altLang="en-US" sz="2000" dirty="0" err="1">
                <a:latin typeface="+mj-lt"/>
              </a:rPr>
              <a:t>inconsistente</a:t>
            </a:r>
            <a:r>
              <a:rPr lang="en-US" altLang="en-US" sz="2000" dirty="0" smtClean="0">
                <a:latin typeface="+mj-lt"/>
              </a:rPr>
              <a:t>.</a:t>
            </a:r>
            <a:endParaRPr lang="en-US" altLang="en-US" sz="2000" dirty="0">
              <a:latin typeface="+mj-lt"/>
            </a:endParaRPr>
          </a:p>
        </p:txBody>
      </p:sp>
    </p:spTree>
    <p:extLst>
      <p:ext uri="{BB962C8B-B14F-4D97-AF65-F5344CB8AC3E}">
        <p14:creationId xmlns:p14="http://schemas.microsoft.com/office/powerpoint/2010/main" val="675710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7589" y="954159"/>
            <a:ext cx="2985049" cy="4280452"/>
          </a:xfrm>
          <a:ln w="38100">
            <a:solidFill>
              <a:schemeClr val="tx1"/>
            </a:solidFill>
          </a:ln>
        </p:spPr>
        <p:txBody>
          <a:bodyPr>
            <a:normAutofit fontScale="70000" lnSpcReduction="20000"/>
          </a:bodyPr>
          <a:lstStyle/>
          <a:p>
            <a:pPr marL="0" indent="0">
              <a:buNone/>
            </a:pPr>
            <a:endParaRPr lang="es-PE" sz="2100" b="1" dirty="0" smtClean="0"/>
          </a:p>
          <a:p>
            <a:pPr marL="0" indent="0">
              <a:buNone/>
            </a:pPr>
            <a:r>
              <a:rPr lang="es-PE" sz="2100" b="1" dirty="0" smtClean="0"/>
              <a:t>1. Definimos los Productos Abstractos:</a:t>
            </a:r>
          </a:p>
          <a:p>
            <a:endParaRPr lang="es-PE" sz="3400" dirty="0"/>
          </a:p>
          <a:p>
            <a:pPr marL="0" indent="0">
              <a:buNone/>
            </a:pPr>
            <a:r>
              <a:rPr lang="en-US" sz="2600" b="1" dirty="0">
                <a:solidFill>
                  <a:srgbClr val="00B050"/>
                </a:solidFill>
              </a:rPr>
              <a:t>public interface </a:t>
            </a:r>
            <a:r>
              <a:rPr lang="en-US" sz="2600" b="1" dirty="0" err="1">
                <a:solidFill>
                  <a:srgbClr val="00B050"/>
                </a:solidFill>
              </a:rPr>
              <a:t>ICar</a:t>
            </a:r>
            <a:endParaRPr lang="en-US" sz="2600" b="1" dirty="0">
              <a:solidFill>
                <a:srgbClr val="00B050"/>
              </a:solidFill>
            </a:endParaRPr>
          </a:p>
          <a:p>
            <a:pPr marL="0" indent="0">
              <a:buNone/>
            </a:pPr>
            <a:r>
              <a:rPr lang="en-US" sz="2600" dirty="0"/>
              <a:t>{</a:t>
            </a:r>
          </a:p>
          <a:p>
            <a:pPr marL="0" indent="0">
              <a:buNone/>
            </a:pPr>
            <a:r>
              <a:rPr lang="en-US" sz="2600" dirty="0"/>
              <a:t>    void Drive();</a:t>
            </a:r>
          </a:p>
          <a:p>
            <a:pPr marL="0" indent="0">
              <a:buNone/>
            </a:pPr>
            <a:r>
              <a:rPr lang="en-US" sz="2600" dirty="0"/>
              <a:t>}</a:t>
            </a:r>
          </a:p>
          <a:p>
            <a:pPr marL="0" indent="0">
              <a:buNone/>
            </a:pPr>
            <a:endParaRPr lang="en-US" sz="2600" dirty="0"/>
          </a:p>
          <a:p>
            <a:pPr marL="0" indent="0">
              <a:buNone/>
            </a:pPr>
            <a:r>
              <a:rPr lang="en-US" sz="2600" b="1" dirty="0">
                <a:solidFill>
                  <a:srgbClr val="00B050"/>
                </a:solidFill>
              </a:rPr>
              <a:t>public interface </a:t>
            </a:r>
            <a:r>
              <a:rPr lang="en-US" sz="2600" b="1" dirty="0" err="1">
                <a:solidFill>
                  <a:srgbClr val="00B050"/>
                </a:solidFill>
              </a:rPr>
              <a:t>IMotorcycle</a:t>
            </a:r>
            <a:endParaRPr lang="en-US" sz="2600" b="1" dirty="0">
              <a:solidFill>
                <a:srgbClr val="00B050"/>
              </a:solidFill>
            </a:endParaRPr>
          </a:p>
          <a:p>
            <a:pPr marL="0" indent="0">
              <a:buNone/>
            </a:pPr>
            <a:r>
              <a:rPr lang="en-US" sz="2600" dirty="0"/>
              <a:t>{</a:t>
            </a:r>
          </a:p>
          <a:p>
            <a:pPr marL="0" indent="0">
              <a:buNone/>
            </a:pPr>
            <a:r>
              <a:rPr lang="en-US" sz="2600" dirty="0"/>
              <a:t>    void Ride();</a:t>
            </a:r>
          </a:p>
          <a:p>
            <a:pPr marL="0" indent="0">
              <a:buNone/>
            </a:pPr>
            <a:r>
              <a:rPr lang="en-US" sz="2600" dirty="0"/>
              <a:t>}</a:t>
            </a:r>
          </a:p>
          <a:p>
            <a:pPr marL="0" indent="0">
              <a:buNone/>
            </a:pPr>
            <a:endParaRPr lang="en-US" dirty="0"/>
          </a:p>
        </p:txBody>
      </p:sp>
      <p:sp>
        <p:nvSpPr>
          <p:cNvPr id="4" name="Rectángulo 3"/>
          <p:cNvSpPr/>
          <p:nvPr/>
        </p:nvSpPr>
        <p:spPr>
          <a:xfrm>
            <a:off x="3324854" y="954159"/>
            <a:ext cx="4346715" cy="4555093"/>
          </a:xfrm>
          <a:prstGeom prst="rect">
            <a:avLst/>
          </a:prstGeom>
          <a:ln w="12700">
            <a:solidFill>
              <a:schemeClr val="tx1"/>
            </a:solidFill>
          </a:ln>
        </p:spPr>
        <p:txBody>
          <a:bodyPr wrap="square">
            <a:spAutoFit/>
          </a:bodyPr>
          <a:lstStyle/>
          <a:p>
            <a:r>
              <a:rPr lang="es-MX" sz="1600" b="1" dirty="0"/>
              <a:t>2. Definimos los Productos Concretos</a:t>
            </a:r>
          </a:p>
          <a:p>
            <a:endParaRPr lang="es-PE" sz="1600" dirty="0" smtClean="0"/>
          </a:p>
          <a:p>
            <a:endParaRPr lang="en-US" sz="1600" dirty="0" smtClean="0"/>
          </a:p>
          <a:p>
            <a:r>
              <a:rPr lang="en-US" sz="1400" b="1" dirty="0" smtClean="0"/>
              <a:t>// </a:t>
            </a:r>
            <a:r>
              <a:rPr lang="en-US" sz="1400" b="1" dirty="0" err="1"/>
              <a:t>Vehículos</a:t>
            </a:r>
            <a:r>
              <a:rPr lang="en-US" sz="1400" b="1" dirty="0"/>
              <a:t> </a:t>
            </a:r>
            <a:r>
              <a:rPr lang="en-US" sz="1400" b="1" dirty="0" err="1" smtClean="0"/>
              <a:t>eléctricos</a:t>
            </a:r>
            <a:endParaRPr lang="en-US" sz="1400" b="1" dirty="0" smtClean="0"/>
          </a:p>
          <a:p>
            <a:endParaRPr lang="en-US" sz="1400" b="1" dirty="0"/>
          </a:p>
          <a:p>
            <a:r>
              <a:rPr lang="en-US" sz="1600" b="1" dirty="0">
                <a:solidFill>
                  <a:srgbClr val="00B050"/>
                </a:solidFill>
              </a:rPr>
              <a:t>public class </a:t>
            </a:r>
            <a:r>
              <a:rPr lang="en-US" sz="1600" b="1" dirty="0" err="1">
                <a:solidFill>
                  <a:srgbClr val="00B050"/>
                </a:solidFill>
              </a:rPr>
              <a:t>ElectricCar</a:t>
            </a:r>
            <a:r>
              <a:rPr lang="en-US" sz="1600" b="1" dirty="0">
                <a:solidFill>
                  <a:srgbClr val="00B050"/>
                </a:solidFill>
              </a:rPr>
              <a:t> : </a:t>
            </a:r>
            <a:r>
              <a:rPr lang="en-US" sz="1600" b="1" dirty="0" err="1">
                <a:solidFill>
                  <a:srgbClr val="00B050"/>
                </a:solidFill>
              </a:rPr>
              <a:t>ICar</a:t>
            </a:r>
            <a:endParaRPr lang="en-US" sz="1600" b="1" dirty="0">
              <a:solidFill>
                <a:srgbClr val="00B050"/>
              </a:solidFill>
            </a:endParaRPr>
          </a:p>
          <a:p>
            <a:r>
              <a:rPr lang="en-US" sz="1400" dirty="0"/>
              <a:t>{</a:t>
            </a:r>
          </a:p>
          <a:p>
            <a:r>
              <a:rPr lang="en-US" sz="1400" dirty="0"/>
              <a:t>    public void Drive()</a:t>
            </a:r>
          </a:p>
          <a:p>
            <a:r>
              <a:rPr lang="en-US" sz="1400" dirty="0"/>
              <a:t>    {</a:t>
            </a:r>
          </a:p>
          <a:p>
            <a:r>
              <a:rPr lang="en-US" sz="1400" dirty="0"/>
              <a:t>        </a:t>
            </a:r>
            <a:r>
              <a:rPr lang="en-US" sz="1400" dirty="0" err="1"/>
              <a:t>Console.WriteLine</a:t>
            </a:r>
            <a:r>
              <a:rPr lang="en-US" sz="1400" dirty="0"/>
              <a:t>("Driving an electric car...");</a:t>
            </a:r>
          </a:p>
          <a:p>
            <a:r>
              <a:rPr lang="en-US" sz="1400" dirty="0"/>
              <a:t>    }</a:t>
            </a:r>
          </a:p>
          <a:p>
            <a:r>
              <a:rPr lang="en-US" sz="1400" dirty="0"/>
              <a:t>}</a:t>
            </a:r>
          </a:p>
          <a:p>
            <a:endParaRPr lang="en-US" sz="1400" dirty="0"/>
          </a:p>
          <a:p>
            <a:r>
              <a:rPr lang="en-US" sz="1600" b="1" dirty="0">
                <a:solidFill>
                  <a:srgbClr val="00B050"/>
                </a:solidFill>
              </a:rPr>
              <a:t>public class </a:t>
            </a:r>
            <a:r>
              <a:rPr lang="en-US" sz="1600" b="1" dirty="0" err="1">
                <a:solidFill>
                  <a:srgbClr val="00B050"/>
                </a:solidFill>
              </a:rPr>
              <a:t>ElectricMotorcycle</a:t>
            </a:r>
            <a:r>
              <a:rPr lang="en-US" sz="1600" b="1" dirty="0">
                <a:solidFill>
                  <a:srgbClr val="00B050"/>
                </a:solidFill>
              </a:rPr>
              <a:t> : </a:t>
            </a:r>
            <a:r>
              <a:rPr lang="en-US" sz="1400" b="1" dirty="0" err="1">
                <a:solidFill>
                  <a:srgbClr val="00B050"/>
                </a:solidFill>
              </a:rPr>
              <a:t>IMotorcycle</a:t>
            </a:r>
            <a:endParaRPr lang="en-US" sz="1400" b="1" dirty="0">
              <a:solidFill>
                <a:srgbClr val="00B050"/>
              </a:solidFill>
            </a:endParaRPr>
          </a:p>
          <a:p>
            <a:r>
              <a:rPr lang="en-US" sz="1400" dirty="0"/>
              <a:t>{</a:t>
            </a:r>
          </a:p>
          <a:p>
            <a:r>
              <a:rPr lang="en-US" sz="1400" dirty="0"/>
              <a:t>    public void Ride()</a:t>
            </a:r>
          </a:p>
          <a:p>
            <a:r>
              <a:rPr lang="en-US" sz="1400" dirty="0"/>
              <a:t>    {</a:t>
            </a:r>
          </a:p>
          <a:p>
            <a:r>
              <a:rPr lang="en-US" sz="1400" dirty="0"/>
              <a:t>        </a:t>
            </a:r>
            <a:r>
              <a:rPr lang="en-US" sz="1400" dirty="0" err="1"/>
              <a:t>Console.WriteLine</a:t>
            </a:r>
            <a:r>
              <a:rPr lang="en-US" sz="1400" dirty="0"/>
              <a:t>("Riding an electric motorcycle...");</a:t>
            </a:r>
          </a:p>
          <a:p>
            <a:r>
              <a:rPr lang="en-US" sz="1400" dirty="0"/>
              <a:t>    }</a:t>
            </a:r>
          </a:p>
          <a:p>
            <a:r>
              <a:rPr lang="en-US" sz="1400" dirty="0" smtClean="0"/>
              <a:t>}</a:t>
            </a:r>
            <a:endParaRPr lang="en-US" sz="1400" dirty="0"/>
          </a:p>
        </p:txBody>
      </p:sp>
      <p:sp>
        <p:nvSpPr>
          <p:cNvPr id="5" name="Rectángulo 4"/>
          <p:cNvSpPr/>
          <p:nvPr/>
        </p:nvSpPr>
        <p:spPr>
          <a:xfrm>
            <a:off x="7671569" y="1261935"/>
            <a:ext cx="4356657" cy="4247317"/>
          </a:xfrm>
          <a:prstGeom prst="rect">
            <a:avLst/>
          </a:prstGeom>
          <a:ln w="12700">
            <a:solidFill>
              <a:schemeClr val="tx1"/>
            </a:solidFill>
          </a:ln>
        </p:spPr>
        <p:txBody>
          <a:bodyPr wrap="square">
            <a:spAutoFit/>
          </a:bodyPr>
          <a:lstStyle/>
          <a:p>
            <a:endParaRPr lang="en-US" sz="1400" dirty="0"/>
          </a:p>
          <a:p>
            <a:r>
              <a:rPr lang="en-US" sz="1400" b="1" dirty="0"/>
              <a:t>// </a:t>
            </a:r>
            <a:r>
              <a:rPr lang="en-US" sz="1400" b="1" dirty="0" err="1"/>
              <a:t>Vehículos</a:t>
            </a:r>
            <a:r>
              <a:rPr lang="en-US" sz="1400" b="1" dirty="0"/>
              <a:t> de </a:t>
            </a:r>
            <a:r>
              <a:rPr lang="en-US" sz="1400" b="1" dirty="0" smtClean="0"/>
              <a:t>combustion</a:t>
            </a:r>
          </a:p>
          <a:p>
            <a:endParaRPr lang="en-US" sz="1400" b="1" dirty="0"/>
          </a:p>
          <a:p>
            <a:r>
              <a:rPr lang="en-US" sz="1600" b="1" dirty="0">
                <a:solidFill>
                  <a:srgbClr val="00B050"/>
                </a:solidFill>
              </a:rPr>
              <a:t>public class </a:t>
            </a:r>
            <a:r>
              <a:rPr lang="en-US" sz="1600" b="1" dirty="0" err="1">
                <a:solidFill>
                  <a:srgbClr val="00B050"/>
                </a:solidFill>
              </a:rPr>
              <a:t>CombustionCar</a:t>
            </a:r>
            <a:r>
              <a:rPr lang="en-US" sz="1600" b="1" dirty="0">
                <a:solidFill>
                  <a:srgbClr val="00B050"/>
                </a:solidFill>
              </a:rPr>
              <a:t> : </a:t>
            </a:r>
            <a:r>
              <a:rPr lang="en-US" sz="1600" b="1" dirty="0" err="1">
                <a:solidFill>
                  <a:srgbClr val="00B050"/>
                </a:solidFill>
              </a:rPr>
              <a:t>ICar</a:t>
            </a:r>
            <a:endParaRPr lang="en-US" sz="1600" b="1" dirty="0">
              <a:solidFill>
                <a:srgbClr val="00B050"/>
              </a:solidFill>
            </a:endParaRPr>
          </a:p>
          <a:p>
            <a:r>
              <a:rPr lang="en-US" sz="1400" dirty="0"/>
              <a:t>{</a:t>
            </a:r>
          </a:p>
          <a:p>
            <a:r>
              <a:rPr lang="en-US" sz="1400" dirty="0"/>
              <a:t>    public void Drive()</a:t>
            </a:r>
          </a:p>
          <a:p>
            <a:r>
              <a:rPr lang="en-US" sz="1400" dirty="0"/>
              <a:t>    {</a:t>
            </a:r>
          </a:p>
          <a:p>
            <a:r>
              <a:rPr lang="en-US" sz="1400" dirty="0"/>
              <a:t>        </a:t>
            </a:r>
            <a:r>
              <a:rPr lang="en-US" sz="1400" dirty="0" err="1"/>
              <a:t>Console.WriteLine</a:t>
            </a:r>
            <a:r>
              <a:rPr lang="en-US" sz="1400" dirty="0"/>
              <a:t>("Driving a combustion car...");</a:t>
            </a:r>
          </a:p>
          <a:p>
            <a:r>
              <a:rPr lang="en-US" sz="1400" dirty="0"/>
              <a:t>    }</a:t>
            </a:r>
          </a:p>
          <a:p>
            <a:r>
              <a:rPr lang="en-US" sz="1400" dirty="0"/>
              <a:t>}</a:t>
            </a:r>
          </a:p>
          <a:p>
            <a:endParaRPr lang="en-US" sz="1400" dirty="0"/>
          </a:p>
          <a:p>
            <a:r>
              <a:rPr lang="en-US" sz="1600" b="1" dirty="0">
                <a:solidFill>
                  <a:srgbClr val="00B050"/>
                </a:solidFill>
              </a:rPr>
              <a:t>public class </a:t>
            </a:r>
            <a:r>
              <a:rPr lang="en-US" sz="1600" b="1" dirty="0" err="1">
                <a:solidFill>
                  <a:srgbClr val="00B050"/>
                </a:solidFill>
              </a:rPr>
              <a:t>CombustionMotorcycle</a:t>
            </a:r>
            <a:r>
              <a:rPr lang="en-US" sz="1600" b="1" dirty="0">
                <a:solidFill>
                  <a:srgbClr val="00B050"/>
                </a:solidFill>
              </a:rPr>
              <a:t> : </a:t>
            </a:r>
            <a:r>
              <a:rPr lang="en-US" sz="1600" b="1" dirty="0" err="1">
                <a:solidFill>
                  <a:srgbClr val="00B050"/>
                </a:solidFill>
              </a:rPr>
              <a:t>IMotorcycle</a:t>
            </a:r>
            <a:endParaRPr lang="en-US" sz="1600" b="1" dirty="0">
              <a:solidFill>
                <a:srgbClr val="00B050"/>
              </a:solidFill>
            </a:endParaRPr>
          </a:p>
          <a:p>
            <a:r>
              <a:rPr lang="en-US" sz="1400" dirty="0"/>
              <a:t>{</a:t>
            </a:r>
          </a:p>
          <a:p>
            <a:r>
              <a:rPr lang="en-US" sz="1400" dirty="0"/>
              <a:t>    public void Ride()</a:t>
            </a:r>
          </a:p>
          <a:p>
            <a:r>
              <a:rPr lang="en-US" sz="1400" dirty="0"/>
              <a:t>    {</a:t>
            </a:r>
          </a:p>
          <a:p>
            <a:r>
              <a:rPr lang="en-US" sz="1400" dirty="0"/>
              <a:t>        </a:t>
            </a:r>
            <a:r>
              <a:rPr lang="en-US" sz="1400" dirty="0" err="1"/>
              <a:t>Console.WriteLine</a:t>
            </a:r>
            <a:r>
              <a:rPr lang="en-US" sz="1400" dirty="0"/>
              <a:t>("Riding a combustion motorcycle...");</a:t>
            </a:r>
          </a:p>
          <a:p>
            <a:r>
              <a:rPr lang="en-US" sz="1400" dirty="0"/>
              <a:t>    }</a:t>
            </a:r>
          </a:p>
          <a:p>
            <a:r>
              <a:rPr lang="en-US" sz="1400" dirty="0"/>
              <a:t>}</a:t>
            </a:r>
          </a:p>
        </p:txBody>
      </p:sp>
    </p:spTree>
    <p:extLst>
      <p:ext uri="{BB962C8B-B14F-4D97-AF65-F5344CB8AC3E}">
        <p14:creationId xmlns:p14="http://schemas.microsoft.com/office/powerpoint/2010/main" val="36840504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Tipos de patrones de diseño de </a:t>
            </a:r>
            <a:r>
              <a:rPr lang="es-MX" b="1" dirty="0" smtClean="0"/>
              <a:t>software</a:t>
            </a:r>
            <a:endParaRPr lang="en-US" dirty="0"/>
          </a:p>
        </p:txBody>
      </p:sp>
      <p:sp>
        <p:nvSpPr>
          <p:cNvPr id="3" name="Marcador de contenido 2"/>
          <p:cNvSpPr>
            <a:spLocks noGrp="1"/>
          </p:cNvSpPr>
          <p:nvPr>
            <p:ph idx="1"/>
          </p:nvPr>
        </p:nvSpPr>
        <p:spPr/>
        <p:txBody>
          <a:bodyPr>
            <a:normAutofit lnSpcReduction="10000"/>
          </a:bodyPr>
          <a:lstStyle/>
          <a:p>
            <a:pPr algn="just"/>
            <a:r>
              <a:rPr lang="es-MX" b="1" dirty="0"/>
              <a:t>Patrones creacionales</a:t>
            </a:r>
            <a:endParaRPr lang="es-MX" dirty="0"/>
          </a:p>
          <a:p>
            <a:pPr marL="0" indent="0" algn="just">
              <a:buNone/>
            </a:pPr>
            <a:r>
              <a:rPr lang="es-MX" dirty="0"/>
              <a:t>Los patrones de creación proporcionan diversos mecanismos de creación de objetos, que aumentan la </a:t>
            </a:r>
            <a:r>
              <a:rPr lang="es-MX" b="1" dirty="0"/>
              <a:t>flexibilidad y la reutilización del código existente de una manera adecuada a la situación</a:t>
            </a:r>
            <a:r>
              <a:rPr lang="es-MX" dirty="0"/>
              <a:t>. Esto le da al programa más flexibilidad para decidir qué objetos deben crearse para un caso de uso dado.</a:t>
            </a:r>
          </a:p>
          <a:p>
            <a:pPr algn="just"/>
            <a:r>
              <a:rPr lang="es-MX" b="1" dirty="0"/>
              <a:t>Patrones estructurales</a:t>
            </a:r>
            <a:endParaRPr lang="es-MX" dirty="0"/>
          </a:p>
          <a:p>
            <a:pPr marL="0" indent="0" algn="just">
              <a:buNone/>
            </a:pPr>
            <a:r>
              <a:rPr lang="es-MX" dirty="0"/>
              <a:t>Facilitan soluciones y estándares eficientes con respecto a las composiciones de clase y las estructuras de objetos. El concepto de herencia se utiliza para componer interfaces y definir formas de componer objetos para obtener nuevas funcionalidades.</a:t>
            </a:r>
          </a:p>
          <a:p>
            <a:endParaRPr lang="en-US" dirty="0"/>
          </a:p>
        </p:txBody>
      </p:sp>
    </p:spTree>
    <p:extLst>
      <p:ext uri="{BB962C8B-B14F-4D97-AF65-F5344CB8AC3E}">
        <p14:creationId xmlns:p14="http://schemas.microsoft.com/office/powerpoint/2010/main" val="3965450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318053" y="1418128"/>
            <a:ext cx="2756452" cy="2000548"/>
          </a:xfrm>
          <a:prstGeom prst="rect">
            <a:avLst/>
          </a:prstGeom>
          <a:ln w="38100">
            <a:solidFill>
              <a:schemeClr val="tx1"/>
            </a:solidFill>
          </a:ln>
        </p:spPr>
        <p:txBody>
          <a:bodyPr wrap="square">
            <a:spAutoFit/>
          </a:bodyPr>
          <a:lstStyle/>
          <a:p>
            <a:r>
              <a:rPr lang="es-PE" b="1" dirty="0" smtClean="0"/>
              <a:t>3. Definimos la fabrica Abstracta</a:t>
            </a:r>
          </a:p>
          <a:p>
            <a:endParaRPr lang="en-US" dirty="0" smtClean="0"/>
          </a:p>
          <a:p>
            <a:r>
              <a:rPr lang="en-US" sz="1400" dirty="0" smtClean="0">
                <a:solidFill>
                  <a:srgbClr val="00B050"/>
                </a:solidFill>
              </a:rPr>
              <a:t>public </a:t>
            </a:r>
            <a:r>
              <a:rPr lang="en-US" sz="1400" dirty="0">
                <a:solidFill>
                  <a:srgbClr val="00B050"/>
                </a:solidFill>
              </a:rPr>
              <a:t>interface </a:t>
            </a:r>
            <a:r>
              <a:rPr lang="en-US" sz="1400" dirty="0" err="1">
                <a:solidFill>
                  <a:srgbClr val="00B050"/>
                </a:solidFill>
              </a:rPr>
              <a:t>IVehicleFactory</a:t>
            </a:r>
            <a:endParaRPr lang="en-US" sz="1400" dirty="0">
              <a:solidFill>
                <a:srgbClr val="00B050"/>
              </a:solidFill>
            </a:endParaRPr>
          </a:p>
          <a:p>
            <a:r>
              <a:rPr lang="en-US" sz="1400" dirty="0"/>
              <a:t>{</a:t>
            </a:r>
          </a:p>
          <a:p>
            <a:r>
              <a:rPr lang="en-US" sz="1400" dirty="0"/>
              <a:t>    </a:t>
            </a:r>
            <a:r>
              <a:rPr lang="en-US" sz="1400" dirty="0" err="1"/>
              <a:t>ICar</a:t>
            </a:r>
            <a:r>
              <a:rPr lang="en-US" sz="1400" dirty="0"/>
              <a:t> </a:t>
            </a:r>
            <a:r>
              <a:rPr lang="en-US" sz="1400" dirty="0" err="1"/>
              <a:t>CreateCar</a:t>
            </a:r>
            <a:r>
              <a:rPr lang="en-US" sz="1400" dirty="0"/>
              <a:t>();</a:t>
            </a:r>
          </a:p>
          <a:p>
            <a:r>
              <a:rPr lang="en-US" sz="1400" dirty="0"/>
              <a:t>    </a:t>
            </a:r>
            <a:r>
              <a:rPr lang="en-US" sz="1400" dirty="0" err="1"/>
              <a:t>IMotorcycle</a:t>
            </a:r>
            <a:r>
              <a:rPr lang="en-US" sz="1400" dirty="0"/>
              <a:t> </a:t>
            </a:r>
            <a:r>
              <a:rPr lang="en-US" sz="1400" dirty="0" err="1"/>
              <a:t>CreateMotorcycle</a:t>
            </a:r>
            <a:r>
              <a:rPr lang="en-US" sz="1400" dirty="0"/>
              <a:t>();</a:t>
            </a:r>
          </a:p>
          <a:p>
            <a:r>
              <a:rPr lang="en-US" sz="1400" dirty="0"/>
              <a:t>}</a:t>
            </a:r>
          </a:p>
        </p:txBody>
      </p:sp>
      <p:sp>
        <p:nvSpPr>
          <p:cNvPr id="7" name="Rectángulo 6"/>
          <p:cNvSpPr/>
          <p:nvPr/>
        </p:nvSpPr>
        <p:spPr>
          <a:xfrm>
            <a:off x="3074505" y="1418128"/>
            <a:ext cx="4249398" cy="4216539"/>
          </a:xfrm>
          <a:prstGeom prst="rect">
            <a:avLst/>
          </a:prstGeom>
          <a:ln w="12700">
            <a:solidFill>
              <a:schemeClr val="tx1"/>
            </a:solidFill>
          </a:ln>
        </p:spPr>
        <p:txBody>
          <a:bodyPr wrap="square">
            <a:spAutoFit/>
          </a:bodyPr>
          <a:lstStyle/>
          <a:p>
            <a:r>
              <a:rPr lang="en-US" b="1" dirty="0"/>
              <a:t>4. </a:t>
            </a:r>
            <a:r>
              <a:rPr lang="en-US" b="1" dirty="0" err="1"/>
              <a:t>Definimos</a:t>
            </a:r>
            <a:r>
              <a:rPr lang="en-US" b="1" dirty="0"/>
              <a:t> las </a:t>
            </a:r>
            <a:r>
              <a:rPr lang="en-US" b="1" dirty="0" err="1"/>
              <a:t>Fábricas</a:t>
            </a:r>
            <a:r>
              <a:rPr lang="en-US" b="1" dirty="0"/>
              <a:t> </a:t>
            </a:r>
            <a:r>
              <a:rPr lang="en-US" b="1" dirty="0" err="1"/>
              <a:t>Concretas</a:t>
            </a:r>
            <a:endParaRPr lang="en-US" b="1" dirty="0"/>
          </a:p>
          <a:p>
            <a:endParaRPr lang="en-US" dirty="0" smtClean="0"/>
          </a:p>
          <a:p>
            <a:endParaRPr lang="en-US" dirty="0"/>
          </a:p>
          <a:p>
            <a:r>
              <a:rPr lang="en-US" sz="1400" b="1" dirty="0" smtClean="0"/>
              <a:t>// </a:t>
            </a:r>
            <a:r>
              <a:rPr lang="en-US" sz="1400" b="1" dirty="0" err="1"/>
              <a:t>Fábrica</a:t>
            </a:r>
            <a:r>
              <a:rPr lang="en-US" sz="1400" b="1" dirty="0"/>
              <a:t> de </a:t>
            </a:r>
            <a:r>
              <a:rPr lang="en-US" sz="1400" b="1" dirty="0" err="1"/>
              <a:t>vehículos</a:t>
            </a:r>
            <a:r>
              <a:rPr lang="en-US" sz="1400" b="1" dirty="0"/>
              <a:t> </a:t>
            </a:r>
            <a:r>
              <a:rPr lang="en-US" sz="1400" b="1" dirty="0" err="1" smtClean="0"/>
              <a:t>eléctricos</a:t>
            </a:r>
            <a:endParaRPr lang="en-US" sz="1400" b="1" dirty="0" smtClean="0"/>
          </a:p>
          <a:p>
            <a:endParaRPr lang="en-US" sz="1400" dirty="0"/>
          </a:p>
          <a:p>
            <a:r>
              <a:rPr lang="en-US" sz="1600" b="1" dirty="0">
                <a:solidFill>
                  <a:srgbClr val="00B050"/>
                </a:solidFill>
              </a:rPr>
              <a:t>public class </a:t>
            </a:r>
            <a:r>
              <a:rPr lang="en-US" sz="1600" b="1" dirty="0" err="1">
                <a:solidFill>
                  <a:srgbClr val="00B050"/>
                </a:solidFill>
              </a:rPr>
              <a:t>ElectricVehicleFactory</a:t>
            </a:r>
            <a:r>
              <a:rPr lang="en-US" sz="1600" b="1" dirty="0">
                <a:solidFill>
                  <a:srgbClr val="00B050"/>
                </a:solidFill>
              </a:rPr>
              <a:t> : </a:t>
            </a:r>
            <a:r>
              <a:rPr lang="en-US" sz="1600" b="1" dirty="0" err="1">
                <a:solidFill>
                  <a:srgbClr val="00B050"/>
                </a:solidFill>
              </a:rPr>
              <a:t>IVehicleFactory</a:t>
            </a:r>
            <a:endParaRPr lang="en-US" sz="1600" b="1" dirty="0">
              <a:solidFill>
                <a:srgbClr val="00B050"/>
              </a:solidFill>
            </a:endParaRPr>
          </a:p>
          <a:p>
            <a:r>
              <a:rPr lang="en-US" sz="1400" dirty="0"/>
              <a:t>{</a:t>
            </a:r>
          </a:p>
          <a:p>
            <a:r>
              <a:rPr lang="en-US" sz="1400" dirty="0"/>
              <a:t>    public </a:t>
            </a:r>
            <a:r>
              <a:rPr lang="en-US" sz="1400" dirty="0" err="1"/>
              <a:t>ICar</a:t>
            </a:r>
            <a:r>
              <a:rPr lang="en-US" sz="1400" dirty="0"/>
              <a:t> </a:t>
            </a:r>
            <a:r>
              <a:rPr lang="en-US" sz="1400" dirty="0" err="1"/>
              <a:t>CreateCar</a:t>
            </a:r>
            <a:r>
              <a:rPr lang="en-US" sz="1400" dirty="0"/>
              <a:t>()</a:t>
            </a:r>
          </a:p>
          <a:p>
            <a:r>
              <a:rPr lang="en-US" sz="1400" dirty="0"/>
              <a:t>    {</a:t>
            </a:r>
          </a:p>
          <a:p>
            <a:r>
              <a:rPr lang="en-US" sz="1400" dirty="0"/>
              <a:t>        return new </a:t>
            </a:r>
            <a:r>
              <a:rPr lang="en-US" sz="1400" dirty="0" err="1"/>
              <a:t>ElectricCar</a:t>
            </a:r>
            <a:r>
              <a:rPr lang="en-US" sz="1400" dirty="0"/>
              <a:t>();</a:t>
            </a:r>
          </a:p>
          <a:p>
            <a:r>
              <a:rPr lang="en-US" sz="1400" dirty="0"/>
              <a:t>    }</a:t>
            </a:r>
          </a:p>
          <a:p>
            <a:endParaRPr lang="en-US" sz="1400" dirty="0"/>
          </a:p>
          <a:p>
            <a:r>
              <a:rPr lang="en-US" sz="1400" dirty="0"/>
              <a:t>    public </a:t>
            </a:r>
            <a:r>
              <a:rPr lang="en-US" sz="1400" dirty="0" err="1"/>
              <a:t>IMotorcycle</a:t>
            </a:r>
            <a:r>
              <a:rPr lang="en-US" sz="1400" dirty="0"/>
              <a:t> </a:t>
            </a:r>
            <a:r>
              <a:rPr lang="en-US" sz="1400" dirty="0" err="1"/>
              <a:t>CreateMotorcycle</a:t>
            </a:r>
            <a:r>
              <a:rPr lang="en-US" sz="1400" dirty="0"/>
              <a:t>()</a:t>
            </a:r>
          </a:p>
          <a:p>
            <a:r>
              <a:rPr lang="en-US" sz="1400" dirty="0"/>
              <a:t>    {</a:t>
            </a:r>
          </a:p>
          <a:p>
            <a:r>
              <a:rPr lang="en-US" sz="1400" dirty="0"/>
              <a:t>        return new </a:t>
            </a:r>
            <a:r>
              <a:rPr lang="en-US" sz="1400" dirty="0" err="1"/>
              <a:t>ElectricMotorcycle</a:t>
            </a:r>
            <a:r>
              <a:rPr lang="en-US" sz="1400" dirty="0"/>
              <a:t>();</a:t>
            </a:r>
          </a:p>
          <a:p>
            <a:r>
              <a:rPr lang="en-US" sz="1400" dirty="0"/>
              <a:t>    }</a:t>
            </a:r>
          </a:p>
          <a:p>
            <a:r>
              <a:rPr lang="en-US" sz="1400" dirty="0" smtClean="0"/>
              <a:t>}</a:t>
            </a:r>
            <a:endParaRPr lang="en-US" sz="1400" dirty="0"/>
          </a:p>
        </p:txBody>
      </p:sp>
      <p:sp>
        <p:nvSpPr>
          <p:cNvPr id="8" name="Rectángulo 7"/>
          <p:cNvSpPr/>
          <p:nvPr/>
        </p:nvSpPr>
        <p:spPr>
          <a:xfrm>
            <a:off x="7323903" y="2033681"/>
            <a:ext cx="4604240" cy="3600986"/>
          </a:xfrm>
          <a:prstGeom prst="rect">
            <a:avLst/>
          </a:prstGeom>
          <a:ln w="19050">
            <a:solidFill>
              <a:schemeClr val="tx1"/>
            </a:solidFill>
          </a:ln>
        </p:spPr>
        <p:txBody>
          <a:bodyPr wrap="square">
            <a:spAutoFit/>
          </a:bodyPr>
          <a:lstStyle/>
          <a:p>
            <a:endParaRPr lang="en-US" sz="1400" dirty="0"/>
          </a:p>
          <a:p>
            <a:r>
              <a:rPr lang="en-US" sz="1400" b="1" dirty="0"/>
              <a:t>// </a:t>
            </a:r>
            <a:r>
              <a:rPr lang="en-US" sz="1400" b="1" dirty="0" err="1"/>
              <a:t>Fábrica</a:t>
            </a:r>
            <a:r>
              <a:rPr lang="en-US" sz="1400" b="1" dirty="0"/>
              <a:t> de </a:t>
            </a:r>
            <a:r>
              <a:rPr lang="en-US" sz="1400" b="1" dirty="0" err="1"/>
              <a:t>vehículos</a:t>
            </a:r>
            <a:r>
              <a:rPr lang="en-US" sz="1400" b="1" dirty="0"/>
              <a:t> de </a:t>
            </a:r>
            <a:r>
              <a:rPr lang="en-US" sz="1400" b="1" dirty="0" smtClean="0"/>
              <a:t>combustion</a:t>
            </a:r>
          </a:p>
          <a:p>
            <a:endParaRPr lang="en-US" sz="1400" dirty="0"/>
          </a:p>
          <a:p>
            <a:r>
              <a:rPr lang="en-US" sz="1600" b="1" dirty="0">
                <a:solidFill>
                  <a:srgbClr val="00B050"/>
                </a:solidFill>
              </a:rPr>
              <a:t>public class </a:t>
            </a:r>
            <a:r>
              <a:rPr lang="en-US" sz="1600" b="1" dirty="0" err="1">
                <a:solidFill>
                  <a:srgbClr val="00B050"/>
                </a:solidFill>
              </a:rPr>
              <a:t>CombustionVehicleFactory</a:t>
            </a:r>
            <a:r>
              <a:rPr lang="en-US" sz="1600" b="1" dirty="0">
                <a:solidFill>
                  <a:srgbClr val="00B050"/>
                </a:solidFill>
              </a:rPr>
              <a:t> : </a:t>
            </a:r>
            <a:r>
              <a:rPr lang="en-US" sz="1600" b="1" dirty="0" err="1">
                <a:solidFill>
                  <a:srgbClr val="00B050"/>
                </a:solidFill>
              </a:rPr>
              <a:t>IVehicleFactory</a:t>
            </a:r>
            <a:endParaRPr lang="en-US" sz="1600" b="1" dirty="0">
              <a:solidFill>
                <a:srgbClr val="00B050"/>
              </a:solidFill>
            </a:endParaRPr>
          </a:p>
          <a:p>
            <a:r>
              <a:rPr lang="en-US" sz="1400" dirty="0"/>
              <a:t>{</a:t>
            </a:r>
          </a:p>
          <a:p>
            <a:r>
              <a:rPr lang="en-US" sz="1400" dirty="0"/>
              <a:t>    public </a:t>
            </a:r>
            <a:r>
              <a:rPr lang="en-US" sz="1400" dirty="0" err="1"/>
              <a:t>ICar</a:t>
            </a:r>
            <a:r>
              <a:rPr lang="en-US" sz="1400" dirty="0"/>
              <a:t> </a:t>
            </a:r>
            <a:r>
              <a:rPr lang="en-US" sz="1400" dirty="0" err="1"/>
              <a:t>CreateCar</a:t>
            </a:r>
            <a:r>
              <a:rPr lang="en-US" sz="1400" dirty="0"/>
              <a:t>()</a:t>
            </a:r>
          </a:p>
          <a:p>
            <a:r>
              <a:rPr lang="en-US" sz="1400" dirty="0"/>
              <a:t>    {</a:t>
            </a:r>
          </a:p>
          <a:p>
            <a:r>
              <a:rPr lang="en-US" sz="1400" dirty="0"/>
              <a:t>        return new </a:t>
            </a:r>
            <a:r>
              <a:rPr lang="en-US" sz="1400" dirty="0" err="1"/>
              <a:t>CombustionCar</a:t>
            </a:r>
            <a:r>
              <a:rPr lang="en-US" sz="1400" dirty="0"/>
              <a:t>();</a:t>
            </a:r>
          </a:p>
          <a:p>
            <a:r>
              <a:rPr lang="en-US" sz="1400" dirty="0"/>
              <a:t>    }</a:t>
            </a:r>
          </a:p>
          <a:p>
            <a:endParaRPr lang="en-US" sz="1400" dirty="0"/>
          </a:p>
          <a:p>
            <a:r>
              <a:rPr lang="en-US" sz="1400" dirty="0"/>
              <a:t>    public </a:t>
            </a:r>
            <a:r>
              <a:rPr lang="en-US" sz="1400" dirty="0" err="1"/>
              <a:t>IMotorcycle</a:t>
            </a:r>
            <a:r>
              <a:rPr lang="en-US" sz="1400" dirty="0"/>
              <a:t> </a:t>
            </a:r>
            <a:r>
              <a:rPr lang="en-US" sz="1400" dirty="0" err="1"/>
              <a:t>CreateMotorcycle</a:t>
            </a:r>
            <a:r>
              <a:rPr lang="en-US" sz="1400" dirty="0"/>
              <a:t>()</a:t>
            </a:r>
          </a:p>
          <a:p>
            <a:r>
              <a:rPr lang="en-US" sz="1400" dirty="0"/>
              <a:t>    {</a:t>
            </a:r>
          </a:p>
          <a:p>
            <a:r>
              <a:rPr lang="en-US" sz="1400" dirty="0"/>
              <a:t>        return new </a:t>
            </a:r>
            <a:r>
              <a:rPr lang="en-US" sz="1400" dirty="0" err="1"/>
              <a:t>CombustionMotorcycle</a:t>
            </a:r>
            <a:r>
              <a:rPr lang="en-US" sz="1400" dirty="0"/>
              <a:t>();</a:t>
            </a:r>
          </a:p>
          <a:p>
            <a:r>
              <a:rPr lang="en-US" sz="1400" dirty="0"/>
              <a:t>    }</a:t>
            </a:r>
          </a:p>
          <a:p>
            <a:r>
              <a:rPr lang="en-US" sz="1400" dirty="0"/>
              <a:t>}</a:t>
            </a:r>
          </a:p>
        </p:txBody>
      </p:sp>
    </p:spTree>
    <p:extLst>
      <p:ext uri="{BB962C8B-B14F-4D97-AF65-F5344CB8AC3E}">
        <p14:creationId xmlns:p14="http://schemas.microsoft.com/office/powerpoint/2010/main" val="2115960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48139" y="842812"/>
            <a:ext cx="4823791" cy="5355312"/>
          </a:xfrm>
          <a:prstGeom prst="rect">
            <a:avLst/>
          </a:prstGeom>
          <a:ln w="28575">
            <a:solidFill>
              <a:schemeClr val="tx1"/>
            </a:solidFill>
          </a:ln>
        </p:spPr>
        <p:txBody>
          <a:bodyPr wrap="square">
            <a:spAutoFit/>
          </a:bodyPr>
          <a:lstStyle/>
          <a:p>
            <a:r>
              <a:rPr lang="es-PE" b="1" dirty="0" smtClean="0"/>
              <a:t>5. Crear Cliente</a:t>
            </a:r>
            <a:endParaRPr lang="en-US" b="1" dirty="0" smtClean="0"/>
          </a:p>
          <a:p>
            <a:endParaRPr lang="en-US" dirty="0"/>
          </a:p>
          <a:p>
            <a:r>
              <a:rPr lang="en-US" b="1" dirty="0" smtClean="0"/>
              <a:t>public </a:t>
            </a:r>
            <a:r>
              <a:rPr lang="en-US" b="1" dirty="0"/>
              <a:t>class </a:t>
            </a:r>
            <a:r>
              <a:rPr lang="en-US" b="1" dirty="0" err="1"/>
              <a:t>VehicleClient</a:t>
            </a:r>
            <a:endParaRPr lang="en-US" b="1" dirty="0"/>
          </a:p>
          <a:p>
            <a:r>
              <a:rPr lang="en-US" dirty="0"/>
              <a:t>{</a:t>
            </a:r>
          </a:p>
          <a:p>
            <a:r>
              <a:rPr lang="en-US" dirty="0"/>
              <a:t>    private </a:t>
            </a:r>
            <a:r>
              <a:rPr lang="en-US" dirty="0" err="1"/>
              <a:t>readonly</a:t>
            </a:r>
            <a:r>
              <a:rPr lang="en-US" dirty="0"/>
              <a:t> </a:t>
            </a:r>
            <a:r>
              <a:rPr lang="en-US" i="1" dirty="0" err="1"/>
              <a:t>ICar</a:t>
            </a:r>
            <a:r>
              <a:rPr lang="en-US" i="1" dirty="0"/>
              <a:t> _car</a:t>
            </a:r>
            <a:r>
              <a:rPr lang="en-US" dirty="0"/>
              <a:t>;</a:t>
            </a:r>
          </a:p>
          <a:p>
            <a:r>
              <a:rPr lang="en-US" dirty="0"/>
              <a:t>    private </a:t>
            </a:r>
            <a:r>
              <a:rPr lang="en-US" dirty="0" err="1"/>
              <a:t>readonly</a:t>
            </a:r>
            <a:r>
              <a:rPr lang="en-US" dirty="0"/>
              <a:t> </a:t>
            </a:r>
            <a:r>
              <a:rPr lang="en-US" i="1" dirty="0" err="1"/>
              <a:t>IMotorcycle</a:t>
            </a:r>
            <a:r>
              <a:rPr lang="en-US" i="1" dirty="0"/>
              <a:t> _motorcycle</a:t>
            </a:r>
            <a:r>
              <a:rPr lang="en-US" dirty="0"/>
              <a:t>;</a:t>
            </a:r>
          </a:p>
          <a:p>
            <a:endParaRPr lang="en-US" dirty="0"/>
          </a:p>
          <a:p>
            <a:r>
              <a:rPr lang="en-US" dirty="0"/>
              <a:t>    </a:t>
            </a:r>
            <a:r>
              <a:rPr lang="en-US" b="1" dirty="0"/>
              <a:t>public </a:t>
            </a:r>
            <a:r>
              <a:rPr lang="en-US" b="1" dirty="0" err="1"/>
              <a:t>VehicleClient</a:t>
            </a:r>
            <a:r>
              <a:rPr lang="en-US" b="1" dirty="0"/>
              <a:t>(</a:t>
            </a:r>
            <a:r>
              <a:rPr lang="en-US" b="1" dirty="0" err="1"/>
              <a:t>IVehicleFactory</a:t>
            </a:r>
            <a:r>
              <a:rPr lang="en-US" b="1" dirty="0"/>
              <a:t> factory)</a:t>
            </a:r>
          </a:p>
          <a:p>
            <a:r>
              <a:rPr lang="en-US" dirty="0"/>
              <a:t>    {</a:t>
            </a:r>
          </a:p>
          <a:p>
            <a:r>
              <a:rPr lang="en-US" dirty="0"/>
              <a:t>        _car = </a:t>
            </a:r>
            <a:r>
              <a:rPr lang="en-US" dirty="0" err="1"/>
              <a:t>factory.CreateCar</a:t>
            </a:r>
            <a:r>
              <a:rPr lang="en-US" dirty="0"/>
              <a:t>();</a:t>
            </a:r>
          </a:p>
          <a:p>
            <a:r>
              <a:rPr lang="en-US" dirty="0"/>
              <a:t>        _motorcycle = </a:t>
            </a:r>
            <a:r>
              <a:rPr lang="en-US" dirty="0" err="1"/>
              <a:t>factory.CreateMotorcycle</a:t>
            </a:r>
            <a:r>
              <a:rPr lang="en-US" dirty="0"/>
              <a:t>();</a:t>
            </a:r>
          </a:p>
          <a:p>
            <a:r>
              <a:rPr lang="en-US" dirty="0"/>
              <a:t>    }</a:t>
            </a:r>
          </a:p>
          <a:p>
            <a:endParaRPr lang="en-US" dirty="0"/>
          </a:p>
          <a:p>
            <a:r>
              <a:rPr lang="en-US" b="1" dirty="0"/>
              <a:t>    public void </a:t>
            </a:r>
            <a:r>
              <a:rPr lang="en-US" b="1" dirty="0" err="1"/>
              <a:t>TestDrive</a:t>
            </a:r>
            <a:r>
              <a:rPr lang="en-US" b="1" dirty="0"/>
              <a:t>()</a:t>
            </a:r>
          </a:p>
          <a:p>
            <a:r>
              <a:rPr lang="en-US" dirty="0"/>
              <a:t>    {</a:t>
            </a:r>
          </a:p>
          <a:p>
            <a:r>
              <a:rPr lang="en-US" dirty="0"/>
              <a:t>        _</a:t>
            </a:r>
            <a:r>
              <a:rPr lang="en-US" dirty="0" err="1"/>
              <a:t>car.Drive</a:t>
            </a:r>
            <a:r>
              <a:rPr lang="en-US" dirty="0"/>
              <a:t>();</a:t>
            </a:r>
          </a:p>
          <a:p>
            <a:r>
              <a:rPr lang="en-US" dirty="0"/>
              <a:t>        _</a:t>
            </a:r>
            <a:r>
              <a:rPr lang="en-US" dirty="0" err="1"/>
              <a:t>motorcycle.Ride</a:t>
            </a:r>
            <a:r>
              <a:rPr lang="en-US" dirty="0"/>
              <a:t>();</a:t>
            </a:r>
          </a:p>
          <a:p>
            <a:r>
              <a:rPr lang="en-US" dirty="0"/>
              <a:t>    }</a:t>
            </a:r>
          </a:p>
          <a:p>
            <a:r>
              <a:rPr lang="en-US" dirty="0"/>
              <a:t>}</a:t>
            </a:r>
          </a:p>
        </p:txBody>
      </p:sp>
      <p:sp>
        <p:nvSpPr>
          <p:cNvPr id="10" name="Rectángulo 9"/>
          <p:cNvSpPr/>
          <p:nvPr/>
        </p:nvSpPr>
        <p:spPr>
          <a:xfrm>
            <a:off x="6364108" y="1607086"/>
            <a:ext cx="4823791" cy="3139321"/>
          </a:xfrm>
          <a:prstGeom prst="rect">
            <a:avLst/>
          </a:prstGeom>
          <a:ln w="19050">
            <a:solidFill>
              <a:schemeClr val="tx1"/>
            </a:solidFill>
          </a:ln>
        </p:spPr>
        <p:txBody>
          <a:bodyPr wrap="square">
            <a:spAutoFit/>
          </a:bodyPr>
          <a:lstStyle/>
          <a:p>
            <a:pPr algn="just"/>
            <a:r>
              <a:rPr lang="es-PE" b="1" dirty="0" smtClean="0"/>
              <a:t>RESUMEN</a:t>
            </a:r>
            <a:endParaRPr lang="en-US" b="1" dirty="0" smtClean="0"/>
          </a:p>
          <a:p>
            <a:pPr algn="just"/>
            <a:endParaRPr lang="en-US" dirty="0"/>
          </a:p>
          <a:p>
            <a:pPr algn="just"/>
            <a:r>
              <a:rPr lang="es-PE" dirty="0" smtClean="0"/>
              <a:t>Este </a:t>
            </a:r>
            <a:r>
              <a:rPr lang="es-PE" dirty="0"/>
              <a:t>ejemplo muestra cómo el patrón </a:t>
            </a:r>
            <a:r>
              <a:rPr lang="es-PE" dirty="0" err="1"/>
              <a:t>Abstract</a:t>
            </a:r>
            <a:r>
              <a:rPr lang="es-PE" dirty="0"/>
              <a:t> Factory permite que el cliente (</a:t>
            </a:r>
            <a:r>
              <a:rPr lang="es-PE" dirty="0" err="1"/>
              <a:t>VehicleClient</a:t>
            </a:r>
            <a:r>
              <a:rPr lang="es-PE" dirty="0"/>
              <a:t>) sea independiente de las implementaciones concretas de los productos (</a:t>
            </a:r>
            <a:r>
              <a:rPr lang="es-PE" dirty="0" err="1"/>
              <a:t>ICar</a:t>
            </a:r>
            <a:r>
              <a:rPr lang="es-PE" dirty="0"/>
              <a:t> y </a:t>
            </a:r>
            <a:r>
              <a:rPr lang="es-PE" dirty="0" err="1"/>
              <a:t>IMotorcycle</a:t>
            </a:r>
            <a:r>
              <a:rPr lang="es-PE" dirty="0"/>
              <a:t>) y las fábricas (</a:t>
            </a:r>
            <a:r>
              <a:rPr lang="es-PE" dirty="0" err="1"/>
              <a:t>IVehicleFactory</a:t>
            </a:r>
            <a:r>
              <a:rPr lang="es-PE" dirty="0"/>
              <a:t>). Cambiando simplemente la fábrica proporcionada, el cliente puede trabajar con diferentes familias de productos (vehículos eléctricos o de combustión) sin necesidad de modificar el código del </a:t>
            </a:r>
            <a:r>
              <a:rPr lang="es-PE" dirty="0" smtClean="0"/>
              <a:t>cliente.</a:t>
            </a:r>
            <a:endParaRPr lang="en-US" dirty="0"/>
          </a:p>
        </p:txBody>
      </p:sp>
    </p:spTree>
    <p:extLst>
      <p:ext uri="{BB962C8B-B14F-4D97-AF65-F5344CB8AC3E}">
        <p14:creationId xmlns:p14="http://schemas.microsoft.com/office/powerpoint/2010/main" val="42352600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27383" y="970722"/>
            <a:ext cx="5748130" cy="4386470"/>
          </a:xfrm>
        </p:spPr>
        <p:txBody>
          <a:bodyPr>
            <a:normAutofit lnSpcReduction="10000"/>
          </a:bodyPr>
          <a:lstStyle/>
          <a:p>
            <a:pPr marL="0" indent="0">
              <a:buNone/>
            </a:pPr>
            <a:r>
              <a:rPr lang="es-PE" b="1" dirty="0" err="1" smtClean="0"/>
              <a:t>Abstract</a:t>
            </a:r>
            <a:r>
              <a:rPr lang="es-PE" b="1" dirty="0" smtClean="0"/>
              <a:t> Factory ejemplo:</a:t>
            </a:r>
          </a:p>
          <a:p>
            <a:pPr marL="0" indent="0">
              <a:buNone/>
            </a:pPr>
            <a:endParaRPr lang="es-PE" sz="800" b="1" dirty="0" smtClean="0"/>
          </a:p>
          <a:p>
            <a:pPr algn="just"/>
            <a:r>
              <a:rPr lang="es-PE" sz="2200" dirty="0" smtClean="0"/>
              <a:t>La </a:t>
            </a:r>
            <a:r>
              <a:rPr lang="es-PE" sz="2200" dirty="0"/>
              <a:t>principal diferencia es que en el </a:t>
            </a:r>
            <a:r>
              <a:rPr lang="es-PE" sz="2200" b="1" dirty="0" err="1"/>
              <a:t>abstract</a:t>
            </a:r>
            <a:r>
              <a:rPr lang="es-PE" sz="2200" b="1" dirty="0"/>
              <a:t> Factory</a:t>
            </a:r>
            <a:r>
              <a:rPr lang="es-PE" sz="2200" dirty="0"/>
              <a:t> la creación de objetos es a través de la composición mientras que en el </a:t>
            </a:r>
            <a:r>
              <a:rPr lang="es-PE" sz="2200" b="1" dirty="0"/>
              <a:t>Factory </a:t>
            </a:r>
            <a:r>
              <a:rPr lang="es-PE" sz="2200" b="1" dirty="0" err="1"/>
              <a:t>Method</a:t>
            </a:r>
            <a:r>
              <a:rPr lang="es-PE" sz="2200" b="1" dirty="0"/>
              <a:t> </a:t>
            </a:r>
            <a:r>
              <a:rPr lang="es-PE" sz="2200" dirty="0"/>
              <a:t>lo era a través de la herencia. </a:t>
            </a:r>
            <a:endParaRPr lang="en-US" sz="2200" dirty="0"/>
          </a:p>
          <a:p>
            <a:pPr algn="just"/>
            <a:r>
              <a:rPr lang="es-PE" sz="2200" dirty="0" smtClean="0"/>
              <a:t>Así </a:t>
            </a:r>
            <a:r>
              <a:rPr lang="es-PE" sz="2200" dirty="0"/>
              <a:t>mismo en este patrón </a:t>
            </a:r>
            <a:r>
              <a:rPr lang="es-PE" sz="2200" b="1" dirty="0" err="1"/>
              <a:t>Abstract</a:t>
            </a:r>
            <a:r>
              <a:rPr lang="es-PE" sz="2200" b="1" dirty="0"/>
              <a:t> Factory</a:t>
            </a:r>
            <a:r>
              <a:rPr lang="es-PE" sz="2200" dirty="0"/>
              <a:t> lo que se crea es una familia de objetos</a:t>
            </a:r>
            <a:endParaRPr lang="en-US" sz="2200" dirty="0"/>
          </a:p>
          <a:p>
            <a:pPr algn="just"/>
            <a:r>
              <a:rPr lang="es-PE" sz="2200" dirty="0"/>
              <a:t>Vamos a realizar este patrón de diseño con el mismo ejercicio; lo que se va a implementar es que en cada local de pizzería puedan realizar sus propios ingredientes para eso se creara una familia de ingredientes:</a:t>
            </a:r>
            <a:endParaRPr lang="en-US" sz="2200" dirty="0"/>
          </a:p>
          <a:p>
            <a:pPr marL="0" indent="0">
              <a:buNone/>
            </a:pPr>
            <a:endParaRPr lang="en-US" dirty="0"/>
          </a:p>
        </p:txBody>
      </p:sp>
      <p:pic>
        <p:nvPicPr>
          <p:cNvPr id="4" name="Imagen 3"/>
          <p:cNvPicPr>
            <a:picLocks noChangeAspect="1"/>
          </p:cNvPicPr>
          <p:nvPr/>
        </p:nvPicPr>
        <p:blipFill>
          <a:blip r:embed="rId2"/>
          <a:stretch>
            <a:fillRect/>
          </a:stretch>
        </p:blipFill>
        <p:spPr>
          <a:xfrm>
            <a:off x="6440556" y="1954113"/>
            <a:ext cx="5525271" cy="2419688"/>
          </a:xfrm>
          <a:prstGeom prst="rect">
            <a:avLst/>
          </a:prstGeom>
        </p:spPr>
      </p:pic>
    </p:spTree>
    <p:extLst>
      <p:ext uri="{BB962C8B-B14F-4D97-AF65-F5344CB8AC3E}">
        <p14:creationId xmlns:p14="http://schemas.microsoft.com/office/powerpoint/2010/main" val="2730568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a:blip r:embed="rId2"/>
          <a:stretch>
            <a:fillRect/>
          </a:stretch>
        </p:blipFill>
        <p:spPr>
          <a:xfrm>
            <a:off x="2598613" y="685939"/>
            <a:ext cx="6199643" cy="4351338"/>
          </a:xfrm>
          <a:prstGeom prst="rect">
            <a:avLst/>
          </a:prstGeom>
        </p:spPr>
      </p:pic>
      <p:sp>
        <p:nvSpPr>
          <p:cNvPr id="5" name="Rectángulo 4"/>
          <p:cNvSpPr/>
          <p:nvPr/>
        </p:nvSpPr>
        <p:spPr>
          <a:xfrm>
            <a:off x="848139" y="5245880"/>
            <a:ext cx="10853530" cy="787652"/>
          </a:xfrm>
          <a:prstGeom prst="rect">
            <a:avLst/>
          </a:prstGeom>
        </p:spPr>
        <p:txBody>
          <a:bodyPr wrap="square">
            <a:spAutoFit/>
          </a:bodyPr>
          <a:lstStyle/>
          <a:p>
            <a:pPr>
              <a:lnSpc>
                <a:spcPct val="107000"/>
              </a:lnSpc>
              <a:spcAft>
                <a:spcPts val="800"/>
              </a:spcAft>
            </a:pPr>
            <a:r>
              <a:rPr lang="es-PE" b="1" dirty="0">
                <a:latin typeface="Calibri" panose="020F0502020204030204" pitchFamily="34" charset="0"/>
                <a:ea typeface="Calibri" panose="020F0502020204030204" pitchFamily="34" charset="0"/>
                <a:cs typeface="Times New Roman" panose="02020603050405020304" pitchFamily="18" charset="0"/>
              </a:rPr>
              <a:t>Ejercicio1: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dirty="0">
                <a:latin typeface="Calibri" panose="020F0502020204030204" pitchFamily="34" charset="0"/>
                <a:ea typeface="Calibri" panose="020F0502020204030204" pitchFamily="34" charset="0"/>
                <a:cs typeface="Times New Roman" panose="02020603050405020304" pitchFamily="18" charset="0"/>
              </a:rPr>
              <a:t>Utilizamos el mismo ejercicio anterior, a manera de repaso lo volvemos a crear, pero ahora organizado en carpetas.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627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Tipos de patrones de diseño de </a:t>
            </a:r>
            <a:r>
              <a:rPr lang="es-MX" b="1" dirty="0" err="1" smtClean="0"/>
              <a:t>sotware</a:t>
            </a:r>
            <a:endParaRPr lang="en-US" dirty="0"/>
          </a:p>
        </p:txBody>
      </p:sp>
      <p:pic>
        <p:nvPicPr>
          <p:cNvPr id="6" name="Imagen 5"/>
          <p:cNvPicPr>
            <a:picLocks noChangeAspect="1"/>
          </p:cNvPicPr>
          <p:nvPr/>
        </p:nvPicPr>
        <p:blipFill>
          <a:blip r:embed="rId2"/>
          <a:stretch>
            <a:fillRect/>
          </a:stretch>
        </p:blipFill>
        <p:spPr>
          <a:xfrm>
            <a:off x="2791571" y="1690688"/>
            <a:ext cx="6608857" cy="4664182"/>
          </a:xfrm>
          <a:prstGeom prst="rect">
            <a:avLst/>
          </a:prstGeom>
        </p:spPr>
      </p:pic>
    </p:spTree>
    <p:extLst>
      <p:ext uri="{BB962C8B-B14F-4D97-AF65-F5344CB8AC3E}">
        <p14:creationId xmlns:p14="http://schemas.microsoft.com/office/powerpoint/2010/main" val="3723502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FACTORY METHOD</a:t>
            </a:r>
            <a:endParaRPr lang="en-US" dirty="0"/>
          </a:p>
        </p:txBody>
      </p:sp>
      <p:sp>
        <p:nvSpPr>
          <p:cNvPr id="3" name="Marcador de contenido 2"/>
          <p:cNvSpPr>
            <a:spLocks noGrp="1"/>
          </p:cNvSpPr>
          <p:nvPr>
            <p:ph idx="1"/>
          </p:nvPr>
        </p:nvSpPr>
        <p:spPr>
          <a:xfrm>
            <a:off x="838200" y="1825625"/>
            <a:ext cx="4674704" cy="4351338"/>
          </a:xfrm>
        </p:spPr>
        <p:txBody>
          <a:bodyPr>
            <a:normAutofit fontScale="85000" lnSpcReduction="20000"/>
          </a:bodyPr>
          <a:lstStyle/>
          <a:p>
            <a:pPr algn="just"/>
            <a:r>
              <a:rPr lang="es-MX" dirty="0" smtClean="0"/>
              <a:t>Es </a:t>
            </a:r>
            <a:r>
              <a:rPr lang="es-MX" dirty="0"/>
              <a:t>un patrón de diseño creacional que proporciona una interfaz para crear objetos en una superclase, mientras permite a las subclases alterar el tipo de objetos que se crearán.</a:t>
            </a:r>
          </a:p>
          <a:p>
            <a:pPr algn="just"/>
            <a:r>
              <a:rPr lang="es-MX" dirty="0"/>
              <a:t>Esto permite a una clase </a:t>
            </a:r>
            <a:r>
              <a:rPr lang="es-MX" b="1" dirty="0">
                <a:solidFill>
                  <a:srgbClr val="FF0000"/>
                </a:solidFill>
              </a:rPr>
              <a:t>crear objetos sin conocer la clase concreta del objeto que está creando</a:t>
            </a:r>
            <a:r>
              <a:rPr lang="es-MX" dirty="0"/>
              <a:t>. Esto es muy útil cuando se trabaja con diferentes tipos de objetos que tienen una relación de jerarquía y se desea utilizar una clase para manejarlos de forma genérica.</a:t>
            </a:r>
            <a:endParaRPr lang="en-US" dirty="0"/>
          </a:p>
        </p:txBody>
      </p:sp>
      <p:sp>
        <p:nvSpPr>
          <p:cNvPr id="4" name="Marcador de contenido 2"/>
          <p:cNvSpPr txBox="1">
            <a:spLocks/>
          </p:cNvSpPr>
          <p:nvPr/>
        </p:nvSpPr>
        <p:spPr>
          <a:xfrm>
            <a:off x="5990131" y="1690688"/>
            <a:ext cx="4850147" cy="4803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MX" sz="2400" dirty="0" smtClean="0"/>
              <a:t>Por ejemplo, supongamos que tenemos una aplicación que maneja diferentes tipos de vehículos, como coches, motocicletas y bicicletas. En lugar de crear una clase diferente para cada tipo de vehículo, podemos utilizar el patrón Factory </a:t>
            </a:r>
            <a:r>
              <a:rPr lang="es-MX" sz="2400" dirty="0" err="1" smtClean="0"/>
              <a:t>Method</a:t>
            </a:r>
            <a:r>
              <a:rPr lang="es-MX" sz="2400" dirty="0" smtClean="0"/>
              <a:t> para crear una interfaz “</a:t>
            </a:r>
            <a:r>
              <a:rPr lang="es-MX" sz="2400" dirty="0" err="1" smtClean="0"/>
              <a:t>Vehicle</a:t>
            </a:r>
            <a:r>
              <a:rPr lang="es-MX" sz="2400" dirty="0" smtClean="0"/>
              <a:t>” que define los métodos necesarios para manejar un vehículo. Luego, cada tipo de vehículo puede implementar esa interfaz y crear sus propios objetos.</a:t>
            </a:r>
          </a:p>
          <a:p>
            <a:pPr algn="just"/>
            <a:endParaRPr lang="es-MX" dirty="0" smtClean="0"/>
          </a:p>
          <a:p>
            <a:pPr algn="just"/>
            <a:endParaRPr lang="en-US" dirty="0"/>
          </a:p>
        </p:txBody>
      </p:sp>
    </p:spTree>
    <p:extLst>
      <p:ext uri="{BB962C8B-B14F-4D97-AF65-F5344CB8AC3E}">
        <p14:creationId xmlns:p14="http://schemas.microsoft.com/office/powerpoint/2010/main" val="881853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smtClean="0"/>
              <a:t>Estructura</a:t>
            </a:r>
            <a:r>
              <a:rPr lang="en-US" b="1" dirty="0" smtClean="0"/>
              <a:t> del Factory Method</a:t>
            </a:r>
            <a:endParaRPr lang="en-US" b="1" dirty="0"/>
          </a:p>
        </p:txBody>
      </p:sp>
      <p:sp>
        <p:nvSpPr>
          <p:cNvPr id="4" name="Rectangle 1"/>
          <p:cNvSpPr>
            <a:spLocks noGrp="1" noChangeArrowheads="1"/>
          </p:cNvSpPr>
          <p:nvPr>
            <p:ph idx="1"/>
          </p:nvPr>
        </p:nvSpPr>
        <p:spPr bwMode="auto">
          <a:xfrm>
            <a:off x="838200" y="1822345"/>
            <a:ext cx="1050566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err="1" smtClean="0">
                <a:ln>
                  <a:noFill/>
                </a:ln>
                <a:solidFill>
                  <a:srgbClr val="FF0000"/>
                </a:solidFill>
                <a:effectLst/>
                <a:latin typeface="Arial" panose="020B0604020202020204" pitchFamily="34" charset="0"/>
              </a:rPr>
              <a:t>Producto</a:t>
            </a:r>
            <a:r>
              <a:rPr kumimoji="0" lang="en-US" altLang="en-US" sz="2400" b="1" i="0" u="none" strike="noStrike" cap="none" normalizeH="0" baseline="0" dirty="0" smtClean="0">
                <a:ln>
                  <a:noFill/>
                </a:ln>
                <a:solidFill>
                  <a:srgbClr val="FF0000"/>
                </a:solidFill>
                <a:effectLst/>
                <a:latin typeface="Arial" panose="020B0604020202020204" pitchFamily="34" charset="0"/>
              </a:rPr>
              <a:t> </a:t>
            </a:r>
            <a:r>
              <a:rPr kumimoji="0" lang="en-US" altLang="en-US" sz="2400" b="1" i="0" u="none" strike="noStrike" cap="none" normalizeH="0" baseline="0" dirty="0" err="1" smtClean="0">
                <a:ln>
                  <a:noFill/>
                </a:ln>
                <a:solidFill>
                  <a:srgbClr val="FF0000"/>
                </a:solidFill>
                <a:effectLst/>
                <a:latin typeface="Arial" panose="020B0604020202020204" pitchFamily="34" charset="0"/>
              </a:rPr>
              <a:t>Abstracto</a:t>
            </a:r>
            <a:r>
              <a:rPr kumimoji="0" lang="en-US" altLang="en-US" sz="2400" b="1" i="0" u="none" strike="noStrike" cap="none" normalizeH="0" baseline="0" dirty="0" smtClean="0">
                <a:ln>
                  <a:noFill/>
                </a:ln>
                <a:solidFill>
                  <a:srgbClr val="FF0000"/>
                </a:solidFill>
                <a:effectLst/>
                <a:latin typeface="Arial" panose="020B0604020202020204" pitchFamily="34" charset="0"/>
              </a:rPr>
              <a:t> (</a:t>
            </a:r>
            <a:r>
              <a:rPr kumimoji="0" lang="en-US" altLang="en-US" sz="2400" b="1" i="0" u="none" strike="noStrike" cap="none" normalizeH="0" baseline="0" dirty="0" err="1" smtClean="0">
                <a:ln>
                  <a:noFill/>
                </a:ln>
                <a:solidFill>
                  <a:srgbClr val="FF0000"/>
                </a:solidFill>
                <a:effectLst/>
                <a:latin typeface="Arial Unicode MS"/>
              </a:rPr>
              <a:t>IProduct</a:t>
            </a:r>
            <a:r>
              <a:rPr kumimoji="0" lang="en-US" altLang="en-US" sz="2400" b="1" i="0" u="none" strike="noStrike" cap="none" normalizeH="0" baseline="0" dirty="0" smtClean="0">
                <a:ln>
                  <a:noFill/>
                </a:ln>
                <a:solidFill>
                  <a:srgbClr val="FF0000"/>
                </a:solidFill>
                <a:effectLst/>
              </a:rPr>
              <a:t>)</a:t>
            </a:r>
            <a:r>
              <a:rPr kumimoji="0" lang="en-US" altLang="en-US" sz="2400" b="0" i="0" u="none" strike="noStrike" cap="none" normalizeH="0" baseline="0" dirty="0" smtClean="0">
                <a:ln>
                  <a:noFill/>
                </a:ln>
                <a:solidFill>
                  <a:srgbClr val="FF0000"/>
                </a:solidFill>
                <a:effectLst/>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rPr>
              <a:t>Define una </a:t>
            </a:r>
            <a:r>
              <a:rPr kumimoji="0" lang="en-US" altLang="en-US" sz="2400" b="0" i="0" u="none" strike="noStrike" cap="none" normalizeH="0" baseline="0" dirty="0" err="1" smtClean="0">
                <a:ln>
                  <a:noFill/>
                </a:ln>
                <a:solidFill>
                  <a:schemeClr val="tx1"/>
                </a:solidFill>
                <a:effectLst/>
                <a:latin typeface="Arial" panose="020B0604020202020204" pitchFamily="34" charset="0"/>
              </a:rPr>
              <a:t>interfaz</a:t>
            </a:r>
            <a:r>
              <a:rPr kumimoji="0" lang="en-US" altLang="en-US" sz="2400" b="0" i="0" u="none" strike="noStrike" cap="none" normalizeH="0" baseline="0" dirty="0" smtClean="0">
                <a:ln>
                  <a:noFill/>
                </a:ln>
                <a:solidFill>
                  <a:schemeClr val="tx1"/>
                </a:solidFill>
                <a:effectLst/>
                <a:latin typeface="Arial" panose="020B0604020202020204" pitchFamily="34" charset="0"/>
              </a:rPr>
              <a:t> para los </a:t>
            </a:r>
            <a:r>
              <a:rPr kumimoji="0" lang="en-US" altLang="en-US" sz="2400" b="0" i="0" u="none" strike="noStrike" cap="none" normalizeH="0" baseline="0" dirty="0" err="1" smtClean="0">
                <a:ln>
                  <a:noFill/>
                </a:ln>
                <a:solidFill>
                  <a:schemeClr val="tx1"/>
                </a:solidFill>
                <a:effectLst/>
                <a:latin typeface="Arial" panose="020B0604020202020204" pitchFamily="34" charset="0"/>
              </a:rPr>
              <a:t>objetos</a:t>
            </a:r>
            <a:r>
              <a:rPr kumimoji="0" lang="en-US" altLang="en-US" sz="2400" b="0" i="0" u="none" strike="noStrike" cap="none" normalizeH="0" baseline="0" dirty="0" smtClean="0">
                <a:ln>
                  <a:noFill/>
                </a:ln>
                <a:solidFill>
                  <a:schemeClr val="tx1"/>
                </a:solidFill>
                <a:effectLst/>
                <a:latin typeface="Arial" panose="020B0604020202020204" pitchFamily="34" charset="0"/>
              </a:rPr>
              <a:t> que se </a:t>
            </a:r>
            <a:r>
              <a:rPr kumimoji="0" lang="en-US" altLang="en-US" sz="2400" b="0" i="0" u="none" strike="noStrike" cap="none" normalizeH="0" baseline="0" dirty="0" err="1" smtClean="0">
                <a:ln>
                  <a:noFill/>
                </a:ln>
                <a:solidFill>
                  <a:schemeClr val="tx1"/>
                </a:solidFill>
                <a:effectLst/>
                <a:latin typeface="Arial" panose="020B0604020202020204" pitchFamily="34" charset="0"/>
              </a:rPr>
              <a:t>crean</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err="1" smtClean="0">
                <a:ln>
                  <a:noFill/>
                </a:ln>
                <a:solidFill>
                  <a:srgbClr val="FF0000"/>
                </a:solidFill>
                <a:effectLst/>
                <a:latin typeface="Arial" panose="020B0604020202020204" pitchFamily="34" charset="0"/>
              </a:rPr>
              <a:t>Productos</a:t>
            </a:r>
            <a:r>
              <a:rPr kumimoji="0" lang="en-US" altLang="en-US" sz="2400" b="1" i="0" u="none" strike="noStrike" cap="none" normalizeH="0" baseline="0" dirty="0" smtClean="0">
                <a:ln>
                  <a:noFill/>
                </a:ln>
                <a:solidFill>
                  <a:srgbClr val="FF0000"/>
                </a:solidFill>
                <a:effectLst/>
                <a:latin typeface="Arial" panose="020B0604020202020204" pitchFamily="34" charset="0"/>
              </a:rPr>
              <a:t> </a:t>
            </a:r>
            <a:r>
              <a:rPr kumimoji="0" lang="en-US" altLang="en-US" sz="2400" b="1" i="0" u="none" strike="noStrike" cap="none" normalizeH="0" baseline="0" dirty="0" err="1" smtClean="0">
                <a:ln>
                  <a:noFill/>
                </a:ln>
                <a:solidFill>
                  <a:srgbClr val="FF0000"/>
                </a:solidFill>
                <a:effectLst/>
                <a:latin typeface="Arial" panose="020B0604020202020204" pitchFamily="34" charset="0"/>
              </a:rPr>
              <a:t>Concretos</a:t>
            </a:r>
            <a:r>
              <a:rPr kumimoji="0" lang="en-US" altLang="en-US" sz="2400" b="1" i="0" u="none" strike="noStrike" cap="none" normalizeH="0" baseline="0" dirty="0" smtClean="0">
                <a:ln>
                  <a:noFill/>
                </a:ln>
                <a:solidFill>
                  <a:srgbClr val="FF0000"/>
                </a:solidFill>
                <a:effectLst/>
                <a:latin typeface="Arial" panose="020B0604020202020204" pitchFamily="34" charset="0"/>
              </a:rPr>
              <a:t> (</a:t>
            </a:r>
            <a:r>
              <a:rPr kumimoji="0" lang="en-US" altLang="en-US" sz="2400" b="1" i="0" u="none" strike="noStrike" cap="none" normalizeH="0" baseline="0" dirty="0" err="1" smtClean="0">
                <a:ln>
                  <a:noFill/>
                </a:ln>
                <a:solidFill>
                  <a:srgbClr val="FF0000"/>
                </a:solidFill>
                <a:effectLst/>
                <a:latin typeface="Arial Unicode MS"/>
              </a:rPr>
              <a:t>ConcreteProductA</a:t>
            </a:r>
            <a:r>
              <a:rPr kumimoji="0" lang="en-US" altLang="en-US" sz="2400" b="1" i="0" u="none" strike="noStrike" cap="none" normalizeH="0" baseline="0" dirty="0" smtClean="0">
                <a:ln>
                  <a:noFill/>
                </a:ln>
                <a:solidFill>
                  <a:srgbClr val="FF0000"/>
                </a:solidFill>
                <a:effectLst/>
              </a:rPr>
              <a:t>, </a:t>
            </a:r>
            <a:r>
              <a:rPr kumimoji="0" lang="en-US" altLang="en-US" sz="2400" b="1" i="0" u="none" strike="noStrike" cap="none" normalizeH="0" baseline="0" dirty="0" err="1" smtClean="0">
                <a:ln>
                  <a:noFill/>
                </a:ln>
                <a:solidFill>
                  <a:srgbClr val="FF0000"/>
                </a:solidFill>
                <a:effectLst/>
                <a:latin typeface="Arial Unicode MS"/>
              </a:rPr>
              <a:t>ConcreteProductB</a:t>
            </a:r>
            <a:r>
              <a:rPr kumimoji="0" lang="en-US" altLang="en-US" sz="2400" b="1" i="0" u="none" strike="noStrike" cap="none" normalizeH="0" baseline="0" dirty="0" smtClean="0">
                <a:ln>
                  <a:noFill/>
                </a:ln>
                <a:solidFill>
                  <a:srgbClr val="FF0000"/>
                </a:solidFill>
                <a:effectLst/>
              </a:rPr>
              <a:t>)</a:t>
            </a:r>
            <a:r>
              <a:rPr kumimoji="0" lang="en-US" altLang="en-US" sz="2400" b="0" i="0" u="none" strike="noStrike" cap="none" normalizeH="0" baseline="0" dirty="0" smtClean="0">
                <a:ln>
                  <a:noFill/>
                </a:ln>
                <a:solidFill>
                  <a:srgbClr val="FF0000"/>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Implementan</a:t>
            </a:r>
            <a:r>
              <a:rPr kumimoji="0" lang="en-US" altLang="en-US" sz="2400" b="0" i="0" u="none" strike="noStrike" cap="none" normalizeH="0" baseline="0" dirty="0" smtClean="0">
                <a:ln>
                  <a:noFill/>
                </a:ln>
                <a:solidFill>
                  <a:schemeClr val="tx1"/>
                </a:solidFill>
                <a:effectLst/>
                <a:latin typeface="Arial" panose="020B0604020202020204" pitchFamily="34" charset="0"/>
              </a:rPr>
              <a:t>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interfaz</a:t>
            </a:r>
            <a:r>
              <a:rPr kumimoji="0" lang="en-US" altLang="en-US" sz="2400" b="0" i="0" u="none" strike="noStrike" cap="none" normalizeH="0" baseline="0" dirty="0" smtClean="0">
                <a:ln>
                  <a:noFill/>
                </a:ln>
                <a:solidFill>
                  <a:schemeClr val="tx1"/>
                </a:solidFill>
                <a:effectLst/>
                <a:latin typeface="Arial" panose="020B0604020202020204" pitchFamily="34" charset="0"/>
              </a:rPr>
              <a:t> del </a:t>
            </a:r>
            <a:r>
              <a:rPr kumimoji="0" lang="en-US" altLang="en-US" sz="2400" b="0" i="0" u="none" strike="noStrike" cap="none" normalizeH="0" baseline="0" dirty="0" err="1" smtClean="0">
                <a:ln>
                  <a:noFill/>
                </a:ln>
                <a:solidFill>
                  <a:schemeClr val="tx1"/>
                </a:solidFill>
                <a:effectLst/>
                <a:latin typeface="Arial" panose="020B0604020202020204" pitchFamily="34" charset="0"/>
              </a:rPr>
              <a:t>producto</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err="1" smtClean="0">
                <a:ln>
                  <a:noFill/>
                </a:ln>
                <a:solidFill>
                  <a:srgbClr val="FF0000"/>
                </a:solidFill>
                <a:effectLst/>
                <a:latin typeface="Arial" panose="020B0604020202020204" pitchFamily="34" charset="0"/>
              </a:rPr>
              <a:t>Creador</a:t>
            </a:r>
            <a:r>
              <a:rPr kumimoji="0" lang="en-US" altLang="en-US" sz="2400" b="1" i="0" u="none" strike="noStrike" cap="none" normalizeH="0" baseline="0" dirty="0" smtClean="0">
                <a:ln>
                  <a:noFill/>
                </a:ln>
                <a:solidFill>
                  <a:srgbClr val="FF0000"/>
                </a:solidFill>
                <a:effectLst/>
                <a:latin typeface="Arial" panose="020B0604020202020204" pitchFamily="34" charset="0"/>
              </a:rPr>
              <a:t> </a:t>
            </a:r>
            <a:r>
              <a:rPr kumimoji="0" lang="en-US" altLang="en-US" sz="2400" b="1" i="0" u="none" strike="noStrike" cap="none" normalizeH="0" baseline="0" dirty="0" err="1" smtClean="0">
                <a:ln>
                  <a:noFill/>
                </a:ln>
                <a:solidFill>
                  <a:srgbClr val="FF0000"/>
                </a:solidFill>
                <a:effectLst/>
                <a:latin typeface="Arial" panose="020B0604020202020204" pitchFamily="34" charset="0"/>
              </a:rPr>
              <a:t>Abstracto</a:t>
            </a:r>
            <a:r>
              <a:rPr kumimoji="0" lang="en-US" altLang="en-US" sz="2400" b="1" i="0" u="none" strike="noStrike" cap="none" normalizeH="0" baseline="0" dirty="0" smtClean="0">
                <a:ln>
                  <a:noFill/>
                </a:ln>
                <a:solidFill>
                  <a:srgbClr val="FF0000"/>
                </a:solidFill>
                <a:effectLst/>
                <a:latin typeface="Arial" panose="020B0604020202020204" pitchFamily="34" charset="0"/>
              </a:rPr>
              <a:t> (</a:t>
            </a:r>
            <a:r>
              <a:rPr kumimoji="0" lang="en-US" altLang="en-US" sz="2400" b="1" i="0" u="none" strike="noStrike" cap="none" normalizeH="0" baseline="0" dirty="0" smtClean="0">
                <a:ln>
                  <a:noFill/>
                </a:ln>
                <a:solidFill>
                  <a:srgbClr val="FF0000"/>
                </a:solidFill>
                <a:effectLst/>
                <a:latin typeface="Arial Unicode MS"/>
              </a:rPr>
              <a:t>Creator</a:t>
            </a:r>
            <a:r>
              <a:rPr kumimoji="0" lang="en-US" altLang="en-US" sz="2400" b="1" i="0" u="none" strike="noStrike" cap="none" normalizeH="0" baseline="0" dirty="0" smtClean="0">
                <a:ln>
                  <a:noFill/>
                </a:ln>
                <a:solidFill>
                  <a:srgbClr val="FF0000"/>
                </a:solidFill>
                <a:effectLst/>
              </a:rPr>
              <a:t>)</a:t>
            </a:r>
            <a:r>
              <a:rPr kumimoji="0" lang="en-US" altLang="en-US" sz="2400" b="0" i="0" u="none" strike="noStrike" cap="none" normalizeH="0" baseline="0" dirty="0" smtClean="0">
                <a:ln>
                  <a:noFill/>
                </a:ln>
                <a:solidFill>
                  <a:srgbClr val="FF0000"/>
                </a:solidFill>
                <a:effectLst/>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rPr>
              <a:t>Define un </a:t>
            </a:r>
            <a:r>
              <a:rPr kumimoji="0" lang="en-US" altLang="en-US" sz="2400" b="0" i="0" u="none" strike="noStrike" cap="none" normalizeH="0" baseline="0" dirty="0" err="1" smtClean="0">
                <a:ln>
                  <a:noFill/>
                </a:ln>
                <a:solidFill>
                  <a:schemeClr val="tx1"/>
                </a:solidFill>
                <a:effectLst/>
                <a:latin typeface="Arial" panose="020B0604020202020204" pitchFamily="34" charset="0"/>
              </a:rPr>
              <a:t>método</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fábrica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abstracto</a:t>
            </a:r>
            <a:r>
              <a:rPr kumimoji="0" lang="en-US" altLang="en-US" sz="2400" b="0" i="0" u="none" strike="noStrike" cap="none" normalizeH="0" baseline="0" dirty="0" smtClean="0">
                <a:ln>
                  <a:noFill/>
                </a:ln>
                <a:solidFill>
                  <a:schemeClr val="tx1"/>
                </a:solidFill>
                <a:effectLst/>
                <a:latin typeface="Arial" panose="020B0604020202020204" pitchFamily="34" charset="0"/>
              </a:rPr>
              <a:t> que las </a:t>
            </a:r>
            <a:r>
              <a:rPr kumimoji="0" lang="en-US" altLang="en-US" sz="2400" b="0" i="0" u="none" strike="noStrike" cap="none" normalizeH="0" baseline="0" dirty="0" err="1" smtClean="0">
                <a:ln>
                  <a:noFill/>
                </a:ln>
                <a:solidFill>
                  <a:schemeClr val="tx1"/>
                </a:solidFill>
                <a:effectLst/>
                <a:latin typeface="Arial" panose="020B0604020202020204" pitchFamily="34" charset="0"/>
              </a:rPr>
              <a:t>subclases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deben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sobrescribir</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err="1" smtClean="0">
                <a:ln>
                  <a:noFill/>
                </a:ln>
                <a:solidFill>
                  <a:srgbClr val="FF0000"/>
                </a:solidFill>
                <a:effectLst/>
                <a:latin typeface="Arial" panose="020B0604020202020204" pitchFamily="34" charset="0"/>
              </a:rPr>
              <a:t>Creadores</a:t>
            </a:r>
            <a:r>
              <a:rPr kumimoji="0" lang="en-US" altLang="en-US" sz="2400" b="1" i="0" u="none" strike="noStrike" cap="none" normalizeH="0" baseline="0" dirty="0" smtClean="0">
                <a:ln>
                  <a:noFill/>
                </a:ln>
                <a:solidFill>
                  <a:srgbClr val="FF0000"/>
                </a:solidFill>
                <a:effectLst/>
                <a:latin typeface="Arial" panose="020B0604020202020204" pitchFamily="34" charset="0"/>
              </a:rPr>
              <a:t> </a:t>
            </a:r>
            <a:r>
              <a:rPr kumimoji="0" lang="en-US" altLang="en-US" sz="2400" b="1" i="0" u="none" strike="noStrike" cap="none" normalizeH="0" baseline="0" dirty="0" err="1" smtClean="0">
                <a:ln>
                  <a:noFill/>
                </a:ln>
                <a:solidFill>
                  <a:srgbClr val="FF0000"/>
                </a:solidFill>
                <a:effectLst/>
                <a:latin typeface="Arial" panose="020B0604020202020204" pitchFamily="34" charset="0"/>
              </a:rPr>
              <a:t>Concretos</a:t>
            </a:r>
            <a:r>
              <a:rPr kumimoji="0" lang="en-US" altLang="en-US" sz="2400" b="1" i="0" u="none" strike="noStrike" cap="none" normalizeH="0" baseline="0" dirty="0" smtClean="0">
                <a:ln>
                  <a:noFill/>
                </a:ln>
                <a:solidFill>
                  <a:srgbClr val="FF0000"/>
                </a:solidFill>
                <a:effectLst/>
                <a:latin typeface="Arial" panose="020B0604020202020204" pitchFamily="34" charset="0"/>
              </a:rPr>
              <a:t> (</a:t>
            </a:r>
            <a:r>
              <a:rPr kumimoji="0" lang="en-US" altLang="en-US" sz="2400" b="1" i="0" u="none" strike="noStrike" cap="none" normalizeH="0" baseline="0" dirty="0" err="1" smtClean="0">
                <a:ln>
                  <a:noFill/>
                </a:ln>
                <a:solidFill>
                  <a:srgbClr val="FF0000"/>
                </a:solidFill>
                <a:effectLst/>
                <a:latin typeface="Arial Unicode MS"/>
              </a:rPr>
              <a:t>ConcreteCreatorA</a:t>
            </a:r>
            <a:r>
              <a:rPr kumimoji="0" lang="en-US" altLang="en-US" sz="2400" b="1" i="0" u="none" strike="noStrike" cap="none" normalizeH="0" baseline="0" dirty="0" smtClean="0">
                <a:ln>
                  <a:noFill/>
                </a:ln>
                <a:solidFill>
                  <a:srgbClr val="FF0000"/>
                </a:solidFill>
                <a:effectLst/>
              </a:rPr>
              <a:t>, </a:t>
            </a:r>
            <a:r>
              <a:rPr kumimoji="0" lang="en-US" altLang="en-US" sz="2400" b="1" i="0" u="none" strike="noStrike" cap="none" normalizeH="0" baseline="0" dirty="0" err="1" smtClean="0">
                <a:ln>
                  <a:noFill/>
                </a:ln>
                <a:solidFill>
                  <a:srgbClr val="FF0000"/>
                </a:solidFill>
                <a:effectLst/>
                <a:latin typeface="Arial Unicode MS"/>
              </a:rPr>
              <a:t>ConcreteCreatorB</a:t>
            </a:r>
            <a:r>
              <a:rPr kumimoji="0" lang="en-US" altLang="en-US" sz="2400" b="1" i="0" u="none" strike="noStrike" cap="none" normalizeH="0" baseline="0" dirty="0" smtClean="0">
                <a:ln>
                  <a:noFill/>
                </a:ln>
                <a:solidFill>
                  <a:srgbClr val="FF0000"/>
                </a:solidFill>
                <a:effectLst/>
              </a:rPr>
              <a:t>)</a:t>
            </a:r>
            <a:r>
              <a:rPr kumimoji="0" lang="en-US" altLang="en-US" sz="2400" b="0" i="0" u="none" strike="noStrike" cap="none" normalizeH="0" baseline="0" dirty="0" smtClean="0">
                <a:ln>
                  <a:noFill/>
                </a:ln>
                <a:solidFill>
                  <a:srgbClr val="FF0000"/>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Implementan</a:t>
            </a:r>
            <a:r>
              <a:rPr kumimoji="0" lang="en-US" altLang="en-US" sz="2400" b="0" i="0" u="none" strike="noStrike" cap="none" normalizeH="0" baseline="0" dirty="0" smtClean="0">
                <a:ln>
                  <a:noFill/>
                </a:ln>
                <a:solidFill>
                  <a:schemeClr val="tx1"/>
                </a:solidFill>
                <a:effectLst/>
                <a:latin typeface="Arial" panose="020B0604020202020204" pitchFamily="34" charset="0"/>
              </a:rPr>
              <a:t> el </a:t>
            </a:r>
            <a:r>
              <a:rPr kumimoji="0" lang="en-US" altLang="en-US" sz="2400" b="0" i="0" u="none" strike="noStrike" cap="none" normalizeH="0" baseline="0" dirty="0" err="1" smtClean="0">
                <a:ln>
                  <a:noFill/>
                </a:ln>
                <a:solidFill>
                  <a:schemeClr val="tx1"/>
                </a:solidFill>
                <a:effectLst/>
                <a:latin typeface="Arial" panose="020B0604020202020204" pitchFamily="34" charset="0"/>
              </a:rPr>
              <a:t>método</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fábrica</a:t>
            </a:r>
            <a:r>
              <a:rPr kumimoji="0" lang="en-US" altLang="en-US" sz="2400" b="0" i="0" u="none" strike="noStrike" cap="none" normalizeH="0" baseline="0" dirty="0" smtClean="0">
                <a:ln>
                  <a:noFill/>
                </a:ln>
                <a:solidFill>
                  <a:schemeClr val="tx1"/>
                </a:solidFill>
                <a:effectLst/>
                <a:latin typeface="Arial" panose="020B0604020202020204" pitchFamily="34" charset="0"/>
              </a:rPr>
              <a:t> y </a:t>
            </a:r>
            <a:r>
              <a:rPr kumimoji="0" lang="en-US" altLang="en-US" sz="2400" b="0" i="0" u="none" strike="noStrike" cap="none" normalizeH="0" baseline="0" dirty="0" err="1" smtClean="0">
                <a:ln>
                  <a:noFill/>
                </a:ln>
                <a:solidFill>
                  <a:schemeClr val="tx1"/>
                </a:solidFill>
                <a:effectLst/>
                <a:latin typeface="Arial" panose="020B0604020202020204" pitchFamily="34" charset="0"/>
              </a:rPr>
              <a:t>retornan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instancias</a:t>
            </a:r>
            <a:r>
              <a:rPr kumimoji="0" lang="en-US" altLang="en-US" sz="2400" b="0" i="0" u="none" strike="noStrike" cap="none" normalizeH="0" baseline="0" dirty="0" smtClean="0">
                <a:ln>
                  <a:noFill/>
                </a:ln>
                <a:solidFill>
                  <a:schemeClr val="tx1"/>
                </a:solidFill>
                <a:effectLst/>
                <a:latin typeface="Arial" panose="020B0604020202020204" pitchFamily="34" charset="0"/>
              </a:rPr>
              <a:t>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productos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concretos</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96450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r="6759"/>
          <a:stretch/>
        </p:blipFill>
        <p:spPr>
          <a:xfrm>
            <a:off x="1179442" y="240387"/>
            <a:ext cx="4532245" cy="1683025"/>
          </a:xfrm>
          <a:prstGeom prst="rect">
            <a:avLst/>
          </a:prstGeom>
        </p:spPr>
      </p:pic>
      <p:pic>
        <p:nvPicPr>
          <p:cNvPr id="5" name="Imagen 4"/>
          <p:cNvPicPr>
            <a:picLocks noChangeAspect="1"/>
          </p:cNvPicPr>
          <p:nvPr/>
        </p:nvPicPr>
        <p:blipFill>
          <a:blip r:embed="rId3"/>
          <a:stretch>
            <a:fillRect/>
          </a:stretch>
        </p:blipFill>
        <p:spPr>
          <a:xfrm>
            <a:off x="7128038" y="187381"/>
            <a:ext cx="3515216" cy="3143689"/>
          </a:xfrm>
          <a:prstGeom prst="rect">
            <a:avLst/>
          </a:prstGeom>
        </p:spPr>
      </p:pic>
      <p:pic>
        <p:nvPicPr>
          <p:cNvPr id="7" name="Imagen 6"/>
          <p:cNvPicPr>
            <a:picLocks noChangeAspect="1"/>
          </p:cNvPicPr>
          <p:nvPr/>
        </p:nvPicPr>
        <p:blipFill>
          <a:blip r:embed="rId4"/>
          <a:stretch>
            <a:fillRect/>
          </a:stretch>
        </p:blipFill>
        <p:spPr>
          <a:xfrm>
            <a:off x="7128038" y="3534848"/>
            <a:ext cx="4429743" cy="3181794"/>
          </a:xfrm>
          <a:prstGeom prst="rect">
            <a:avLst/>
          </a:prstGeom>
        </p:spPr>
      </p:pic>
      <p:sp>
        <p:nvSpPr>
          <p:cNvPr id="8" name="CuadroTexto 7"/>
          <p:cNvSpPr txBox="1"/>
          <p:nvPr/>
        </p:nvSpPr>
        <p:spPr>
          <a:xfrm>
            <a:off x="517649" y="738805"/>
            <a:ext cx="357808" cy="523220"/>
          </a:xfrm>
          <a:prstGeom prst="rect">
            <a:avLst/>
          </a:prstGeom>
          <a:noFill/>
        </p:spPr>
        <p:txBody>
          <a:bodyPr wrap="square" rtlCol="0">
            <a:spAutoFit/>
          </a:bodyPr>
          <a:lstStyle/>
          <a:p>
            <a:r>
              <a:rPr lang="es-PE" sz="2800" dirty="0" smtClean="0">
                <a:solidFill>
                  <a:srgbClr val="00B050"/>
                </a:solidFill>
              </a:rPr>
              <a:t>1</a:t>
            </a:r>
            <a:endParaRPr lang="en-US" sz="2800" dirty="0">
              <a:solidFill>
                <a:srgbClr val="00B050"/>
              </a:solidFill>
            </a:endParaRPr>
          </a:p>
        </p:txBody>
      </p:sp>
      <p:sp>
        <p:nvSpPr>
          <p:cNvPr id="9" name="CuadroTexto 8"/>
          <p:cNvSpPr txBox="1"/>
          <p:nvPr/>
        </p:nvSpPr>
        <p:spPr>
          <a:xfrm>
            <a:off x="6347792" y="4492608"/>
            <a:ext cx="357808" cy="523220"/>
          </a:xfrm>
          <a:prstGeom prst="rect">
            <a:avLst/>
          </a:prstGeom>
          <a:noFill/>
        </p:spPr>
        <p:txBody>
          <a:bodyPr wrap="square" rtlCol="0">
            <a:spAutoFit/>
          </a:bodyPr>
          <a:lstStyle/>
          <a:p>
            <a:r>
              <a:rPr lang="es-PE" sz="2800" dirty="0">
                <a:solidFill>
                  <a:srgbClr val="00B050"/>
                </a:solidFill>
              </a:rPr>
              <a:t>4</a:t>
            </a:r>
            <a:endParaRPr lang="en-US" sz="2800" dirty="0">
              <a:solidFill>
                <a:srgbClr val="00B050"/>
              </a:solidFill>
            </a:endParaRPr>
          </a:p>
        </p:txBody>
      </p:sp>
      <p:sp>
        <p:nvSpPr>
          <p:cNvPr id="10" name="CuadroTexto 9"/>
          <p:cNvSpPr txBox="1"/>
          <p:nvPr/>
        </p:nvSpPr>
        <p:spPr>
          <a:xfrm>
            <a:off x="517649" y="3044515"/>
            <a:ext cx="357808" cy="523220"/>
          </a:xfrm>
          <a:prstGeom prst="rect">
            <a:avLst/>
          </a:prstGeom>
          <a:noFill/>
        </p:spPr>
        <p:txBody>
          <a:bodyPr wrap="square" rtlCol="0">
            <a:spAutoFit/>
          </a:bodyPr>
          <a:lstStyle/>
          <a:p>
            <a:r>
              <a:rPr lang="es-PE" sz="2800" dirty="0">
                <a:solidFill>
                  <a:srgbClr val="00B050"/>
                </a:solidFill>
              </a:rPr>
              <a:t>3</a:t>
            </a:r>
            <a:endParaRPr lang="en-US" sz="2800" dirty="0">
              <a:solidFill>
                <a:srgbClr val="00B050"/>
              </a:solidFill>
            </a:endParaRPr>
          </a:p>
        </p:txBody>
      </p:sp>
      <p:sp>
        <p:nvSpPr>
          <p:cNvPr id="11" name="CuadroTexto 10"/>
          <p:cNvSpPr txBox="1"/>
          <p:nvPr/>
        </p:nvSpPr>
        <p:spPr>
          <a:xfrm>
            <a:off x="6539949" y="1229138"/>
            <a:ext cx="357808" cy="523220"/>
          </a:xfrm>
          <a:prstGeom prst="rect">
            <a:avLst/>
          </a:prstGeom>
          <a:noFill/>
        </p:spPr>
        <p:txBody>
          <a:bodyPr wrap="square" rtlCol="0">
            <a:spAutoFit/>
          </a:bodyPr>
          <a:lstStyle/>
          <a:p>
            <a:r>
              <a:rPr lang="es-PE" sz="2800" dirty="0">
                <a:solidFill>
                  <a:srgbClr val="00B050"/>
                </a:solidFill>
              </a:rPr>
              <a:t>2</a:t>
            </a:r>
            <a:endParaRPr lang="en-US" sz="2800" dirty="0">
              <a:solidFill>
                <a:srgbClr val="00B050"/>
              </a:solidFill>
            </a:endParaRPr>
          </a:p>
        </p:txBody>
      </p:sp>
      <p:pic>
        <p:nvPicPr>
          <p:cNvPr id="12" name="Imagen 11"/>
          <p:cNvPicPr>
            <a:picLocks noChangeAspect="1"/>
          </p:cNvPicPr>
          <p:nvPr/>
        </p:nvPicPr>
        <p:blipFill>
          <a:blip r:embed="rId5"/>
          <a:stretch>
            <a:fillRect/>
          </a:stretch>
        </p:blipFill>
        <p:spPr>
          <a:xfrm>
            <a:off x="1297895" y="2168093"/>
            <a:ext cx="4010585" cy="2467319"/>
          </a:xfrm>
          <a:prstGeom prst="rect">
            <a:avLst/>
          </a:prstGeom>
        </p:spPr>
      </p:pic>
      <p:sp>
        <p:nvSpPr>
          <p:cNvPr id="13" name="Rectángulo 12"/>
          <p:cNvSpPr/>
          <p:nvPr/>
        </p:nvSpPr>
        <p:spPr>
          <a:xfrm>
            <a:off x="900583" y="4817464"/>
            <a:ext cx="4811104" cy="1600438"/>
          </a:xfrm>
          <a:prstGeom prst="rect">
            <a:avLst/>
          </a:prstGeom>
          <a:ln w="19050">
            <a:solidFill>
              <a:schemeClr val="tx1"/>
            </a:solidFill>
          </a:ln>
        </p:spPr>
        <p:txBody>
          <a:bodyPr wrap="square">
            <a:spAutoFit/>
          </a:bodyPr>
          <a:lstStyle/>
          <a:p>
            <a:pPr lvl="0" algn="just" eaLnBrk="0" fontAlgn="base" hangingPunct="0">
              <a:spcBef>
                <a:spcPct val="0"/>
              </a:spcBef>
              <a:spcAft>
                <a:spcPct val="0"/>
              </a:spcAft>
              <a:buFontTx/>
              <a:buChar char="•"/>
            </a:pPr>
            <a:r>
              <a:rPr lang="en-US" altLang="en-US" sz="1400" dirty="0" smtClean="0">
                <a:latin typeface="Arial" panose="020B0604020202020204" pitchFamily="34" charset="0"/>
              </a:rPr>
              <a:t>La </a:t>
            </a:r>
            <a:r>
              <a:rPr lang="en-US" altLang="en-US" sz="1400" dirty="0" err="1">
                <a:latin typeface="Arial" panose="020B0604020202020204" pitchFamily="34" charset="0"/>
              </a:rPr>
              <a:t>llamada</a:t>
            </a:r>
            <a:r>
              <a:rPr lang="en-US" altLang="en-US" sz="1400" dirty="0">
                <a:latin typeface="Arial" panose="020B0604020202020204" pitchFamily="34" charset="0"/>
              </a:rPr>
              <a:t> </a:t>
            </a:r>
            <a:r>
              <a:rPr lang="en-US" altLang="en-US" sz="1400" b="1" dirty="0" err="1">
                <a:latin typeface="Arial Unicode MS"/>
              </a:rPr>
              <a:t>CreateReport</a:t>
            </a:r>
            <a:r>
              <a:rPr lang="en-US" altLang="en-US" sz="1400" dirty="0">
                <a:latin typeface="Arial Unicode MS"/>
              </a:rPr>
              <a:t>()</a:t>
            </a:r>
            <a:r>
              <a:rPr lang="en-US" altLang="en-US" sz="1400" dirty="0"/>
              <a:t> se </a:t>
            </a:r>
            <a:r>
              <a:rPr lang="en-US" altLang="en-US" sz="1400" dirty="0" err="1"/>
              <a:t>utiliza</a:t>
            </a:r>
            <a:r>
              <a:rPr lang="en-US" altLang="en-US" sz="1400" dirty="0"/>
              <a:t> para </a:t>
            </a:r>
            <a:r>
              <a:rPr lang="en-US" altLang="en-US" sz="1400" dirty="0" err="1"/>
              <a:t>crear</a:t>
            </a:r>
            <a:r>
              <a:rPr lang="en-US" altLang="en-US" sz="1400" dirty="0"/>
              <a:t> una </a:t>
            </a:r>
            <a:r>
              <a:rPr lang="en-US" altLang="en-US" sz="1400" dirty="0" err="1"/>
              <a:t>instancia</a:t>
            </a:r>
            <a:r>
              <a:rPr lang="en-US" altLang="en-US" sz="1400" dirty="0"/>
              <a:t> del </a:t>
            </a:r>
            <a:r>
              <a:rPr lang="en-US" altLang="en-US" sz="1400" dirty="0" err="1"/>
              <a:t>objeto</a:t>
            </a:r>
            <a:r>
              <a:rPr lang="en-US" altLang="en-US" sz="1400" dirty="0"/>
              <a:t> que </a:t>
            </a:r>
            <a:r>
              <a:rPr lang="en-US" altLang="en-US" sz="1400" dirty="0" err="1"/>
              <a:t>implementa</a:t>
            </a:r>
            <a:r>
              <a:rPr lang="en-US" altLang="en-US" sz="1400" dirty="0"/>
              <a:t> la </a:t>
            </a:r>
            <a:r>
              <a:rPr lang="en-US" altLang="en-US" sz="1400" dirty="0" err="1"/>
              <a:t>interfaz</a:t>
            </a:r>
            <a:r>
              <a:rPr lang="en-US" altLang="en-US" sz="1400" dirty="0"/>
              <a:t> </a:t>
            </a:r>
            <a:r>
              <a:rPr lang="en-US" altLang="en-US" sz="1400" dirty="0" err="1">
                <a:latin typeface="Arial Unicode MS"/>
              </a:rPr>
              <a:t>IReport</a:t>
            </a:r>
            <a:r>
              <a:rPr lang="en-US" altLang="en-US" sz="1400" dirty="0"/>
              <a:t>.</a:t>
            </a:r>
            <a:endParaRPr lang="en-US" altLang="en-US" sz="1400" dirty="0">
              <a:latin typeface="Arial" panose="020B0604020202020204" pitchFamily="34" charset="0"/>
            </a:endParaRPr>
          </a:p>
          <a:p>
            <a:pPr lvl="0" algn="just" eaLnBrk="0" fontAlgn="base" hangingPunct="0">
              <a:spcBef>
                <a:spcPct val="0"/>
              </a:spcBef>
              <a:spcAft>
                <a:spcPct val="0"/>
              </a:spcAft>
            </a:pPr>
            <a:r>
              <a:rPr lang="en-US" altLang="en-US" sz="1400" dirty="0">
                <a:latin typeface="Arial" panose="020B0604020202020204" pitchFamily="34" charset="0"/>
              </a:rPr>
              <a:t>En </a:t>
            </a:r>
            <a:r>
              <a:rPr lang="en-US" altLang="en-US" sz="1400" dirty="0" err="1">
                <a:latin typeface="Arial" panose="020B0604020202020204" pitchFamily="34" charset="0"/>
              </a:rPr>
              <a:t>otras</a:t>
            </a:r>
            <a:r>
              <a:rPr lang="en-US" altLang="en-US" sz="1400" dirty="0">
                <a:latin typeface="Arial" panose="020B0604020202020204" pitchFamily="34" charset="0"/>
              </a:rPr>
              <a:t> palabras:</a:t>
            </a:r>
          </a:p>
          <a:p>
            <a:pPr lvl="0" algn="just" eaLnBrk="0" fontAlgn="base" hangingPunct="0">
              <a:spcBef>
                <a:spcPct val="0"/>
              </a:spcBef>
              <a:spcAft>
                <a:spcPct val="0"/>
              </a:spcAft>
              <a:buFontTx/>
              <a:buChar char="•"/>
            </a:pPr>
            <a:r>
              <a:rPr lang="en-US" altLang="en-US" sz="1400" dirty="0">
                <a:latin typeface="Arial" panose="020B0604020202020204" pitchFamily="34" charset="0"/>
              </a:rPr>
              <a:t>Si el </a:t>
            </a:r>
            <a:r>
              <a:rPr lang="en-US" altLang="en-US" sz="1400" dirty="0" err="1">
                <a:latin typeface="Arial" panose="020B0604020202020204" pitchFamily="34" charset="0"/>
              </a:rPr>
              <a:t>creador</a:t>
            </a:r>
            <a:r>
              <a:rPr lang="en-US" altLang="en-US" sz="1400" dirty="0">
                <a:latin typeface="Arial" panose="020B0604020202020204" pitchFamily="34" charset="0"/>
              </a:rPr>
              <a:t> </a:t>
            </a:r>
            <a:r>
              <a:rPr lang="en-US" altLang="en-US" sz="1400" dirty="0" err="1">
                <a:latin typeface="Arial" panose="020B0604020202020204" pitchFamily="34" charset="0"/>
              </a:rPr>
              <a:t>concreto</a:t>
            </a:r>
            <a:r>
              <a:rPr lang="en-US" altLang="en-US" sz="1400" dirty="0">
                <a:latin typeface="Arial" panose="020B0604020202020204" pitchFamily="34" charset="0"/>
              </a:rPr>
              <a:t> </a:t>
            </a:r>
            <a:r>
              <a:rPr lang="en-US" altLang="en-US" sz="1400" dirty="0" err="1">
                <a:latin typeface="Arial" panose="020B0604020202020204" pitchFamily="34" charset="0"/>
              </a:rPr>
              <a:t>es</a:t>
            </a:r>
            <a:r>
              <a:rPr lang="en-US" altLang="en-US" sz="1400" dirty="0">
                <a:latin typeface="Arial" panose="020B0604020202020204" pitchFamily="34" charset="0"/>
              </a:rPr>
              <a:t> </a:t>
            </a:r>
            <a:r>
              <a:rPr lang="en-US" altLang="en-US" sz="1400" b="1" dirty="0" err="1">
                <a:latin typeface="Arial Unicode MS"/>
              </a:rPr>
              <a:t>PdfReportCreator</a:t>
            </a:r>
            <a:r>
              <a:rPr lang="en-US" altLang="en-US" sz="1400" dirty="0"/>
              <a:t>, </a:t>
            </a:r>
            <a:r>
              <a:rPr lang="en-US" altLang="en-US" sz="1400" dirty="0" err="1">
                <a:latin typeface="Arial Unicode MS"/>
              </a:rPr>
              <a:t>CreateReport</a:t>
            </a:r>
            <a:r>
              <a:rPr lang="en-US" altLang="en-US" sz="1400" dirty="0"/>
              <a:t> </a:t>
            </a:r>
            <a:r>
              <a:rPr lang="en-US" altLang="en-US" sz="1400" dirty="0" err="1"/>
              <a:t>devolverá</a:t>
            </a:r>
            <a:r>
              <a:rPr lang="en-US" altLang="en-US" sz="1400" dirty="0"/>
              <a:t> un </a:t>
            </a:r>
            <a:r>
              <a:rPr lang="en-US" altLang="en-US" sz="1400" dirty="0" err="1"/>
              <a:t>objeto</a:t>
            </a:r>
            <a:r>
              <a:rPr lang="en-US" altLang="en-US" sz="1400" dirty="0"/>
              <a:t> de </a:t>
            </a:r>
            <a:r>
              <a:rPr lang="en-US" altLang="en-US" sz="1400" dirty="0" err="1"/>
              <a:t>tipo</a:t>
            </a:r>
            <a:r>
              <a:rPr lang="en-US" altLang="en-US" sz="1400" dirty="0"/>
              <a:t> </a:t>
            </a:r>
            <a:r>
              <a:rPr lang="en-US" altLang="en-US" sz="1400" dirty="0" err="1">
                <a:latin typeface="Arial Unicode MS"/>
              </a:rPr>
              <a:t>PdfReport</a:t>
            </a:r>
            <a:r>
              <a:rPr lang="en-US" altLang="en-US" sz="1400" dirty="0"/>
              <a:t>.</a:t>
            </a:r>
            <a:endParaRPr lang="en-US" altLang="en-US" sz="1400" dirty="0">
              <a:latin typeface="Arial" panose="020B0604020202020204" pitchFamily="34" charset="0"/>
            </a:endParaRPr>
          </a:p>
          <a:p>
            <a:pPr lvl="0" algn="just" eaLnBrk="0" fontAlgn="base" hangingPunct="0">
              <a:spcBef>
                <a:spcPct val="0"/>
              </a:spcBef>
              <a:spcAft>
                <a:spcPct val="0"/>
              </a:spcAft>
              <a:buFontTx/>
              <a:buChar char="•"/>
            </a:pPr>
            <a:r>
              <a:rPr lang="en-US" altLang="en-US" sz="1400" dirty="0">
                <a:latin typeface="Arial" panose="020B0604020202020204" pitchFamily="34" charset="0"/>
              </a:rPr>
              <a:t>Si el </a:t>
            </a:r>
            <a:r>
              <a:rPr lang="en-US" altLang="en-US" sz="1400" dirty="0" err="1">
                <a:latin typeface="Arial" panose="020B0604020202020204" pitchFamily="34" charset="0"/>
              </a:rPr>
              <a:t>creador</a:t>
            </a:r>
            <a:r>
              <a:rPr lang="en-US" altLang="en-US" sz="1400" dirty="0">
                <a:latin typeface="Arial" panose="020B0604020202020204" pitchFamily="34" charset="0"/>
              </a:rPr>
              <a:t> </a:t>
            </a:r>
            <a:r>
              <a:rPr lang="en-US" altLang="en-US" sz="1400" dirty="0" err="1">
                <a:latin typeface="Arial" panose="020B0604020202020204" pitchFamily="34" charset="0"/>
              </a:rPr>
              <a:t>concreto</a:t>
            </a:r>
            <a:r>
              <a:rPr lang="en-US" altLang="en-US" sz="1400" dirty="0">
                <a:latin typeface="Arial" panose="020B0604020202020204" pitchFamily="34" charset="0"/>
              </a:rPr>
              <a:t> </a:t>
            </a:r>
            <a:r>
              <a:rPr lang="en-US" altLang="en-US" sz="1400" dirty="0" err="1">
                <a:latin typeface="Arial" panose="020B0604020202020204" pitchFamily="34" charset="0"/>
              </a:rPr>
              <a:t>es</a:t>
            </a:r>
            <a:r>
              <a:rPr lang="en-US" altLang="en-US" sz="1400" dirty="0">
                <a:latin typeface="Arial" panose="020B0604020202020204" pitchFamily="34" charset="0"/>
              </a:rPr>
              <a:t> </a:t>
            </a:r>
            <a:r>
              <a:rPr lang="en-US" altLang="en-US" sz="1400" b="1" dirty="0" err="1">
                <a:latin typeface="Arial Unicode MS"/>
              </a:rPr>
              <a:t>ExcelReportCreator</a:t>
            </a:r>
            <a:r>
              <a:rPr lang="en-US" altLang="en-US" sz="1400" dirty="0"/>
              <a:t>, </a:t>
            </a:r>
            <a:r>
              <a:rPr lang="en-US" altLang="en-US" sz="1400" dirty="0" err="1">
                <a:latin typeface="Arial Unicode MS"/>
              </a:rPr>
              <a:t>CreateReport</a:t>
            </a:r>
            <a:r>
              <a:rPr lang="en-US" altLang="en-US" sz="1400" dirty="0"/>
              <a:t> </a:t>
            </a:r>
            <a:r>
              <a:rPr lang="en-US" altLang="en-US" sz="1400" dirty="0" err="1"/>
              <a:t>devolverá</a:t>
            </a:r>
            <a:r>
              <a:rPr lang="en-US" altLang="en-US" sz="1400" dirty="0"/>
              <a:t> un </a:t>
            </a:r>
            <a:r>
              <a:rPr lang="en-US" altLang="en-US" sz="1400" dirty="0" err="1"/>
              <a:t>objeto</a:t>
            </a:r>
            <a:r>
              <a:rPr lang="en-US" altLang="en-US" sz="1400" dirty="0"/>
              <a:t> de </a:t>
            </a:r>
            <a:r>
              <a:rPr lang="en-US" altLang="en-US" sz="1400" dirty="0" err="1"/>
              <a:t>tipo</a:t>
            </a:r>
            <a:r>
              <a:rPr lang="en-US" altLang="en-US" sz="1400" dirty="0"/>
              <a:t> </a:t>
            </a:r>
            <a:r>
              <a:rPr lang="en-US" altLang="en-US" sz="1400" dirty="0" err="1">
                <a:latin typeface="Arial Unicode MS"/>
              </a:rPr>
              <a:t>ExcelReport</a:t>
            </a:r>
            <a:r>
              <a:rPr lang="en-US" altLang="en-US" sz="1400" dirty="0"/>
              <a:t>.</a:t>
            </a:r>
            <a:endParaRPr lang="en-US" altLang="en-US" sz="1400" dirty="0">
              <a:latin typeface="Arial" panose="020B0604020202020204" pitchFamily="34" charset="0"/>
            </a:endParaRPr>
          </a:p>
        </p:txBody>
      </p:sp>
    </p:spTree>
    <p:extLst>
      <p:ext uri="{BB962C8B-B14F-4D97-AF65-F5344CB8AC3E}">
        <p14:creationId xmlns:p14="http://schemas.microsoft.com/office/powerpoint/2010/main" val="2803281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940415" y="1703308"/>
            <a:ext cx="4374271" cy="2802429"/>
          </a:xfrm>
          <a:prstGeom prst="rect">
            <a:avLst/>
          </a:prstGeom>
        </p:spPr>
      </p:pic>
      <p:sp>
        <p:nvSpPr>
          <p:cNvPr id="5" name="Rectangle 1"/>
          <p:cNvSpPr>
            <a:spLocks noChangeArrowheads="1"/>
          </p:cNvSpPr>
          <p:nvPr/>
        </p:nvSpPr>
        <p:spPr bwMode="auto">
          <a:xfrm>
            <a:off x="5724939" y="719255"/>
            <a:ext cx="5671931"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Producto</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Abstracto</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Unicode MS"/>
              </a:rPr>
              <a:t>IReport</a:t>
            </a:r>
            <a:r>
              <a:rPr kumimoji="0" lang="en-US" altLang="en-US" sz="1600" b="1" i="0" u="none" strike="noStrike" cap="none" normalizeH="0" baseline="0" dirty="0" smtClean="0">
                <a:ln>
                  <a:noFill/>
                </a:ln>
                <a:solidFill>
                  <a:schemeClr val="tx1"/>
                </a:solidFill>
                <a:effectLst/>
              </a:rPr>
              <a:t>)</a:t>
            </a:r>
            <a:r>
              <a:rPr kumimoji="0" lang="en-US" altLang="en-US" sz="1600" b="0" i="0" u="none" strike="noStrike" cap="none" normalizeH="0" baseline="0" dirty="0" smtClean="0">
                <a:ln>
                  <a:noFill/>
                </a:ln>
                <a:solidFill>
                  <a:schemeClr val="tx1"/>
                </a:solidFill>
                <a:effectLst/>
                <a:latin typeface="Arial" panose="020B0604020202020204" pitchFamily="34" charset="0"/>
              </a:rPr>
              <a:t>: Define un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contrato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a:rPr>
              <a:t>Generate</a:t>
            </a:r>
            <a:r>
              <a:rPr kumimoji="0" lang="en-US" altLang="en-US" sz="1600" b="0" i="0" u="none" strike="noStrike" cap="none" normalizeH="0" baseline="0" dirty="0" smtClean="0">
                <a:ln>
                  <a:noFill/>
                </a:ln>
                <a:solidFill>
                  <a:schemeClr val="tx1"/>
                </a:solidFill>
                <a:effectLst/>
              </a:rPr>
              <a:t>) que </a:t>
            </a:r>
            <a:r>
              <a:rPr kumimoji="0" lang="en-US" altLang="en-US" sz="1600" b="0" i="0" u="none" strike="noStrike" cap="none" normalizeH="0" baseline="0" dirty="0" err="1" smtClean="0">
                <a:ln>
                  <a:noFill/>
                </a:ln>
                <a:solidFill>
                  <a:schemeClr val="tx1"/>
                </a:solidFill>
                <a:effectLst/>
              </a:rPr>
              <a:t>todos</a:t>
            </a:r>
            <a:r>
              <a:rPr kumimoji="0" lang="en-US" altLang="en-US" sz="1600" b="0" i="0" u="none" strike="noStrike" cap="none" normalizeH="0" baseline="0" dirty="0" smtClean="0">
                <a:ln>
                  <a:noFill/>
                </a:ln>
                <a:solidFill>
                  <a:schemeClr val="tx1"/>
                </a:solidFill>
                <a:effectLst/>
              </a:rPr>
              <a:t> los </a:t>
            </a:r>
            <a:r>
              <a:rPr kumimoji="0" lang="en-US" altLang="en-US" sz="1600" b="0" i="0" u="none" strike="noStrike" cap="none" normalizeH="0" baseline="0" dirty="0" err="1" smtClean="0">
                <a:ln>
                  <a:noFill/>
                </a:ln>
                <a:solidFill>
                  <a:schemeClr val="tx1"/>
                </a:solidFill>
                <a:effectLst/>
              </a:rPr>
              <a:t>productos</a:t>
            </a:r>
            <a:r>
              <a:rPr kumimoji="0" lang="en-US" altLang="en-US" sz="1600" b="0" i="0" u="none" strike="noStrike" cap="none" normalizeH="0" baseline="0" dirty="0" smtClean="0">
                <a:ln>
                  <a:noFill/>
                </a:ln>
                <a:solidFill>
                  <a:schemeClr val="tx1"/>
                </a:solidFill>
                <a:effectLst/>
              </a:rPr>
              <a:t> (PDF o Excel) </a:t>
            </a:r>
            <a:r>
              <a:rPr kumimoji="0" lang="en-US" altLang="en-US" sz="1600" b="0" i="0" u="none" strike="noStrike" cap="none" normalizeH="0" baseline="0" dirty="0" err="1" smtClean="0">
                <a:ln>
                  <a:noFill/>
                </a:ln>
                <a:solidFill>
                  <a:schemeClr val="tx1"/>
                </a:solidFill>
                <a:effectLst/>
              </a:rPr>
              <a:t>deben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cumplir</a:t>
            </a:r>
            <a:r>
              <a:rPr kumimoji="0" lang="en-US" altLang="en-US" sz="16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AutoNum type="arabicPeriod"/>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Productos</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Concretos</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Unicode MS"/>
              </a:rPr>
              <a:t>PdfReport</a:t>
            </a:r>
            <a:r>
              <a:rPr kumimoji="0" lang="en-US" altLang="en-US" sz="1600" b="1" i="0" u="none" strike="noStrike" cap="none" normalizeH="0" baseline="0" dirty="0" smtClean="0">
                <a:ln>
                  <a:noFill/>
                </a:ln>
                <a:solidFill>
                  <a:schemeClr val="tx1"/>
                </a:solidFill>
                <a:effectLst/>
              </a:rPr>
              <a:t>, </a:t>
            </a:r>
            <a:r>
              <a:rPr kumimoji="0" lang="en-US" altLang="en-US" sz="1600" b="1" i="0" u="none" strike="noStrike" cap="none" normalizeH="0" baseline="0" dirty="0" err="1" smtClean="0">
                <a:ln>
                  <a:noFill/>
                </a:ln>
                <a:solidFill>
                  <a:schemeClr val="tx1"/>
                </a:solidFill>
                <a:effectLst/>
                <a:latin typeface="Arial Unicode MS"/>
              </a:rPr>
              <a:t>ExcelReport</a:t>
            </a:r>
            <a:r>
              <a:rPr kumimoji="0" lang="en-US" altLang="en-US" sz="1600" b="1" i="0" u="none" strike="noStrike" cap="none" normalizeH="0" baseline="0" dirty="0" smtClean="0">
                <a:ln>
                  <a:noFill/>
                </a:ln>
                <a:solidFill>
                  <a:schemeClr val="tx1"/>
                </a:solidFill>
                <a:effectLst/>
              </a:rPr>
              <a:t>)</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Implementan</a:t>
            </a:r>
            <a:r>
              <a:rPr kumimoji="0" lang="en-US" altLang="en-US" sz="1600" b="0" i="0" u="none" strike="noStrike" cap="none" normalizeH="0" baseline="0" dirty="0" smtClean="0">
                <a:ln>
                  <a:noFill/>
                </a:ln>
                <a:solidFill>
                  <a:schemeClr val="tx1"/>
                </a:solidFill>
                <a:effectLst/>
                <a:latin typeface="Arial" panose="020B0604020202020204" pitchFamily="34" charset="0"/>
              </a:rPr>
              <a:t> el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contrato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definido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por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Unicode MS"/>
              </a:rPr>
              <a:t>IReport</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Cada</a:t>
            </a:r>
            <a:r>
              <a:rPr kumimoji="0" lang="en-US" altLang="en-US" sz="1600" b="0" i="0" u="none" strike="noStrike" cap="none" normalizeH="0" baseline="0" dirty="0" smtClean="0">
                <a:ln>
                  <a:noFill/>
                </a:ln>
                <a:solidFill>
                  <a:schemeClr val="tx1"/>
                </a:solidFill>
                <a:effectLst/>
              </a:rPr>
              <a:t> clase </a:t>
            </a:r>
            <a:r>
              <a:rPr kumimoji="0" lang="en-US" altLang="en-US" sz="1600" b="0" i="0" u="none" strike="noStrike" cap="none" normalizeH="0" baseline="0" dirty="0" err="1" smtClean="0">
                <a:ln>
                  <a:noFill/>
                </a:ln>
                <a:solidFill>
                  <a:schemeClr val="tx1"/>
                </a:solidFill>
                <a:effectLst/>
              </a:rPr>
              <a:t>concreta</a:t>
            </a:r>
            <a:r>
              <a:rPr kumimoji="0" lang="en-US" altLang="en-US" sz="1600" b="0" i="0" u="none" strike="noStrike" cap="none" normalizeH="0" baseline="0" dirty="0" smtClean="0">
                <a:ln>
                  <a:noFill/>
                </a:ln>
                <a:solidFill>
                  <a:schemeClr val="tx1"/>
                </a:solidFill>
                <a:effectLst/>
              </a:rPr>
              <a:t> tiene su </a:t>
            </a:r>
            <a:r>
              <a:rPr kumimoji="0" lang="en-US" altLang="en-US" sz="1600" b="0" i="0" u="none" strike="noStrike" cap="none" normalizeH="0" baseline="0" dirty="0" err="1" smtClean="0">
                <a:ln>
                  <a:noFill/>
                </a:ln>
                <a:solidFill>
                  <a:schemeClr val="tx1"/>
                </a:solidFill>
                <a:effectLst/>
              </a:rPr>
              <a:t>propia</a:t>
            </a:r>
            <a:r>
              <a:rPr kumimoji="0" lang="en-US" altLang="en-US" sz="1600" b="0" i="0" u="none" strike="noStrike" cap="none" normalizeH="0" baseline="0" dirty="0" smtClean="0">
                <a:ln>
                  <a:noFill/>
                </a:ln>
                <a:solidFill>
                  <a:schemeClr val="tx1"/>
                </a:solidFill>
                <a:effectLst/>
              </a:rPr>
              <a:t> lógica de </a:t>
            </a:r>
            <a:r>
              <a:rPr kumimoji="0" lang="en-US" altLang="en-US" sz="1600" b="0" i="0" u="none" strike="noStrike" cap="none" normalizeH="0" baseline="0" dirty="0" err="1" smtClean="0">
                <a:ln>
                  <a:noFill/>
                </a:ln>
                <a:solidFill>
                  <a:schemeClr val="tx1"/>
                </a:solidFill>
                <a:effectLst/>
              </a:rPr>
              <a:t>generación</a:t>
            </a:r>
            <a:r>
              <a:rPr kumimoji="0" lang="en-US" altLang="en-US" sz="1600" b="0" i="0" u="none" strike="noStrike" cap="none" normalizeH="0" baseline="0" dirty="0" smtClean="0">
                <a:ln>
                  <a:noFill/>
                </a:ln>
                <a:solidFill>
                  <a:schemeClr val="tx1"/>
                </a:solidFill>
                <a:effectLst/>
              </a:rPr>
              <a:t> de reportes.</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Creador</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Abstracto</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Unicode MS"/>
              </a:rPr>
              <a:t>ReportCreator</a:t>
            </a:r>
            <a:r>
              <a:rPr kumimoji="0" lang="en-US" altLang="en-US" sz="1600" b="1" i="0" u="none" strike="noStrike" cap="none" normalizeH="0" baseline="0" dirty="0" smtClean="0">
                <a:ln>
                  <a:noFill/>
                </a:ln>
                <a:solidFill>
                  <a:schemeClr val="tx1"/>
                </a:solidFill>
                <a:effectLst/>
              </a:rPr>
              <a:t>)</a:t>
            </a:r>
            <a:r>
              <a:rPr kumimoji="0" lang="en-US" altLang="en-US" sz="1600" b="0" i="0" u="none" strike="noStrike" cap="none" normalizeH="0" baseline="0" dirty="0" smtClean="0">
                <a:ln>
                  <a:noFill/>
                </a:ln>
                <a:solidFill>
                  <a:schemeClr val="tx1"/>
                </a:solidFill>
                <a:effectLst/>
                <a:latin typeface="Arial" panose="020B0604020202020204" pitchFamily="34" charset="0"/>
              </a:rPr>
              <a:t>: Define el </a:t>
            </a:r>
            <a:r>
              <a:rPr kumimoji="0" lang="en-US" altLang="en-US" sz="1600" b="0" i="0" u="none" strike="noStrike" cap="none" normalizeH="0" baseline="0" dirty="0" err="1" smtClean="0">
                <a:ln>
                  <a:noFill/>
                </a:ln>
                <a:solidFill>
                  <a:schemeClr val="tx1"/>
                </a:solidFill>
                <a:effectLst/>
                <a:latin typeface="Arial" panose="020B0604020202020204" pitchFamily="34" charset="0"/>
              </a:rPr>
              <a:t>método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fábrica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Unicode MS"/>
              </a:rPr>
              <a:t>CreateReport</a:t>
            </a:r>
            <a:r>
              <a:rPr kumimoji="0" lang="en-US" altLang="en-US" sz="1600" b="0" i="0" u="none" strike="noStrike" cap="none" normalizeH="0" baseline="0" dirty="0" smtClean="0">
                <a:ln>
                  <a:noFill/>
                </a:ln>
                <a:solidFill>
                  <a:schemeClr val="tx1"/>
                </a:solidFill>
                <a:effectLst/>
              </a:rPr>
              <a:t> como </a:t>
            </a:r>
            <a:r>
              <a:rPr kumimoji="0" lang="en-US" altLang="en-US" sz="1600" b="0" i="0" u="none" strike="noStrike" cap="none" normalizeH="0" baseline="0" dirty="0" err="1" smtClean="0">
                <a:ln>
                  <a:noFill/>
                </a:ln>
                <a:solidFill>
                  <a:schemeClr val="tx1"/>
                </a:solidFill>
                <a:effectLst/>
              </a:rPr>
              <a:t>abstracto</a:t>
            </a:r>
            <a:r>
              <a:rPr kumimoji="0" lang="en-US" altLang="en-US" sz="1600" b="0" i="0" u="none" strike="noStrike" cap="none" normalizeH="0" baseline="0" dirty="0" smtClean="0">
                <a:ln>
                  <a:noFill/>
                </a:ln>
                <a:solidFill>
                  <a:schemeClr val="tx1"/>
                </a:solidFill>
                <a:effectLst/>
              </a:rPr>
              <a:t> y una lógica </a:t>
            </a:r>
            <a:r>
              <a:rPr kumimoji="0" lang="en-US" altLang="en-US" sz="1600" b="0" i="0" u="none" strike="noStrike" cap="none" normalizeH="0" baseline="0" dirty="0" err="1" smtClean="0">
                <a:ln>
                  <a:noFill/>
                </a:ln>
                <a:solidFill>
                  <a:schemeClr val="tx1"/>
                </a:solidFill>
                <a:effectLst/>
              </a:rPr>
              <a:t>común</a:t>
            </a:r>
            <a:r>
              <a:rPr kumimoji="0" lang="en-US" altLang="en-US" sz="1600" b="0" i="0" u="none" strike="noStrike" cap="none" normalizeH="0" baseline="0" dirty="0" smtClean="0">
                <a:ln>
                  <a:noFill/>
                </a:ln>
                <a:solidFill>
                  <a:schemeClr val="tx1"/>
                </a:solidFill>
                <a:effectLst/>
              </a:rPr>
              <a:t> (</a:t>
            </a:r>
            <a:r>
              <a:rPr kumimoji="0" lang="en-US" altLang="en-US" sz="1600" b="1" i="0" u="none" strike="noStrike" cap="none" normalizeH="0" baseline="0" dirty="0" err="1" smtClean="0">
                <a:ln>
                  <a:noFill/>
                </a:ln>
                <a:solidFill>
                  <a:schemeClr val="tx1"/>
                </a:solidFill>
                <a:effectLst/>
                <a:latin typeface="Arial Unicode MS"/>
              </a:rPr>
              <a:t>GenerateReport</a:t>
            </a:r>
            <a:r>
              <a:rPr kumimoji="0" lang="en-US" altLang="en-US" sz="1600" b="0" i="0" u="none" strike="noStrike" cap="none" normalizeH="0" baseline="0" dirty="0" smtClean="0">
                <a:ln>
                  <a:noFill/>
                </a:ln>
                <a:solidFill>
                  <a:schemeClr val="tx1"/>
                </a:solidFill>
                <a:effectLst/>
              </a:rPr>
              <a:t>) que </a:t>
            </a:r>
            <a:r>
              <a:rPr kumimoji="0" lang="en-US" altLang="en-US" sz="1600" b="0" i="0" u="none" strike="noStrike" cap="none" normalizeH="0" baseline="0" dirty="0" err="1" smtClean="0">
                <a:ln>
                  <a:noFill/>
                </a:ln>
                <a:solidFill>
                  <a:schemeClr val="tx1"/>
                </a:solidFill>
                <a:effectLst/>
              </a:rPr>
              <a:t>utiliza</a:t>
            </a:r>
            <a:r>
              <a:rPr kumimoji="0" lang="en-US" altLang="en-US" sz="1600" b="0" i="0" u="none" strike="noStrike" cap="none" normalizeH="0" baseline="0" dirty="0" smtClean="0">
                <a:ln>
                  <a:noFill/>
                </a:ln>
                <a:solidFill>
                  <a:schemeClr val="tx1"/>
                </a:solidFill>
                <a:effectLst/>
              </a:rPr>
              <a:t> el </a:t>
            </a:r>
            <a:r>
              <a:rPr kumimoji="0" lang="en-US" altLang="en-US" sz="1600" b="0" i="0" u="none" strike="noStrike" cap="none" normalizeH="0" baseline="0" dirty="0" err="1" smtClean="0">
                <a:ln>
                  <a:noFill/>
                </a:ln>
                <a:solidFill>
                  <a:schemeClr val="tx1"/>
                </a:solidFill>
                <a:effectLst/>
              </a:rPr>
              <a:t>producto</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creado</a:t>
            </a:r>
            <a:r>
              <a:rPr kumimoji="0" lang="en-US" altLang="en-US" sz="16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Creadores</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Concretos</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Unicode MS"/>
              </a:rPr>
              <a:t>PdfReportCreator</a:t>
            </a:r>
            <a:r>
              <a:rPr kumimoji="0" lang="en-US" altLang="en-US" sz="1600" b="1" i="0" u="none" strike="noStrike" cap="none" normalizeH="0" baseline="0" dirty="0" smtClean="0">
                <a:ln>
                  <a:noFill/>
                </a:ln>
                <a:solidFill>
                  <a:schemeClr val="tx1"/>
                </a:solidFill>
                <a:effectLst/>
              </a:rPr>
              <a:t>, </a:t>
            </a:r>
            <a:r>
              <a:rPr kumimoji="0" lang="en-US" altLang="en-US" sz="1600" b="1" i="0" u="none" strike="noStrike" cap="none" normalizeH="0" baseline="0" dirty="0" err="1" smtClean="0">
                <a:ln>
                  <a:noFill/>
                </a:ln>
                <a:solidFill>
                  <a:schemeClr val="tx1"/>
                </a:solidFill>
                <a:effectLst/>
                <a:latin typeface="Arial Unicode MS"/>
              </a:rPr>
              <a:t>ExcelReportCreator</a:t>
            </a:r>
            <a:r>
              <a:rPr kumimoji="0" lang="en-US" altLang="en-US" sz="1600" b="1" i="0" u="none" strike="noStrike" cap="none" normalizeH="0" baseline="0" dirty="0" smtClean="0">
                <a:ln>
                  <a:noFill/>
                </a:ln>
                <a:solidFill>
                  <a:schemeClr val="tx1"/>
                </a:solidFill>
                <a:effectLst/>
              </a:rPr>
              <a:t>)</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Sobrescriben</a:t>
            </a:r>
            <a:r>
              <a:rPr kumimoji="0" lang="en-US" altLang="en-US" sz="1600" b="0" i="0" u="none" strike="noStrike" cap="none" normalizeH="0" baseline="0" dirty="0" smtClean="0">
                <a:ln>
                  <a:noFill/>
                </a:ln>
                <a:solidFill>
                  <a:schemeClr val="tx1"/>
                </a:solidFill>
                <a:effectLst/>
                <a:latin typeface="Arial" panose="020B0604020202020204" pitchFamily="34" charset="0"/>
              </a:rPr>
              <a:t> el </a:t>
            </a:r>
            <a:r>
              <a:rPr kumimoji="0" lang="en-US" altLang="en-US" sz="1600" b="0" i="0" u="none" strike="noStrike" cap="none" normalizeH="0" baseline="0" dirty="0" err="1" smtClean="0">
                <a:ln>
                  <a:noFill/>
                </a:ln>
                <a:solidFill>
                  <a:schemeClr val="tx1"/>
                </a:solidFill>
                <a:effectLst/>
                <a:latin typeface="Arial" panose="020B0604020202020204" pitchFamily="34" charset="0"/>
              </a:rPr>
              <a:t>método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Unicode MS"/>
              </a:rPr>
              <a:t>CreateReport</a:t>
            </a:r>
            <a:r>
              <a:rPr kumimoji="0" lang="en-US" altLang="en-US" sz="1600" b="0" i="0" u="none" strike="noStrike" cap="none" normalizeH="0" baseline="0" dirty="0" smtClean="0">
                <a:ln>
                  <a:noFill/>
                </a:ln>
                <a:solidFill>
                  <a:schemeClr val="tx1"/>
                </a:solidFill>
                <a:effectLst/>
              </a:rPr>
              <a:t> para </a:t>
            </a:r>
            <a:r>
              <a:rPr kumimoji="0" lang="en-US" altLang="en-US" sz="1600" b="0" i="0" u="none" strike="noStrike" cap="none" normalizeH="0" baseline="0" dirty="0" err="1" smtClean="0">
                <a:ln>
                  <a:noFill/>
                </a:ln>
                <a:solidFill>
                  <a:schemeClr val="tx1"/>
                </a:solidFill>
                <a:effectLst/>
              </a:rPr>
              <a:t>devolver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instancias</a:t>
            </a:r>
            <a:r>
              <a:rPr kumimoji="0" lang="en-US" altLang="en-US" sz="1600" b="0" i="0" u="none" strike="noStrike" cap="none" normalizeH="0" baseline="0" dirty="0" smtClean="0">
                <a:ln>
                  <a:noFill/>
                </a:ln>
                <a:solidFill>
                  <a:schemeClr val="tx1"/>
                </a:solidFill>
                <a:effectLst/>
              </a:rPr>
              <a:t> de </a:t>
            </a:r>
            <a:r>
              <a:rPr kumimoji="0" lang="en-US" altLang="en-US" sz="1600" b="0" i="0" u="none" strike="noStrike" cap="none" normalizeH="0" baseline="0" dirty="0" err="1" smtClean="0">
                <a:ln>
                  <a:noFill/>
                </a:ln>
                <a:solidFill>
                  <a:schemeClr val="tx1"/>
                </a:solidFill>
                <a:effectLst/>
              </a:rPr>
              <a:t>productos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concretos</a:t>
            </a:r>
            <a:r>
              <a:rPr kumimoji="0" lang="en-US" altLang="en-US" sz="16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smtClean="0">
                <a:ln>
                  <a:noFill/>
                </a:ln>
                <a:solidFill>
                  <a:schemeClr val="tx1"/>
                </a:solidFill>
                <a:effectLst/>
                <a:latin typeface="Arial" panose="020B0604020202020204" pitchFamily="34" charset="0"/>
              </a:rPr>
              <a:t>Clase Principal (</a:t>
            </a:r>
            <a:r>
              <a:rPr kumimoji="0" lang="en-US" altLang="en-US" sz="1600" b="1" i="0" u="none" strike="noStrike" cap="none" normalizeH="0" baseline="0" dirty="0" smtClean="0">
                <a:ln>
                  <a:noFill/>
                </a:ln>
                <a:solidFill>
                  <a:schemeClr val="tx1"/>
                </a:solidFill>
                <a:effectLst/>
                <a:latin typeface="Arial Unicode MS"/>
              </a:rPr>
              <a:t>Program</a:t>
            </a:r>
            <a:r>
              <a:rPr kumimoji="0" lang="en-US" altLang="en-US" sz="1600" b="1" i="0" u="none" strike="noStrike" cap="none" normalizeH="0" baseline="0" dirty="0" smtClean="0">
                <a:ln>
                  <a:noFill/>
                </a:ln>
                <a:solidFill>
                  <a:schemeClr val="tx1"/>
                </a:solidFill>
                <a:effectLst/>
              </a:rPr>
              <a:t>)</a:t>
            </a:r>
            <a:r>
              <a:rPr kumimoji="0" lang="en-US" altLang="en-US" sz="1600" b="0" i="0" u="none" strike="noStrike" cap="none" normalizeH="0" baseline="0" dirty="0" smtClean="0">
                <a:ln>
                  <a:noFill/>
                </a:ln>
                <a:solidFill>
                  <a:schemeClr val="tx1"/>
                </a:solidFill>
                <a:effectLst/>
                <a:latin typeface="Arial" panose="020B0604020202020204" pitchFamily="34" charset="0"/>
              </a:rPr>
              <a:t>: El </a:t>
            </a:r>
            <a:r>
              <a:rPr kumimoji="0" lang="en-US" altLang="en-US" sz="1600" b="0" i="0" u="none" strike="noStrike" cap="none" normalizeH="0" baseline="0" dirty="0" err="1" smtClean="0">
                <a:ln>
                  <a:noFill/>
                </a:ln>
                <a:solidFill>
                  <a:schemeClr val="tx1"/>
                </a:solidFill>
                <a:effectLst/>
                <a:latin typeface="Arial" panose="020B0604020202020204" pitchFamily="34" charset="0"/>
              </a:rPr>
              <a:t>cliente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interactúa</a:t>
            </a:r>
            <a:r>
              <a:rPr kumimoji="0" lang="en-US" altLang="en-US" sz="1600" b="0" i="0" u="none" strike="noStrike" cap="none" normalizeH="0" baseline="0" dirty="0" smtClean="0">
                <a:ln>
                  <a:noFill/>
                </a:ln>
                <a:solidFill>
                  <a:schemeClr val="tx1"/>
                </a:solidFill>
                <a:effectLst/>
                <a:latin typeface="Arial" panose="020B0604020202020204" pitchFamily="34" charset="0"/>
              </a:rPr>
              <a:t> con los </a:t>
            </a:r>
            <a:r>
              <a:rPr kumimoji="0" lang="en-US" altLang="en-US" sz="1600" b="0" i="0" u="none" strike="noStrike" cap="none" normalizeH="0" baseline="0" dirty="0" err="1" smtClean="0">
                <a:ln>
                  <a:noFill/>
                </a:ln>
                <a:solidFill>
                  <a:schemeClr val="tx1"/>
                </a:solidFill>
                <a:effectLst/>
                <a:latin typeface="Arial" panose="020B0604020202020204" pitchFamily="34" charset="0"/>
              </a:rPr>
              <a:t>creadores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concretos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Unicode MS"/>
              </a:rPr>
              <a:t>PdfReportCreator</a:t>
            </a:r>
            <a:r>
              <a:rPr kumimoji="0" lang="en-US" altLang="en-US" sz="1600" b="0" i="0" u="none" strike="noStrike" cap="none" normalizeH="0" baseline="0" dirty="0" smtClean="0">
                <a:ln>
                  <a:noFill/>
                </a:ln>
                <a:solidFill>
                  <a:schemeClr val="tx1"/>
                </a:solidFill>
                <a:effectLst/>
              </a:rPr>
              <a:t> o </a:t>
            </a:r>
            <a:r>
              <a:rPr kumimoji="0" lang="en-US" altLang="en-US" sz="1600" b="0" i="0" u="none" strike="noStrike" cap="none" normalizeH="0" baseline="0" dirty="0" err="1" smtClean="0">
                <a:ln>
                  <a:noFill/>
                </a:ln>
                <a:solidFill>
                  <a:schemeClr val="tx1"/>
                </a:solidFill>
                <a:effectLst/>
                <a:latin typeface="Arial Unicode MS"/>
              </a:rPr>
              <a:t>ExcelReportCreator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pero</a:t>
            </a:r>
            <a:r>
              <a:rPr kumimoji="0" lang="en-US" altLang="en-US" sz="1600" b="0" i="0" u="none" strike="noStrike" cap="none" normalizeH="0" baseline="0" dirty="0" smtClean="0">
                <a:ln>
                  <a:noFill/>
                </a:ln>
                <a:solidFill>
                  <a:schemeClr val="tx1"/>
                </a:solidFill>
                <a:effectLst/>
              </a:rPr>
              <a:t> solo </a:t>
            </a:r>
            <a:r>
              <a:rPr kumimoji="0" lang="en-US" altLang="en-US" sz="1600" b="0" i="0" u="none" strike="noStrike" cap="none" normalizeH="0" baseline="0" dirty="0" err="1" smtClean="0">
                <a:ln>
                  <a:noFill/>
                </a:ln>
                <a:solidFill>
                  <a:schemeClr val="tx1"/>
                </a:solidFill>
                <a:effectLst/>
              </a:rPr>
              <a:t>necesita</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conocer</a:t>
            </a:r>
            <a:r>
              <a:rPr kumimoji="0" lang="en-US" altLang="en-US" sz="1600" b="0" i="0" u="none" strike="noStrike" cap="none" normalizeH="0" baseline="0" dirty="0" smtClean="0">
                <a:ln>
                  <a:noFill/>
                </a:ln>
                <a:solidFill>
                  <a:schemeClr val="tx1"/>
                </a:solidFill>
                <a:effectLst/>
              </a:rPr>
              <a:t> al </a:t>
            </a:r>
            <a:r>
              <a:rPr kumimoji="0" lang="en-US" altLang="en-US" sz="1600" b="0" i="0" u="none" strike="noStrike" cap="none" normalizeH="0" baseline="0" dirty="0" err="1" smtClean="0">
                <a:ln>
                  <a:noFill/>
                </a:ln>
                <a:solidFill>
                  <a:schemeClr val="tx1"/>
                </a:solidFill>
                <a:effectLst/>
              </a:rPr>
              <a:t>creador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abstracto</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a:rPr>
              <a:t>ReportCreator</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6" name="CuadroTexto 5"/>
          <p:cNvSpPr txBox="1"/>
          <p:nvPr/>
        </p:nvSpPr>
        <p:spPr>
          <a:xfrm>
            <a:off x="351258" y="2842912"/>
            <a:ext cx="357808" cy="523220"/>
          </a:xfrm>
          <a:prstGeom prst="rect">
            <a:avLst/>
          </a:prstGeom>
          <a:noFill/>
        </p:spPr>
        <p:txBody>
          <a:bodyPr wrap="square" rtlCol="0">
            <a:spAutoFit/>
          </a:bodyPr>
          <a:lstStyle/>
          <a:p>
            <a:r>
              <a:rPr lang="es-PE" sz="2800" dirty="0">
                <a:solidFill>
                  <a:srgbClr val="00B050"/>
                </a:solidFill>
              </a:rPr>
              <a:t>5</a:t>
            </a:r>
            <a:endParaRPr lang="en-US" sz="2800" dirty="0">
              <a:solidFill>
                <a:srgbClr val="00B050"/>
              </a:solidFill>
            </a:endParaRPr>
          </a:p>
        </p:txBody>
      </p:sp>
    </p:spTree>
    <p:extLst>
      <p:ext uri="{BB962C8B-B14F-4D97-AF65-F5344CB8AC3E}">
        <p14:creationId xmlns:p14="http://schemas.microsoft.com/office/powerpoint/2010/main" val="32814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Conclusión</a:t>
            </a:r>
            <a:endParaRPr lang="en-US" b="1" dirty="0"/>
          </a:p>
        </p:txBody>
      </p:sp>
      <p:sp>
        <p:nvSpPr>
          <p:cNvPr id="3" name="Marcador de contenido 2"/>
          <p:cNvSpPr>
            <a:spLocks noGrp="1"/>
          </p:cNvSpPr>
          <p:nvPr>
            <p:ph idx="1"/>
          </p:nvPr>
        </p:nvSpPr>
        <p:spPr/>
        <p:txBody>
          <a:bodyPr>
            <a:normAutofit fontScale="92500" lnSpcReduction="10000"/>
          </a:bodyPr>
          <a:lstStyle/>
          <a:p>
            <a:pPr algn="just" fontAlgn="base"/>
            <a:r>
              <a:rPr lang="es-MX" dirty="0"/>
              <a:t>En resumen, el patrón Factory </a:t>
            </a:r>
            <a:r>
              <a:rPr lang="es-MX" dirty="0" err="1"/>
              <a:t>Method</a:t>
            </a:r>
            <a:r>
              <a:rPr lang="es-MX" dirty="0"/>
              <a:t> es una técnica muy útil en la programación orientada a objetos ya que </a:t>
            </a:r>
            <a:r>
              <a:rPr lang="es-MX" b="1" dirty="0">
                <a:solidFill>
                  <a:srgbClr val="FF0000"/>
                </a:solidFill>
              </a:rPr>
              <a:t>permite crear objetos de forma genérica sin tener que conocer la clase concreta del objeto</a:t>
            </a:r>
            <a:r>
              <a:rPr lang="es-MX" dirty="0"/>
              <a:t>. Esto facilita la creación de código modular y reutilizable.</a:t>
            </a:r>
          </a:p>
          <a:p>
            <a:pPr algn="just" fontAlgn="base"/>
            <a:r>
              <a:rPr lang="es-MX" dirty="0" smtClean="0"/>
              <a:t>Podemos utilizar </a:t>
            </a:r>
            <a:r>
              <a:rPr lang="es-MX" dirty="0"/>
              <a:t>el patrón Factory </a:t>
            </a:r>
            <a:r>
              <a:rPr lang="es-MX" dirty="0" err="1"/>
              <a:t>Method</a:t>
            </a:r>
            <a:r>
              <a:rPr lang="es-MX" dirty="0"/>
              <a:t> mediante la definición de una interfaz o clase abstracta que defina los métodos necesarios para crear un objeto, y luego dejar la implementación de esos métodos en las subclases concretas.</a:t>
            </a:r>
          </a:p>
          <a:p>
            <a:pPr algn="just"/>
            <a:r>
              <a:rPr lang="es-PE" dirty="0" smtClean="0"/>
              <a:t>Permite crear objetos sin exponer su inicialización, el proceso de inicialización se puede realizar a través de una función(método) que corresponde al patrón de diseño </a:t>
            </a:r>
            <a:r>
              <a:rPr lang="es-PE" b="1" dirty="0" err="1" smtClean="0"/>
              <a:t>factoryMethod</a:t>
            </a:r>
            <a:r>
              <a:rPr lang="es-PE" dirty="0" smtClean="0"/>
              <a:t>, o se puede realizar a través de una clase en donde entra el patrón de diseño </a:t>
            </a:r>
            <a:r>
              <a:rPr lang="es-PE" b="1" dirty="0" err="1" smtClean="0"/>
              <a:t>AbstractFactory</a:t>
            </a:r>
            <a:endParaRPr lang="en-US" b="1" dirty="0"/>
          </a:p>
        </p:txBody>
      </p:sp>
    </p:spTree>
    <p:extLst>
      <p:ext uri="{BB962C8B-B14F-4D97-AF65-F5344CB8AC3E}">
        <p14:creationId xmlns:p14="http://schemas.microsoft.com/office/powerpoint/2010/main" val="1630594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1647</TotalTime>
  <Words>1984</Words>
  <Application>Microsoft Office PowerPoint</Application>
  <PresentationFormat>Panorámica</PresentationFormat>
  <Paragraphs>247</Paragraphs>
  <Slides>33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Arial</vt:lpstr>
      <vt:lpstr>Arial Unicode MS</vt:lpstr>
      <vt:lpstr>Calibri</vt:lpstr>
      <vt:lpstr>Calibri Light</vt:lpstr>
      <vt:lpstr>DevExpert</vt:lpstr>
      <vt:lpstr>Times New Roman</vt:lpstr>
      <vt:lpstr>Tema de Office</vt:lpstr>
      <vt:lpstr>Patrones de Diseño</vt:lpstr>
      <vt:lpstr>¿Qué son los patrones de diseño / design patterns?</vt:lpstr>
      <vt:lpstr>Tipos de patrones de diseño de software</vt:lpstr>
      <vt:lpstr>Tipos de patrones de diseño de sotware</vt:lpstr>
      <vt:lpstr>FACTORY METHOD</vt:lpstr>
      <vt:lpstr>Estructura del Factory Method</vt:lpstr>
      <vt:lpstr>Presentación de PowerPoint</vt:lpstr>
      <vt:lpstr>Presentación de PowerPoint</vt:lpstr>
      <vt:lpstr>Conclusión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ABSTRACT FACTORY</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Patrones de Diseño</dc:title>
  <dc:creator>gabriel</dc:creator>
  <cp:lastModifiedBy>gabriel</cp:lastModifiedBy>
  <cp:revision>39</cp:revision>
  <dcterms:created xsi:type="dcterms:W3CDTF">2024-05-23T12:58:04Z</dcterms:created>
  <dcterms:modified xsi:type="dcterms:W3CDTF">2025-01-16T00:11:30Z</dcterms:modified>
</cp:coreProperties>
</file>