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5" r:id="rId5"/>
    <p:sldId id="28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4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4B30-8B6C-4227-8AA4-50A31E8103A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76E6-EA94-4C02-B616-9B8B4B9C13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INTRODUCCION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8443" y="384032"/>
            <a:ext cx="10515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palabra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CLI (Command Line Interface) de .NET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porque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representa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ecosistema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desarrollo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conocido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net),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software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operativos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Windows,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Linux.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escribes 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línea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comandos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invocando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 de .NET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línea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comandos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desarrolladores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proyectos .NET.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incluida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SDK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tareas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tales como: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proyectos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build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publish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paquetes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add package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elegido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porque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referencia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corta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directa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plataforma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.NET.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Simplifica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comandos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obvio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trabajando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contexto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.NET.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Además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ayuda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unificar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experiencia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desarrollo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entornos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herramienta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diferentes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sistemas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operativos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para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múltiples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lenguajes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soporta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plataforma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como C#, F#, y Visual Basic.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el CLI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entiende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deseas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.NET, y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encarga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compilar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ejecutarlo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necesario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4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696" y="96423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Otros Términos Importantes en .NET</a:t>
            </a:r>
          </a:p>
          <a:p>
            <a:pPr marL="0" indent="0">
              <a:buNone/>
            </a:pPr>
            <a:endParaRPr lang="es-MX" b="1" dirty="0" smtClean="0"/>
          </a:p>
          <a:p>
            <a:pPr algn="just"/>
            <a:r>
              <a:rPr lang="es-MX" b="1" dirty="0" smtClean="0"/>
              <a:t>ASP.NET Core</a:t>
            </a:r>
            <a:r>
              <a:rPr lang="es-MX" dirty="0" smtClean="0"/>
              <a:t>: Es el marco de trabajo para desarrollar aplicaciones web modernas en .NET. ASP.NET Core es multiplataforma, de alto rendimiento y orientado a la nube.</a:t>
            </a:r>
          </a:p>
          <a:p>
            <a:pPr algn="just"/>
            <a:r>
              <a:rPr lang="es-MX" b="1" dirty="0" err="1" smtClean="0"/>
              <a:t>Entity</a:t>
            </a:r>
            <a:r>
              <a:rPr lang="es-MX" b="1" dirty="0" smtClean="0"/>
              <a:t> Framework Core (EF Core)</a:t>
            </a:r>
            <a:r>
              <a:rPr lang="es-MX" dirty="0" smtClean="0"/>
              <a:t>: Es el ORM (</a:t>
            </a:r>
            <a:r>
              <a:rPr lang="es-MX" dirty="0" err="1" smtClean="0"/>
              <a:t>Object-Relational</a:t>
            </a:r>
            <a:r>
              <a:rPr lang="es-MX" dirty="0" smtClean="0"/>
              <a:t> </a:t>
            </a:r>
            <a:r>
              <a:rPr lang="es-MX" dirty="0" err="1" smtClean="0"/>
              <a:t>Mapping</a:t>
            </a:r>
            <a:r>
              <a:rPr lang="es-MX" dirty="0" smtClean="0"/>
              <a:t>) de .NET para interactuar con bases de datos de manera fácil y efectiva usando clases y objetos en lugar de comandos SQL.</a:t>
            </a:r>
          </a:p>
          <a:p>
            <a:pPr algn="just"/>
            <a:r>
              <a:rPr lang="es-MX" b="1" dirty="0" err="1" smtClean="0"/>
              <a:t>NuGet</a:t>
            </a:r>
            <a:r>
              <a:rPr lang="es-MX" dirty="0" smtClean="0"/>
              <a:t>: Es el administrador de paquetes para .NET, utilizado para añadir bibliotecas externas (paquetes) a tu proyecto.</a:t>
            </a:r>
          </a:p>
          <a:p>
            <a:pPr algn="just"/>
            <a:r>
              <a:rPr lang="es-MX" b="1" dirty="0" err="1" smtClean="0"/>
              <a:t>MSBuild</a:t>
            </a:r>
            <a:r>
              <a:rPr lang="es-MX" dirty="0" smtClean="0"/>
              <a:t>: Es el motor de </a:t>
            </a:r>
            <a:r>
              <a:rPr lang="es-MX" b="1" i="1" dirty="0" smtClean="0"/>
              <a:t>compilación utilizado por .NET </a:t>
            </a:r>
            <a:r>
              <a:rPr lang="es-MX" dirty="0" smtClean="0"/>
              <a:t>para compilar, empaquetar y desplegar proyectos. Aunque está integrado en el CLI, </a:t>
            </a:r>
            <a:r>
              <a:rPr lang="es-MX" b="1" i="1" dirty="0" err="1" smtClean="0"/>
              <a:t>MSBuild</a:t>
            </a:r>
            <a:r>
              <a:rPr lang="es-MX" dirty="0" smtClean="0"/>
              <a:t> puede personalizarse mediante archivos de proyecto para configurar el proceso de compilación.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1209" y="68593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Resumen</a:t>
            </a:r>
          </a:p>
          <a:p>
            <a:pPr marL="0" indent="0">
              <a:buNone/>
            </a:pPr>
            <a:endParaRPr lang="es-MX" b="1" dirty="0" smtClean="0"/>
          </a:p>
          <a:p>
            <a:pPr algn="just"/>
            <a:r>
              <a:rPr lang="es-MX" b="1" dirty="0" smtClean="0"/>
              <a:t>SDK</a:t>
            </a:r>
            <a:r>
              <a:rPr lang="es-MX" dirty="0" smtClean="0"/>
              <a:t>: Conjunto de herramientas para desarrollar en .NET.</a:t>
            </a:r>
          </a:p>
          <a:p>
            <a:pPr algn="just"/>
            <a:r>
              <a:rPr lang="es-MX" b="1" dirty="0" err="1" smtClean="0"/>
              <a:t>Runtime</a:t>
            </a:r>
            <a:r>
              <a:rPr lang="es-MX" dirty="0" smtClean="0"/>
              <a:t>: Entorno para ejecutar aplicaciones .NET ya compiladas.</a:t>
            </a:r>
          </a:p>
          <a:p>
            <a:pPr algn="just"/>
            <a:r>
              <a:rPr lang="es-MX" b="1" dirty="0" smtClean="0"/>
              <a:t>CLI</a:t>
            </a:r>
            <a:r>
              <a:rPr lang="es-MX" dirty="0" smtClean="0"/>
              <a:t>: Interfaz de línea de comandos para crear, compilar y ejecutar aplicaciones en .NET.</a:t>
            </a:r>
          </a:p>
          <a:p>
            <a:pPr algn="just"/>
            <a:r>
              <a:rPr lang="es-MX" b="1" dirty="0" smtClean="0"/>
              <a:t>ASP.NET Core y EF Core</a:t>
            </a:r>
            <a:r>
              <a:rPr lang="es-MX" dirty="0" smtClean="0"/>
              <a:t>: </a:t>
            </a:r>
            <a:r>
              <a:rPr lang="es-MX" dirty="0" err="1" smtClean="0"/>
              <a:t>Frameworks</a:t>
            </a:r>
            <a:r>
              <a:rPr lang="es-MX" dirty="0" smtClean="0"/>
              <a:t> para desarrollo web y de bases de datos, respectivamente.</a:t>
            </a:r>
          </a:p>
          <a:p>
            <a:pPr algn="just"/>
            <a:r>
              <a:rPr lang="es-MX" b="1" dirty="0" err="1" smtClean="0"/>
              <a:t>NuGet</a:t>
            </a:r>
            <a:r>
              <a:rPr lang="es-MX" dirty="0" smtClean="0"/>
              <a:t>: Administrador de paquetes para .NET.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Estos son los fundamentos para empezar a desarrollar en .NET. Con el tiempo, podrás explorar temas avanzados como inyección de dependencias, pruebas unitarias y desarrollo de </a:t>
            </a:r>
            <a:r>
              <a:rPr lang="es-MX" dirty="0" err="1" smtClean="0"/>
              <a:t>APIs</a:t>
            </a:r>
            <a:r>
              <a:rPr lang="es-MX" dirty="0" smtClean="0"/>
              <a:t>, pero esta guía te da una base sólida para iniciar.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8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dll</a:t>
            </a:r>
            <a:r>
              <a:rPr lang="en-US" b="1" dirty="0" smtClean="0"/>
              <a:t> (Dynamic Link Library) y .exe (</a:t>
            </a:r>
            <a:r>
              <a:rPr lang="en-US" b="1" dirty="0" err="1" smtClean="0"/>
              <a:t>ejecutable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567578"/>
            <a:ext cx="1051560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.NET,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(Dynamic Link Library) y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ejecutable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se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crean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resultado del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proceso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compilación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proyecto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Aquí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explico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cómo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bibliotecas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ejecutables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propósito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proceso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.NET.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.NET (y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refiere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código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escribes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ejecutables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bibliotecas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computadora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Este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involucra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etapas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ejecutables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bibliotecas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enlace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dinámico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Vamos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desglosar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conceptos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clave: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.NET?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(Dynamic Link Library)</a:t>
            </a:r>
            <a:r>
              <a:rPr lang="en-US" altLang="en-US" sz="1600" dirty="0"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Una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biblioteca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archivo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código y </a:t>
            </a:r>
            <a:r>
              <a:rPr lang="en-US" altLang="en-US" sz="1600" b="1" dirty="0" err="1">
                <a:latin typeface="Arial" panose="020B0604020202020204" pitchFamily="34" charset="0"/>
              </a:rPr>
              <a:t>recursos</a:t>
            </a: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US" altLang="en-US" sz="1600" b="1" dirty="0" err="1">
                <a:latin typeface="Arial" panose="020B0604020202020204" pitchFamily="34" charset="0"/>
              </a:rPr>
              <a:t>reutilizables</a:t>
            </a:r>
            <a:r>
              <a:rPr lang="en-US" altLang="en-US" sz="1600" dirty="0">
                <a:latin typeface="Arial" panose="020B0604020202020204" pitchFamily="34" charset="0"/>
              </a:rPr>
              <a:t> que </a:t>
            </a:r>
            <a:r>
              <a:rPr lang="en-US" altLang="en-US" sz="1600" dirty="0" err="1">
                <a:latin typeface="Arial" panose="020B0604020202020204" pitchFamily="34" charset="0"/>
              </a:rPr>
              <a:t>otras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aplicaciones</a:t>
            </a:r>
            <a:r>
              <a:rPr lang="en-US" altLang="en-US" sz="1600" dirty="0">
                <a:latin typeface="Arial" panose="020B0604020202020204" pitchFamily="34" charset="0"/>
              </a:rPr>
              <a:t> o proyectos </a:t>
            </a:r>
            <a:r>
              <a:rPr lang="en-US" altLang="en-US" sz="1600" dirty="0" err="1">
                <a:latin typeface="Arial" panose="020B0604020202020204" pitchFamily="34" charset="0"/>
              </a:rPr>
              <a:t>pueden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usar</a:t>
            </a:r>
            <a:r>
              <a:rPr lang="en-US" altLang="en-US" sz="1600" dirty="0">
                <a:latin typeface="Arial" panose="020B0604020202020204" pitchFamily="34" charset="0"/>
              </a:rPr>
              <a:t>. Las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.NET son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encapsular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lógica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queremos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esté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disponible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múltiples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proyectos sin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duplicar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código.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.exe (Executable)</a:t>
            </a:r>
            <a:r>
              <a:rPr lang="en-US" altLang="en-US" sz="1600" dirty="0">
                <a:latin typeface="Arial" panose="020B0604020202020204" pitchFamily="34" charset="0"/>
              </a:rPr>
              <a:t>: Un </a:t>
            </a:r>
            <a:r>
              <a:rPr lang="en-US" altLang="en-US" sz="1600" dirty="0" err="1">
                <a:latin typeface="Arial" panose="020B0604020202020204" pitchFamily="34" charset="0"/>
              </a:rPr>
              <a:t>archivo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archivo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iniciarse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manera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independiente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lang="en-US" altLang="en-US" sz="1600" b="1" dirty="0" err="1">
                <a:latin typeface="Arial" panose="020B0604020202020204" pitchFamily="34" charset="0"/>
              </a:rPr>
              <a:t>punto</a:t>
            </a:r>
            <a:r>
              <a:rPr lang="en-US" altLang="en-US" sz="1600" b="1" dirty="0">
                <a:latin typeface="Arial" panose="020B0604020202020204" pitchFamily="34" charset="0"/>
              </a:rPr>
              <a:t> de entrada principal de </a:t>
            </a:r>
            <a:r>
              <a:rPr lang="en-US" altLang="en-US" sz="1600" b="1" dirty="0" err="1">
                <a:latin typeface="Arial" panose="020B0604020202020204" pitchFamily="34" charset="0"/>
              </a:rPr>
              <a:t>una</a:t>
            </a: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US" altLang="en-US" sz="1600" b="1" dirty="0" err="1">
                <a:latin typeface="Arial" panose="020B0604020202020204" pitchFamily="34" charset="0"/>
              </a:rPr>
              <a:t>aplicación</a:t>
            </a:r>
            <a:r>
              <a:rPr lang="en-US" altLang="en-US" sz="1600" dirty="0">
                <a:latin typeface="Arial" panose="020B0604020202020204" pitchFamily="34" charset="0"/>
              </a:rPr>
              <a:t>. </a:t>
            </a:r>
            <a:r>
              <a:rPr lang="en-US" altLang="en-US" sz="1600" dirty="0" err="1">
                <a:latin typeface="Arial" panose="020B0604020202020204" pitchFamily="34" charset="0"/>
              </a:rPr>
              <a:t>Es</a:t>
            </a:r>
            <a:r>
              <a:rPr lang="en-US" altLang="en-US" sz="1600" dirty="0">
                <a:latin typeface="Arial" panose="020B0604020202020204" pitchFamily="34" charset="0"/>
              </a:rPr>
              <a:t> el </a:t>
            </a:r>
            <a:r>
              <a:rPr lang="en-US" altLang="en-US" sz="1600" dirty="0" err="1">
                <a:latin typeface="Arial" panose="020B0604020202020204" pitchFamily="34" charset="0"/>
              </a:rPr>
              <a:t>tipo</a:t>
            </a:r>
            <a:r>
              <a:rPr lang="en-US" altLang="en-US" sz="1600" dirty="0">
                <a:latin typeface="Arial" panose="020B0604020202020204" pitchFamily="34" charset="0"/>
              </a:rPr>
              <a:t> de </a:t>
            </a:r>
            <a:r>
              <a:rPr lang="en-US" altLang="en-US" sz="1600" dirty="0" err="1">
                <a:latin typeface="Arial" panose="020B0604020202020204" pitchFamily="34" charset="0"/>
              </a:rPr>
              <a:t>archivo</a:t>
            </a:r>
            <a:r>
              <a:rPr lang="en-US" altLang="en-US" sz="1600" dirty="0">
                <a:latin typeface="Arial" panose="020B0604020202020204" pitchFamily="34" charset="0"/>
              </a:rPr>
              <a:t> que </a:t>
            </a:r>
            <a:r>
              <a:rPr lang="en-US" altLang="en-US" sz="1600" dirty="0" err="1">
                <a:latin typeface="Arial" panose="020B0604020202020204" pitchFamily="34" charset="0"/>
              </a:rPr>
              <a:t>usualmente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ejecutamos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sistemas</a:t>
            </a:r>
            <a:r>
              <a:rPr lang="en-US" altLang="en-US" sz="1600" dirty="0">
                <a:latin typeface="Arial" panose="020B0604020202020204" pitchFamily="34" charset="0"/>
              </a:rPr>
              <a:t> Windows para </a:t>
            </a:r>
            <a:r>
              <a:rPr lang="en-US" altLang="en-US" sz="1600" dirty="0" err="1">
                <a:latin typeface="Arial" panose="020B0604020202020204" pitchFamily="34" charset="0"/>
              </a:rPr>
              <a:t>iniciar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una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aplicación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En .NET, </a:t>
            </a:r>
            <a:r>
              <a:rPr lang="en-US" altLang="en-US" sz="1600" dirty="0" err="1">
                <a:latin typeface="Arial" panose="020B0604020202020204" pitchFamily="34" charset="0"/>
              </a:rPr>
              <a:t>puedes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generar</a:t>
            </a:r>
            <a:r>
              <a:rPr lang="en-US" altLang="en-US" sz="1600" dirty="0">
                <a:latin typeface="Arial" panose="020B0604020202020204" pitchFamily="34" charset="0"/>
              </a:rPr>
              <a:t> ambos </a:t>
            </a:r>
            <a:r>
              <a:rPr lang="en-US" altLang="en-US" sz="1600" dirty="0" err="1">
                <a:latin typeface="Arial" panose="020B0604020202020204" pitchFamily="34" charset="0"/>
              </a:rPr>
              <a:t>tipos</a:t>
            </a:r>
            <a:r>
              <a:rPr lang="en-US" altLang="en-US" sz="1600" dirty="0">
                <a:latin typeface="Arial" panose="020B0604020202020204" pitchFamily="34" charset="0"/>
              </a:rPr>
              <a:t> de </a:t>
            </a:r>
            <a:r>
              <a:rPr lang="en-US" altLang="en-US" sz="1600" dirty="0" err="1">
                <a:latin typeface="Arial" panose="020B0604020202020204" pitchFamily="34" charset="0"/>
              </a:rPr>
              <a:t>archivos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usando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diferentes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tipos</a:t>
            </a:r>
            <a:r>
              <a:rPr lang="en-US" altLang="en-US" sz="1600" dirty="0">
                <a:latin typeface="Arial" panose="020B0604020202020204" pitchFamily="34" charset="0"/>
              </a:rPr>
              <a:t> de proyectos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1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1452" y="646939"/>
            <a:ext cx="105156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C#)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traducido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formato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En .NET,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compilador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transforma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(Common Intermediate Language),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(Dynamic Link Library):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bibliotecas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código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reutilizado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ejecutables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sí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destinadas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referenciadas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invocadas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archivos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ejecutables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correr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independiente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máquina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virtual de .NET (Common Language Runtime o CLR)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convierte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máquina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0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1939" y="472474"/>
            <a:ext cx="10515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.NET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flujo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trabajo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típico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.NET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siguiente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Escribir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desarrolladores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C#) con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lógica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build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compilador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convierte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intermedio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(CIL) y genera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archivos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referencie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archivo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el CLR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convierte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CIL a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máquina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sistema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4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4948" y="710198"/>
            <a:ext cx="1051560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.exe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(Dynamic Link Library)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reutilizables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funcionalidades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.exe (Executable)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.NET,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código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el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inicializar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CLR,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completo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interpretados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compilados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(como C#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.NET): El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antes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.NET,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código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convierte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CIL,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luego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CLR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convierte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máquina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(como Python o JavaScript): El código se lee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línea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línea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intérprete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ejecutables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antes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intérprete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directamente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4704" y="672148"/>
            <a:ext cx="105156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Resumen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entrada;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proyectos lo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.exe 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ejecutable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entrada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y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forma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independiente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Creación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proyectos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classlib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bibliotecas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 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aplicaciones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ejecutables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(.exe).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publish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prepara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distribución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optimizada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producción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proceso de compilación en .NET convierte el código fuente en archivos ejecutables (.</a:t>
            </a:r>
            <a:r>
              <a:rPr kumimoji="0" lang="es-MX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</a:t>
            </a:r>
            <a:r>
              <a:rPr kumimoji="0" lang="es-MX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 bibliotecas (.</a:t>
            </a:r>
            <a:r>
              <a:rPr kumimoji="0" lang="es-MX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dll</a:t>
            </a:r>
            <a:r>
              <a:rPr kumimoji="0" lang="es-MX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que pueden ser ejecutados por la CLR.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MX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dll</a:t>
            </a:r>
            <a:r>
              <a:rPr kumimoji="0" lang="es-MX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una biblioteca reutilizable y no ejecutable por sí misma.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MX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MX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</a:t>
            </a:r>
            <a:r>
              <a:rPr kumimoji="0" lang="es-MX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un programa ejecutable que puede ejecutarse de manera independiente.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MX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usa un enfoque compilado, donde el código se convierte en código intermedio y luego en código máquina en tiempo de ejecución, a diferencia de los lenguajes interpretados que ejecutan el código fuente directamente. </a:t>
            </a:r>
          </a:p>
        </p:txBody>
      </p:sp>
    </p:spTree>
    <p:extLst>
      <p:ext uri="{BB962C8B-B14F-4D97-AF65-F5344CB8AC3E}">
        <p14:creationId xmlns:p14="http://schemas.microsoft.com/office/powerpoint/2010/main" val="210181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 Interpretado y Compilado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MX" sz="2900" dirty="0" smtClean="0"/>
              <a:t>Los conceptos de </a:t>
            </a:r>
            <a:r>
              <a:rPr lang="es-MX" sz="2900" b="1" dirty="0" smtClean="0"/>
              <a:t>lenguaje interpretado</a:t>
            </a:r>
            <a:r>
              <a:rPr lang="es-MX" sz="2900" dirty="0" smtClean="0"/>
              <a:t> y </a:t>
            </a:r>
            <a:r>
              <a:rPr lang="es-MX" sz="2900" b="1" dirty="0" smtClean="0"/>
              <a:t>lenguaje compilado</a:t>
            </a:r>
            <a:r>
              <a:rPr lang="es-MX" sz="2900" dirty="0" smtClean="0"/>
              <a:t> describen cómo se procesa y ejecuta el código de un programa para que la computadora pueda entenderlo y ejecutarlo. Vamos a ver en qué se diferencian y algunos ejemplos de cada uno.</a:t>
            </a:r>
          </a:p>
          <a:p>
            <a:pPr algn="just"/>
            <a:endParaRPr lang="es-MX" sz="29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</a:t>
            </a:r>
            <a:r>
              <a:rPr kumimoji="0" lang="en-US" altLang="en-US" sz="2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</a:t>
            </a:r>
            <a:endParaRPr kumimoji="0" lang="en-US" altLang="en-US" sz="2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lang="en-US" altLang="en-US" sz="2900" b="1" dirty="0" err="1">
                <a:latin typeface="Arial" panose="020B0604020202020204" pitchFamily="34" charset="0"/>
              </a:rPr>
              <a:t>lenguaje</a:t>
            </a:r>
            <a:r>
              <a:rPr lang="en-US" altLang="en-US" sz="2900" b="1" dirty="0">
                <a:latin typeface="Arial" panose="020B0604020202020204" pitchFamily="34" charset="0"/>
              </a:rPr>
              <a:t> </a:t>
            </a:r>
            <a:r>
              <a:rPr lang="en-US" altLang="en-US" sz="2900" b="1" dirty="0" err="1">
                <a:latin typeface="Arial" panose="020B0604020202020204" pitchFamily="34" charset="0"/>
              </a:rPr>
              <a:t>compilado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es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aquel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en</a:t>
            </a:r>
            <a:r>
              <a:rPr lang="en-US" altLang="en-US" sz="2900" dirty="0">
                <a:latin typeface="Arial" panose="020B0604020202020204" pitchFamily="34" charset="0"/>
              </a:rPr>
              <a:t> el que el código </a:t>
            </a:r>
            <a:r>
              <a:rPr lang="en-US" altLang="en-US" sz="2900" dirty="0" err="1">
                <a:latin typeface="Arial" panose="020B0604020202020204" pitchFamily="34" charset="0"/>
              </a:rPr>
              <a:t>fuente</a:t>
            </a:r>
            <a:r>
              <a:rPr lang="en-US" altLang="en-US" sz="2900" dirty="0">
                <a:latin typeface="Arial" panose="020B0604020202020204" pitchFamily="34" charset="0"/>
              </a:rPr>
              <a:t> (el que escribe el </a:t>
            </a:r>
            <a:r>
              <a:rPr lang="en-US" altLang="en-US" sz="2900" dirty="0" err="1">
                <a:latin typeface="Arial" panose="020B0604020202020204" pitchFamily="34" charset="0"/>
              </a:rPr>
              <a:t>programador</a:t>
            </a:r>
            <a:r>
              <a:rPr lang="en-US" altLang="en-US" sz="2900" dirty="0">
                <a:latin typeface="Arial" panose="020B0604020202020204" pitchFamily="34" charset="0"/>
              </a:rPr>
              <a:t>) se </a:t>
            </a:r>
            <a:r>
              <a:rPr lang="en-US" altLang="en-US" sz="2900" b="1" dirty="0">
                <a:latin typeface="Arial" panose="020B0604020202020204" pitchFamily="34" charset="0"/>
              </a:rPr>
              <a:t>traduce </a:t>
            </a:r>
            <a:r>
              <a:rPr lang="en-US" altLang="en-US" sz="2900" b="1" dirty="0" err="1">
                <a:latin typeface="Arial" panose="020B0604020202020204" pitchFamily="34" charset="0"/>
              </a:rPr>
              <a:t>completamente</a:t>
            </a:r>
            <a:r>
              <a:rPr lang="en-US" altLang="en-US" sz="2900" b="1" dirty="0">
                <a:latin typeface="Arial" panose="020B0604020202020204" pitchFamily="34" charset="0"/>
              </a:rPr>
              <a:t> a código </a:t>
            </a:r>
            <a:r>
              <a:rPr lang="en-US" altLang="en-US" sz="2900" b="1" dirty="0" err="1">
                <a:latin typeface="Arial" panose="020B0604020202020204" pitchFamily="34" charset="0"/>
              </a:rPr>
              <a:t>máquina</a:t>
            </a:r>
            <a:r>
              <a:rPr lang="en-US" altLang="en-US" sz="2900" dirty="0">
                <a:latin typeface="Arial" panose="020B0604020202020204" pitchFamily="34" charset="0"/>
              </a:rPr>
              <a:t> antes de </a:t>
            </a:r>
            <a:r>
              <a:rPr lang="en-US" altLang="en-US" sz="2900" dirty="0" err="1">
                <a:latin typeface="Arial" panose="020B0604020202020204" pitchFamily="34" charset="0"/>
              </a:rPr>
              <a:t>su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ejecución</a:t>
            </a:r>
            <a:r>
              <a:rPr lang="en-US" altLang="en-US" sz="2900" dirty="0">
                <a:latin typeface="Arial" panose="020B0604020202020204" pitchFamily="34" charset="0"/>
              </a:rPr>
              <a:t>. Este </a:t>
            </a:r>
            <a:r>
              <a:rPr lang="en-US" altLang="en-US" sz="2900" dirty="0" err="1">
                <a:latin typeface="Arial" panose="020B0604020202020204" pitchFamily="34" charset="0"/>
              </a:rPr>
              <a:t>proceso</a:t>
            </a:r>
            <a:r>
              <a:rPr lang="en-US" altLang="en-US" sz="2900" dirty="0">
                <a:latin typeface="Arial" panose="020B0604020202020204" pitchFamily="34" charset="0"/>
              </a:rPr>
              <a:t> se </a:t>
            </a:r>
            <a:r>
              <a:rPr lang="en-US" altLang="en-US" sz="2900" dirty="0" err="1">
                <a:latin typeface="Arial" panose="020B0604020202020204" pitchFamily="34" charset="0"/>
              </a:rPr>
              <a:t>realiza</a:t>
            </a:r>
            <a:r>
              <a:rPr lang="en-US" altLang="en-US" sz="2900" dirty="0">
                <a:latin typeface="Arial" panose="020B0604020202020204" pitchFamily="34" charset="0"/>
              </a:rPr>
              <a:t> mediante un </a:t>
            </a:r>
            <a:r>
              <a:rPr lang="en-US" altLang="en-US" sz="2900" b="1" dirty="0" err="1">
                <a:latin typeface="Arial" panose="020B0604020202020204" pitchFamily="34" charset="0"/>
              </a:rPr>
              <a:t>compilador</a:t>
            </a:r>
            <a:r>
              <a:rPr lang="en-US" altLang="en-US" sz="2900" dirty="0">
                <a:latin typeface="Arial" panose="020B0604020202020204" pitchFamily="34" charset="0"/>
              </a:rPr>
              <a:t>, que </a:t>
            </a:r>
            <a:r>
              <a:rPr lang="en-US" altLang="en-US" sz="2900" dirty="0" err="1">
                <a:latin typeface="Arial" panose="020B0604020202020204" pitchFamily="34" charset="0"/>
              </a:rPr>
              <a:t>toma</a:t>
            </a:r>
            <a:r>
              <a:rPr lang="en-US" altLang="en-US" sz="2900" dirty="0">
                <a:latin typeface="Arial" panose="020B0604020202020204" pitchFamily="34" charset="0"/>
              </a:rPr>
              <a:t> el código </a:t>
            </a:r>
            <a:r>
              <a:rPr lang="en-US" altLang="en-US" sz="2900" dirty="0" err="1">
                <a:latin typeface="Arial" panose="020B0604020202020204" pitchFamily="34" charset="0"/>
              </a:rPr>
              <a:t>fuente</a:t>
            </a:r>
            <a:r>
              <a:rPr lang="en-US" altLang="en-US" sz="2900" dirty="0">
                <a:latin typeface="Arial" panose="020B0604020202020204" pitchFamily="34" charset="0"/>
              </a:rPr>
              <a:t> y lo </a:t>
            </a:r>
            <a:r>
              <a:rPr lang="en-US" altLang="en-US" sz="2900" dirty="0" err="1">
                <a:latin typeface="Arial" panose="020B0604020202020204" pitchFamily="34" charset="0"/>
              </a:rPr>
              <a:t>convierte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en</a:t>
            </a:r>
            <a:r>
              <a:rPr lang="en-US" altLang="en-US" sz="2900" dirty="0">
                <a:latin typeface="Arial" panose="020B0604020202020204" pitchFamily="34" charset="0"/>
              </a:rPr>
              <a:t> un </a:t>
            </a:r>
            <a:r>
              <a:rPr lang="en-US" altLang="en-US" sz="2900" dirty="0" err="1">
                <a:latin typeface="Arial" panose="020B0604020202020204" pitchFamily="34" charset="0"/>
              </a:rPr>
              <a:t>archivo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ejecutable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específico</a:t>
            </a:r>
            <a:r>
              <a:rPr lang="en-US" altLang="en-US" sz="2900" dirty="0">
                <a:latin typeface="Arial" panose="020B0604020202020204" pitchFamily="34" charset="0"/>
              </a:rPr>
              <a:t> para el </a:t>
            </a:r>
            <a:r>
              <a:rPr lang="en-US" altLang="en-US" sz="2900" dirty="0" err="1">
                <a:latin typeface="Arial" panose="020B0604020202020204" pitchFamily="34" charset="0"/>
              </a:rPr>
              <a:t>sistema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operativo</a:t>
            </a:r>
            <a:r>
              <a:rPr lang="en-US" altLang="en-US" sz="2900" dirty="0">
                <a:latin typeface="Arial" panose="020B0604020202020204" pitchFamily="34" charset="0"/>
              </a:rPr>
              <a:t> y la </a:t>
            </a:r>
            <a:r>
              <a:rPr lang="en-US" altLang="en-US" sz="2900" dirty="0" err="1">
                <a:latin typeface="Arial" panose="020B0604020202020204" pitchFamily="34" charset="0"/>
              </a:rPr>
              <a:t>arquitectura</a:t>
            </a:r>
            <a:r>
              <a:rPr lang="en-US" altLang="en-US" sz="2900" dirty="0">
                <a:latin typeface="Arial" panose="020B0604020202020204" pitchFamily="34" charset="0"/>
              </a:rPr>
              <a:t> de la </a:t>
            </a:r>
            <a:r>
              <a:rPr lang="en-US" altLang="en-US" sz="2900" dirty="0" err="1">
                <a:latin typeface="Arial" panose="020B0604020202020204" pitchFamily="34" charset="0"/>
              </a:rPr>
              <a:t>máquina</a:t>
            </a:r>
            <a:r>
              <a:rPr lang="en-US" altLang="en-US" sz="2900" dirty="0">
                <a:latin typeface="Arial" panose="020B0604020202020204" pitchFamily="34" charset="0"/>
              </a:rPr>
              <a:t> (</a:t>
            </a:r>
            <a:r>
              <a:rPr lang="en-US" altLang="en-US" sz="2900" dirty="0" err="1">
                <a:latin typeface="Arial" panose="020B0604020202020204" pitchFamily="34" charset="0"/>
              </a:rPr>
              <a:t>por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ejemplo</a:t>
            </a:r>
            <a:r>
              <a:rPr lang="en-US" altLang="en-US" sz="2900" dirty="0">
                <a:latin typeface="Arial" panose="020B0604020202020204" pitchFamily="34" charset="0"/>
              </a:rPr>
              <a:t>, un </a:t>
            </a:r>
            <a:r>
              <a:rPr lang="en-US" altLang="en-US" sz="2900" dirty="0" err="1">
                <a:latin typeface="Arial" panose="020B0604020202020204" pitchFamily="34" charset="0"/>
              </a:rPr>
              <a:t>archivo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Windows).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kumimoji="0" lang="en-US" altLang="en-US" sz="2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2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Compilados</a:t>
            </a:r>
            <a:r>
              <a:rPr kumimoji="0" lang="en-US" altLang="en-US" sz="2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2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2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rápida</a:t>
            </a:r>
            <a:r>
              <a:rPr lang="en-US" altLang="en-US" sz="2900" dirty="0">
                <a:latin typeface="Arial" panose="020B0604020202020204" pitchFamily="34" charset="0"/>
              </a:rPr>
              <a:t>: Al </a:t>
            </a:r>
            <a:r>
              <a:rPr lang="en-US" altLang="en-US" sz="2900" dirty="0" err="1">
                <a:latin typeface="Arial" panose="020B0604020202020204" pitchFamily="34" charset="0"/>
              </a:rPr>
              <a:t>estar</a:t>
            </a:r>
            <a:r>
              <a:rPr lang="en-US" altLang="en-US" sz="2900" dirty="0">
                <a:latin typeface="Arial" panose="020B0604020202020204" pitchFamily="34" charset="0"/>
              </a:rPr>
              <a:t> el </a:t>
            </a:r>
            <a:r>
              <a:rPr lang="en-US" altLang="en-US" sz="2900" dirty="0" err="1">
                <a:latin typeface="Arial" panose="020B0604020202020204" pitchFamily="34" charset="0"/>
              </a:rPr>
              <a:t>programa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ya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traducido</a:t>
            </a:r>
            <a:r>
              <a:rPr lang="en-US" altLang="en-US" sz="2900" dirty="0">
                <a:latin typeface="Arial" panose="020B0604020202020204" pitchFamily="34" charset="0"/>
              </a:rPr>
              <a:t> a código </a:t>
            </a:r>
            <a:r>
              <a:rPr lang="en-US" altLang="en-US" sz="2900" dirty="0" err="1">
                <a:latin typeface="Arial" panose="020B0604020202020204" pitchFamily="34" charset="0"/>
              </a:rPr>
              <a:t>máquina</a:t>
            </a:r>
            <a:r>
              <a:rPr lang="en-US" altLang="en-US" sz="2900" dirty="0">
                <a:latin typeface="Arial" panose="020B0604020202020204" pitchFamily="34" charset="0"/>
              </a:rPr>
              <a:t>, la </a:t>
            </a:r>
            <a:r>
              <a:rPr lang="en-US" altLang="en-US" sz="2900" dirty="0" err="1">
                <a:latin typeface="Arial" panose="020B0604020202020204" pitchFamily="34" charset="0"/>
              </a:rPr>
              <a:t>ejecución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suele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ser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rápida</a:t>
            </a:r>
            <a:r>
              <a:rPr lang="en-US" altLang="en-US" sz="2900" dirty="0">
                <a:latin typeface="Arial" panose="020B0604020202020204" pitchFamily="34" charset="0"/>
              </a:rPr>
              <a:t>, </a:t>
            </a:r>
            <a:r>
              <a:rPr lang="en-US" altLang="en-US" sz="2900" dirty="0" err="1">
                <a:latin typeface="Arial" panose="020B0604020202020204" pitchFamily="34" charset="0"/>
              </a:rPr>
              <a:t>ya</a:t>
            </a:r>
            <a:r>
              <a:rPr lang="en-US" altLang="en-US" sz="2900" dirty="0">
                <a:latin typeface="Arial" panose="020B0604020202020204" pitchFamily="34" charset="0"/>
              </a:rPr>
              <a:t> que la CPU </a:t>
            </a:r>
            <a:r>
              <a:rPr lang="en-US" altLang="en-US" sz="2900" dirty="0" err="1">
                <a:latin typeface="Arial" panose="020B0604020202020204" pitchFamily="34" charset="0"/>
              </a:rPr>
              <a:t>ejecuta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instrucciones</a:t>
            </a:r>
            <a:r>
              <a:rPr lang="en-US" altLang="en-US" sz="2900" dirty="0">
                <a:latin typeface="Arial" panose="020B0604020202020204" pitchFamily="34" charset="0"/>
              </a:rPr>
              <a:t> que </a:t>
            </a:r>
            <a:r>
              <a:rPr lang="en-US" altLang="en-US" sz="2900" dirty="0" err="1">
                <a:latin typeface="Arial" panose="020B0604020202020204" pitchFamily="34" charset="0"/>
              </a:rPr>
              <a:t>ya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entiende</a:t>
            </a:r>
            <a:r>
              <a:rPr lang="en-US" altLang="en-US" sz="2900" dirty="0"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900" b="1" dirty="0" err="1">
                <a:latin typeface="Arial" panose="020B0604020202020204" pitchFamily="34" charset="0"/>
              </a:rPr>
              <a:t>Optimización</a:t>
            </a:r>
            <a:r>
              <a:rPr lang="en-US" altLang="en-US" sz="2900" dirty="0">
                <a:latin typeface="Arial" panose="020B0604020202020204" pitchFamily="34" charset="0"/>
              </a:rPr>
              <a:t>: Los </a:t>
            </a:r>
            <a:r>
              <a:rPr lang="en-US" altLang="en-US" sz="2900" dirty="0" err="1">
                <a:latin typeface="Arial" panose="020B0604020202020204" pitchFamily="34" charset="0"/>
              </a:rPr>
              <a:t>compiladores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pueden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optimizar</a:t>
            </a:r>
            <a:r>
              <a:rPr lang="en-US" altLang="en-US" sz="2900" dirty="0">
                <a:latin typeface="Arial" panose="020B0604020202020204" pitchFamily="34" charset="0"/>
              </a:rPr>
              <a:t> el código para </a:t>
            </a:r>
            <a:r>
              <a:rPr lang="en-US" altLang="en-US" sz="2900" dirty="0" err="1">
                <a:latin typeface="Arial" panose="020B0604020202020204" pitchFamily="34" charset="0"/>
              </a:rPr>
              <a:t>mejorar</a:t>
            </a:r>
            <a:r>
              <a:rPr lang="en-US" altLang="en-US" sz="2900" dirty="0">
                <a:latin typeface="Arial" panose="020B0604020202020204" pitchFamily="34" charset="0"/>
              </a:rPr>
              <a:t> el </a:t>
            </a:r>
            <a:r>
              <a:rPr lang="en-US" altLang="en-US" sz="2900" dirty="0" err="1">
                <a:latin typeface="Arial" panose="020B0604020202020204" pitchFamily="34" charset="0"/>
              </a:rPr>
              <a:t>rendimiento</a:t>
            </a:r>
            <a:r>
              <a:rPr lang="en-US" altLang="en-US" sz="2900" dirty="0"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900" b="1" dirty="0" err="1">
                <a:latin typeface="Arial" panose="020B0604020202020204" pitchFamily="34" charset="0"/>
              </a:rPr>
              <a:t>Dependencia</a:t>
            </a:r>
            <a:r>
              <a:rPr lang="en-US" altLang="en-US" sz="2900" b="1" dirty="0">
                <a:latin typeface="Arial" panose="020B0604020202020204" pitchFamily="34" charset="0"/>
              </a:rPr>
              <a:t> de la </a:t>
            </a:r>
            <a:r>
              <a:rPr lang="en-US" altLang="en-US" sz="2900" b="1" dirty="0" err="1">
                <a:latin typeface="Arial" panose="020B0604020202020204" pitchFamily="34" charset="0"/>
              </a:rPr>
              <a:t>plataforma</a:t>
            </a:r>
            <a:r>
              <a:rPr lang="en-US" altLang="en-US" sz="2900" dirty="0">
                <a:latin typeface="Arial" panose="020B0604020202020204" pitchFamily="34" charset="0"/>
              </a:rPr>
              <a:t>: Los </a:t>
            </a:r>
            <a:r>
              <a:rPr lang="en-US" altLang="en-US" sz="2900" dirty="0" err="1">
                <a:latin typeface="Arial" panose="020B0604020202020204" pitchFamily="34" charset="0"/>
              </a:rPr>
              <a:t>programas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compilados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suelen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ser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específicos</a:t>
            </a:r>
            <a:r>
              <a:rPr lang="en-US" altLang="en-US" sz="2900" dirty="0">
                <a:latin typeface="Arial" panose="020B0604020202020204" pitchFamily="34" charset="0"/>
              </a:rPr>
              <a:t> para un </a:t>
            </a:r>
            <a:r>
              <a:rPr lang="en-US" altLang="en-US" sz="2900" dirty="0" err="1">
                <a:latin typeface="Arial" panose="020B0604020202020204" pitchFamily="34" charset="0"/>
              </a:rPr>
              <a:t>sistema</a:t>
            </a:r>
            <a:r>
              <a:rPr lang="en-US" altLang="en-US" sz="2900" dirty="0"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latin typeface="Arial" panose="020B0604020202020204" pitchFamily="34" charset="0"/>
              </a:rPr>
              <a:t>operativo</a:t>
            </a:r>
            <a:r>
              <a:rPr lang="en-US" altLang="en-US" sz="2900" dirty="0">
                <a:latin typeface="Arial" panose="020B0604020202020204" pitchFamily="34" charset="0"/>
              </a:rPr>
              <a:t> y </a:t>
            </a:r>
            <a:r>
              <a:rPr lang="en-US" altLang="en-US" sz="2900" dirty="0" err="1">
                <a:latin typeface="Arial" panose="020B0604020202020204" pitchFamily="34" charset="0"/>
              </a:rPr>
              <a:t>tipo</a:t>
            </a:r>
            <a:r>
              <a:rPr lang="en-US" altLang="en-US" sz="2900" dirty="0">
                <a:latin typeface="Arial" panose="020B0604020202020204" pitchFamily="34" charset="0"/>
              </a:rPr>
              <a:t> de hardware.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/>
            <a:endParaRPr lang="es-MX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1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4948" y="56666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Lenguaje Interpretado</a:t>
            </a:r>
          </a:p>
          <a:p>
            <a:pPr marL="0" indent="0">
              <a:buNone/>
            </a:pPr>
            <a:endParaRPr lang="es-MX" b="1" dirty="0" smtClean="0"/>
          </a:p>
          <a:p>
            <a:pPr algn="just"/>
            <a:r>
              <a:rPr lang="es-MX" dirty="0" smtClean="0"/>
              <a:t>Un </a:t>
            </a:r>
            <a:r>
              <a:rPr lang="es-MX" b="1" dirty="0" smtClean="0"/>
              <a:t>lenguaje interpretado</a:t>
            </a:r>
            <a:r>
              <a:rPr lang="es-MX" dirty="0" smtClean="0"/>
              <a:t> es aquel en el que el código fuente se </a:t>
            </a:r>
            <a:r>
              <a:rPr lang="es-MX" b="1" dirty="0" smtClean="0"/>
              <a:t>traduce línea por línea a medida que se ejecuta</a:t>
            </a:r>
            <a:r>
              <a:rPr lang="es-MX" dirty="0" smtClean="0"/>
              <a:t>. En lugar de compilarse a un archivo ejecutable, un programa llamado </a:t>
            </a:r>
            <a:r>
              <a:rPr lang="es-MX" b="1" dirty="0" smtClean="0"/>
              <a:t>intérprete</a:t>
            </a:r>
            <a:r>
              <a:rPr lang="es-MX" dirty="0" smtClean="0"/>
              <a:t> lee y ejecuta el código fuente directamente.</a:t>
            </a:r>
          </a:p>
          <a:p>
            <a:pPr algn="just"/>
            <a:r>
              <a:rPr lang="es-MX" b="1" dirty="0" smtClean="0"/>
              <a:t>Características de los Lenguajes Interpretados:</a:t>
            </a:r>
          </a:p>
          <a:p>
            <a:pPr algn="just"/>
            <a:r>
              <a:rPr lang="es-MX" b="1" dirty="0" smtClean="0"/>
              <a:t>Ejecución más lenta</a:t>
            </a:r>
            <a:r>
              <a:rPr lang="es-MX" dirty="0" smtClean="0"/>
              <a:t>: Al interpretarse línea por línea, la ejecución suele ser más lenta en comparación con un lenguaje compilado.</a:t>
            </a:r>
          </a:p>
          <a:p>
            <a:pPr algn="just"/>
            <a:r>
              <a:rPr lang="es-MX" b="1" dirty="0" smtClean="0"/>
              <a:t>Independencia de la plataforma</a:t>
            </a:r>
            <a:r>
              <a:rPr lang="es-MX" dirty="0" smtClean="0"/>
              <a:t>: Con un intérprete adecuado, el mismo código fuente puede ejecutarse en diferentes sistemas operativos sin cambios.</a:t>
            </a:r>
          </a:p>
          <a:p>
            <a:pPr algn="just"/>
            <a:r>
              <a:rPr lang="es-MX" b="1" dirty="0" smtClean="0"/>
              <a:t>Flexibilidad y fácil depuración</a:t>
            </a:r>
            <a:r>
              <a:rPr lang="es-MX" dirty="0" smtClean="0"/>
              <a:t>: Es más sencillo probar y depurar código en un entorno interpretado.</a:t>
            </a:r>
          </a:p>
          <a:p>
            <a:pPr algn="just"/>
            <a:r>
              <a:rPr lang="es-MX" b="1" dirty="0" smtClean="0"/>
              <a:t>Ejemplos de lenguajes interpretados</a:t>
            </a:r>
            <a:r>
              <a:rPr lang="es-MX" dirty="0" smtClean="0"/>
              <a:t>: Python, JavaScript, Ruby.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5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4948" y="272036"/>
            <a:ext cx="10598624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Mixtos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Interpretación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Algunos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(C#)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ambos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enfoques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Primero, el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máquina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bytecode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o CIL (Common Intermediate Language)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.NET.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Luego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intérprete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(JIT)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convierte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bytecode a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máquina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que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Mixtos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Just-In-Time (JIT)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antes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rendimiento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Java, C#.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del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Mixto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C#: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C#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contiene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(CIL).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traduce el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máquina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código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CPU de forma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ha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instrucciones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bajo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Resumen comparativo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24" y="1690688"/>
            <a:ext cx="9532889" cy="36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CONCEPTOS CLAVE DE .NET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SDK (Software Development Kit)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s-MX" dirty="0" smtClean="0"/>
              <a:t>El </a:t>
            </a:r>
            <a:r>
              <a:rPr lang="es-MX" b="1" dirty="0" smtClean="0"/>
              <a:t>SDK de .NET</a:t>
            </a:r>
            <a:r>
              <a:rPr lang="es-MX" dirty="0" smtClean="0"/>
              <a:t> (Software </a:t>
            </a:r>
            <a:r>
              <a:rPr lang="es-MX" dirty="0" err="1" smtClean="0"/>
              <a:t>Development</a:t>
            </a:r>
            <a:r>
              <a:rPr lang="es-MX" dirty="0" smtClean="0"/>
              <a:t> Kit) es el conjunto completo de herramientas que necesitas para </a:t>
            </a:r>
            <a:r>
              <a:rPr lang="es-MX" b="1" dirty="0" smtClean="0"/>
              <a:t>desarrollar aplicaciones en .NET</a:t>
            </a:r>
            <a:r>
              <a:rPr lang="es-MX" dirty="0" smtClean="0"/>
              <a:t>. Contiene todo lo necesario para escribir, compilar y ejecutar aplicaciones en esta plataforma. Algunos de los componentes clave del SDK son:</a:t>
            </a:r>
          </a:p>
          <a:p>
            <a:r>
              <a:rPr lang="es-MX" b="1" dirty="0" smtClean="0"/>
              <a:t>Compiladores</a:t>
            </a:r>
            <a:r>
              <a:rPr lang="es-MX" dirty="0" smtClean="0"/>
              <a:t>: Transforman el código fuente que escribes en ejecutables o en código intermedio.</a:t>
            </a:r>
          </a:p>
          <a:p>
            <a:r>
              <a:rPr lang="es-MX" b="1" dirty="0" smtClean="0"/>
              <a:t>Bibliotecas estándar</a:t>
            </a:r>
            <a:r>
              <a:rPr lang="es-MX" dirty="0" smtClean="0"/>
              <a:t>: Son una colección de bibliotecas de clases que puedes usar para realizar tareas comunes, como el acceso a archivos, el manejo de datos, el trabajo con redes, etc.</a:t>
            </a:r>
          </a:p>
          <a:p>
            <a:r>
              <a:rPr lang="es-MX" b="1" dirty="0" smtClean="0"/>
              <a:t>CLI (</a:t>
            </a:r>
            <a:r>
              <a:rPr lang="es-MX" b="1" dirty="0" err="1" smtClean="0"/>
              <a:t>Command</a:t>
            </a:r>
            <a:r>
              <a:rPr lang="es-MX" b="1" dirty="0" smtClean="0"/>
              <a:t> Line Interface)</a:t>
            </a:r>
            <a:r>
              <a:rPr lang="es-MX" dirty="0" smtClean="0"/>
              <a:t>: Herramientas de </a:t>
            </a:r>
            <a:r>
              <a:rPr lang="es-MX" b="1" i="1" dirty="0" smtClean="0"/>
              <a:t>línea de comandos </a:t>
            </a:r>
            <a:r>
              <a:rPr lang="es-MX" dirty="0" smtClean="0"/>
              <a:t>que permiten crear, compilar y ejecutar aplicaciones desde la terminal o consola.</a:t>
            </a:r>
          </a:p>
          <a:p>
            <a:r>
              <a:rPr lang="es-MX" b="1" dirty="0" smtClean="0"/>
              <a:t>Herramientas de desarrollo</a:t>
            </a:r>
            <a:r>
              <a:rPr lang="es-MX" dirty="0" smtClean="0"/>
              <a:t>: Como el soporte para la </a:t>
            </a:r>
            <a:r>
              <a:rPr lang="es-MX" b="1" i="1" dirty="0" smtClean="0">
                <a:solidFill>
                  <a:srgbClr val="FF0000"/>
                </a:solidFill>
              </a:rPr>
              <a:t>depuración</a:t>
            </a:r>
            <a:r>
              <a:rPr lang="es-MX" dirty="0" smtClean="0"/>
              <a:t> y el monitoreo de aplicaciones.</a:t>
            </a:r>
          </a:p>
          <a:p>
            <a:r>
              <a:rPr lang="es-MX" dirty="0" smtClean="0"/>
              <a:t>Por ejemplo, en el caso de .NET, el SDK es esencial para crear aplicaciones en C# o F#. Necesitas el SDK para iniciar nuevos proyectos y compilar aplicaciones.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7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1695" y="285289"/>
            <a:ext cx="105156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el SDK (Software Development Kit),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escribes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ejecutables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refiere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principal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dentro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SDK.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Veamos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que escribes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C#, Java, o Python. Este código no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entendido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computadora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convierte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computadora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Este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Ejecutables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Windows.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algunos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(como C# y Java),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genera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"código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Este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luego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máquina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virtual o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intérprete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Virtual Machine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el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Language Runtime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.NET).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 SDK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usualmente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soporta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permitiendo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desarrolladores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ejecutables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SDK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computadora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 de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como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máquina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virtual.</a:t>
            </a:r>
          </a:p>
        </p:txBody>
      </p:sp>
    </p:spTree>
    <p:extLst>
      <p:ext uri="{BB962C8B-B14F-4D97-AF65-F5344CB8AC3E}">
        <p14:creationId xmlns:p14="http://schemas.microsoft.com/office/powerpoint/2010/main" val="358835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7713" y="96423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2. </a:t>
            </a:r>
            <a:r>
              <a:rPr lang="es-MX" b="1" dirty="0" err="1" smtClean="0"/>
              <a:t>Runtime</a:t>
            </a:r>
            <a:endParaRPr lang="es-MX" b="1" dirty="0" smtClean="0"/>
          </a:p>
          <a:p>
            <a:pPr marL="0" indent="0">
              <a:buNone/>
            </a:pPr>
            <a:endParaRPr lang="es-MX" b="1" dirty="0" smtClean="0"/>
          </a:p>
          <a:p>
            <a:pPr algn="just"/>
            <a:r>
              <a:rPr lang="es-MX" dirty="0" smtClean="0"/>
              <a:t>El </a:t>
            </a:r>
            <a:r>
              <a:rPr lang="es-MX" b="1" dirty="0" err="1" smtClean="0"/>
              <a:t>runtime</a:t>
            </a:r>
            <a:r>
              <a:rPr lang="es-MX" dirty="0" smtClean="0"/>
              <a:t> de .NET es el entorno que permite ejecutar aplicaciones compiladas. Mientras que el SDK es necesario para el desarrollo (escribir y compilar aplicaciones), el </a:t>
            </a:r>
            <a:r>
              <a:rPr lang="es-MX" dirty="0" err="1" smtClean="0"/>
              <a:t>runtime</a:t>
            </a:r>
            <a:r>
              <a:rPr lang="es-MX" dirty="0" smtClean="0"/>
              <a:t> solo es necesario para </a:t>
            </a:r>
            <a:r>
              <a:rPr lang="es-MX" b="1" dirty="0" smtClean="0"/>
              <a:t>ejecutar</a:t>
            </a:r>
            <a:r>
              <a:rPr lang="es-MX" dirty="0" smtClean="0"/>
              <a:t> aplicaciones ya compiladas. Existen diferentes </a:t>
            </a:r>
            <a:r>
              <a:rPr lang="es-MX" dirty="0" err="1" smtClean="0"/>
              <a:t>runtimes</a:t>
            </a:r>
            <a:r>
              <a:rPr lang="es-MX" dirty="0" smtClean="0"/>
              <a:t> en .NET:</a:t>
            </a:r>
          </a:p>
          <a:p>
            <a:pPr algn="just"/>
            <a:r>
              <a:rPr lang="es-MX" b="1" dirty="0" smtClean="0"/>
              <a:t>.NET Core/NET </a:t>
            </a:r>
            <a:r>
              <a:rPr lang="es-MX" b="1" dirty="0" err="1" smtClean="0"/>
              <a:t>Runtime</a:t>
            </a:r>
            <a:r>
              <a:rPr lang="es-MX" dirty="0" smtClean="0"/>
              <a:t>: Permite ejecutar aplicaciones .NET Core o .NET 5+ (la versión multiplataforma moderna de .NET).</a:t>
            </a:r>
          </a:p>
          <a:p>
            <a:pPr algn="just"/>
            <a:r>
              <a:rPr lang="es-MX" b="1" dirty="0" smtClean="0"/>
              <a:t>ASP.NET Core </a:t>
            </a:r>
            <a:r>
              <a:rPr lang="es-MX" b="1" dirty="0" err="1" smtClean="0"/>
              <a:t>Runtime</a:t>
            </a:r>
            <a:r>
              <a:rPr lang="es-MX" dirty="0" smtClean="0"/>
              <a:t>: Necesario para ejecutar aplicaciones web desarrolladas en ASP.NET Core.</a:t>
            </a:r>
          </a:p>
          <a:p>
            <a:pPr algn="just"/>
            <a:r>
              <a:rPr lang="es-MX" b="1" dirty="0" smtClean="0"/>
              <a:t>Windows Desktop </a:t>
            </a:r>
            <a:r>
              <a:rPr lang="es-MX" b="1" dirty="0" err="1" smtClean="0"/>
              <a:t>Runtime</a:t>
            </a:r>
            <a:r>
              <a:rPr lang="es-MX" dirty="0" smtClean="0"/>
              <a:t>: Requerido para ejecutar aplicaciones de escritorio (WPF y Windows </a:t>
            </a:r>
            <a:r>
              <a:rPr lang="es-MX" dirty="0" err="1" smtClean="0"/>
              <a:t>Forms</a:t>
            </a:r>
            <a:r>
              <a:rPr lang="es-MX" dirty="0" smtClean="0"/>
              <a:t>).</a:t>
            </a:r>
          </a:p>
          <a:p>
            <a:pPr marL="0" indent="0" algn="just">
              <a:buNone/>
            </a:pPr>
            <a:r>
              <a:rPr lang="es-MX" b="1" i="1" dirty="0" smtClean="0"/>
              <a:t>En resumen, si solo quieres ejecutar una aplicación en .NET, solo necesitas el </a:t>
            </a:r>
            <a:r>
              <a:rPr lang="es-MX" b="1" i="1" dirty="0" err="1" smtClean="0"/>
              <a:t>runtime</a:t>
            </a:r>
            <a:r>
              <a:rPr lang="es-MX" b="1" i="1" dirty="0" smtClean="0"/>
              <a:t>. Si quieres desarrollar o modificarla, necesitas el SDK.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4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8444" y="467817"/>
            <a:ext cx="10515600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CLI (Command Line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 de .NET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(Command Line Interface)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línea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comandos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viene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el SDK de .NET.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proyectos .NET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terminal o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sin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necesidad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gráfico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Visual Studio.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Algunos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comandos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básicos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CLI de .NET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nuevo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proyecto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build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Compila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proyecto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aplicación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test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pruebas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unitarias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proyecto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publish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Prepara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aplicación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despliegue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entorno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producción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CLI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flexibilidad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especialmente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tareas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trabajar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no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gráfica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79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2729</Words>
  <Application>Microsoft Office PowerPoint</Application>
  <PresentationFormat>Panorámica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Tema de Office</vt:lpstr>
      <vt:lpstr>INTRODUCCION .NET</vt:lpstr>
      <vt:lpstr>Lenguaje Interpretado y Compilado</vt:lpstr>
      <vt:lpstr>Presentación de PowerPoint</vt:lpstr>
      <vt:lpstr>Presentación de PowerPoint</vt:lpstr>
      <vt:lpstr>Resumen comparativo</vt:lpstr>
      <vt:lpstr>CONCEPTOS CLAVE DE .NET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.dll (Dynamic Link Library) y .exe (ejecutable)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.NET</dc:title>
  <dc:creator>gabriel</dc:creator>
  <cp:lastModifiedBy>gabriel</cp:lastModifiedBy>
  <cp:revision>13</cp:revision>
  <dcterms:created xsi:type="dcterms:W3CDTF">2024-11-07T03:53:33Z</dcterms:created>
  <dcterms:modified xsi:type="dcterms:W3CDTF">2024-12-01T15:52:14Z</dcterms:modified>
</cp:coreProperties>
</file>