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71" r:id="rId3"/>
    <p:sldId id="272" r:id="rId4"/>
    <p:sldId id="273" r:id="rId5"/>
    <p:sldId id="294" r:id="rId6"/>
    <p:sldId id="295" r:id="rId7"/>
    <p:sldId id="296" r:id="rId8"/>
    <p:sldId id="297" r:id="rId9"/>
    <p:sldId id="298" r:id="rId10"/>
    <p:sldId id="317" r:id="rId11"/>
    <p:sldId id="299" r:id="rId12"/>
    <p:sldId id="319" r:id="rId13"/>
    <p:sldId id="318" r:id="rId14"/>
    <p:sldId id="320" r:id="rId15"/>
    <p:sldId id="321" r:id="rId16"/>
    <p:sldId id="322" r:id="rId17"/>
    <p:sldId id="323" r:id="rId18"/>
    <p:sldId id="324" r:id="rId19"/>
    <p:sldId id="325"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 id="303" r:id="rId33"/>
    <p:sldId id="304" r:id="rId34"/>
    <p:sldId id="305" r:id="rId35"/>
    <p:sldId id="306" r:id="rId36"/>
    <p:sldId id="307" r:id="rId37"/>
    <p:sldId id="338" r:id="rId38"/>
    <p:sldId id="339" r:id="rId39"/>
    <p:sldId id="340" r:id="rId40"/>
    <p:sldId id="313" r:id="rId41"/>
    <p:sldId id="314" r:id="rId42"/>
    <p:sldId id="315" r:id="rId43"/>
    <p:sldId id="316" r:id="rId44"/>
    <p:sldId id="341" r:id="rId45"/>
    <p:sldId id="342" r:id="rId46"/>
    <p:sldId id="343" r:id="rId47"/>
    <p:sldId id="344" r:id="rId48"/>
    <p:sldId id="345" r:id="rId49"/>
    <p:sldId id="346" r:id="rId50"/>
    <p:sldId id="347" r:id="rId51"/>
    <p:sldId id="348"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58510AFE-BF9C-436D-A741-2AC3A3A890A7}" type="datetimeFigureOut">
              <a:rPr lang="en-US" smtClean="0"/>
              <a:t>1/17/2025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FAEABB1B-0571-493D-80EE-0D030A55ECE6}" type="slidenum">
              <a:rPr lang="en-US" smtClean="0"/>
              <a:t>‹Nº›</a:t>
            </a:fld>
            <a:endParaRPr lang="en-US"/>
          </a:p>
        </p:txBody>
      </p:sp>
    </p:spTree>
    <p:extLst>
      <p:ext uri="{BB962C8B-B14F-4D97-AF65-F5344CB8AC3E}">
        <p14:creationId xmlns:p14="http://schemas.microsoft.com/office/powerpoint/2010/main" val="1824905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58510AFE-BF9C-436D-A741-2AC3A3A890A7}" type="datetimeFigureOut">
              <a:rPr lang="en-US" smtClean="0"/>
              <a:t>1/17/2025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FAEABB1B-0571-493D-80EE-0D030A55ECE6}" type="slidenum">
              <a:rPr lang="en-US" smtClean="0"/>
              <a:t>‹Nº›</a:t>
            </a:fld>
            <a:endParaRPr lang="en-US"/>
          </a:p>
        </p:txBody>
      </p:sp>
    </p:spTree>
    <p:extLst>
      <p:ext uri="{BB962C8B-B14F-4D97-AF65-F5344CB8AC3E}">
        <p14:creationId xmlns:p14="http://schemas.microsoft.com/office/powerpoint/2010/main" val="173958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58510AFE-BF9C-436D-A741-2AC3A3A890A7}" type="datetimeFigureOut">
              <a:rPr lang="en-US" smtClean="0"/>
              <a:t>1/17/2025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FAEABB1B-0571-493D-80EE-0D030A55ECE6}" type="slidenum">
              <a:rPr lang="en-US" smtClean="0"/>
              <a:t>‹Nº›</a:t>
            </a:fld>
            <a:endParaRPr lang="en-US"/>
          </a:p>
        </p:txBody>
      </p:sp>
    </p:spTree>
    <p:extLst>
      <p:ext uri="{BB962C8B-B14F-4D97-AF65-F5344CB8AC3E}">
        <p14:creationId xmlns:p14="http://schemas.microsoft.com/office/powerpoint/2010/main" val="2153345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58510AFE-BF9C-436D-A741-2AC3A3A890A7}" type="datetimeFigureOut">
              <a:rPr lang="en-US" smtClean="0"/>
              <a:t>1/17/2025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FAEABB1B-0571-493D-80EE-0D030A55ECE6}" type="slidenum">
              <a:rPr lang="en-US" smtClean="0"/>
              <a:t>‹Nº›</a:t>
            </a:fld>
            <a:endParaRPr lang="en-US"/>
          </a:p>
        </p:txBody>
      </p:sp>
    </p:spTree>
    <p:extLst>
      <p:ext uri="{BB962C8B-B14F-4D97-AF65-F5344CB8AC3E}">
        <p14:creationId xmlns:p14="http://schemas.microsoft.com/office/powerpoint/2010/main" val="916764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58510AFE-BF9C-436D-A741-2AC3A3A890A7}" type="datetimeFigureOut">
              <a:rPr lang="en-US" smtClean="0"/>
              <a:t>1/17/2025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FAEABB1B-0571-493D-80EE-0D030A55ECE6}" type="slidenum">
              <a:rPr lang="en-US" smtClean="0"/>
              <a:t>‹Nº›</a:t>
            </a:fld>
            <a:endParaRPr lang="en-US"/>
          </a:p>
        </p:txBody>
      </p:sp>
    </p:spTree>
    <p:extLst>
      <p:ext uri="{BB962C8B-B14F-4D97-AF65-F5344CB8AC3E}">
        <p14:creationId xmlns:p14="http://schemas.microsoft.com/office/powerpoint/2010/main" val="660835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58510AFE-BF9C-436D-A741-2AC3A3A890A7}" type="datetimeFigureOut">
              <a:rPr lang="en-US" smtClean="0"/>
              <a:t>1/17/2025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FAEABB1B-0571-493D-80EE-0D030A55ECE6}" type="slidenum">
              <a:rPr lang="en-US" smtClean="0"/>
              <a:t>‹Nº›</a:t>
            </a:fld>
            <a:endParaRPr lang="en-US"/>
          </a:p>
        </p:txBody>
      </p:sp>
    </p:spTree>
    <p:extLst>
      <p:ext uri="{BB962C8B-B14F-4D97-AF65-F5344CB8AC3E}">
        <p14:creationId xmlns:p14="http://schemas.microsoft.com/office/powerpoint/2010/main" val="3363849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58510AFE-BF9C-436D-A741-2AC3A3A890A7}" type="datetimeFigureOut">
              <a:rPr lang="en-US" smtClean="0"/>
              <a:t>1/17/2025</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FAEABB1B-0571-493D-80EE-0D030A55ECE6}" type="slidenum">
              <a:rPr lang="en-US" smtClean="0"/>
              <a:t>‹Nº›</a:t>
            </a:fld>
            <a:endParaRPr lang="en-US"/>
          </a:p>
        </p:txBody>
      </p:sp>
    </p:spTree>
    <p:extLst>
      <p:ext uri="{BB962C8B-B14F-4D97-AF65-F5344CB8AC3E}">
        <p14:creationId xmlns:p14="http://schemas.microsoft.com/office/powerpoint/2010/main" val="578956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58510AFE-BF9C-436D-A741-2AC3A3A890A7}" type="datetimeFigureOut">
              <a:rPr lang="en-US" smtClean="0"/>
              <a:t>1/17/2025</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FAEABB1B-0571-493D-80EE-0D030A55ECE6}" type="slidenum">
              <a:rPr lang="en-US" smtClean="0"/>
              <a:t>‹Nº›</a:t>
            </a:fld>
            <a:endParaRPr lang="en-US"/>
          </a:p>
        </p:txBody>
      </p:sp>
    </p:spTree>
    <p:extLst>
      <p:ext uri="{BB962C8B-B14F-4D97-AF65-F5344CB8AC3E}">
        <p14:creationId xmlns:p14="http://schemas.microsoft.com/office/powerpoint/2010/main" val="3081380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8510AFE-BF9C-436D-A741-2AC3A3A890A7}" type="datetimeFigureOut">
              <a:rPr lang="en-US" smtClean="0"/>
              <a:t>1/17/2025</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FAEABB1B-0571-493D-80EE-0D030A55ECE6}" type="slidenum">
              <a:rPr lang="en-US" smtClean="0"/>
              <a:t>‹Nº›</a:t>
            </a:fld>
            <a:endParaRPr lang="en-US"/>
          </a:p>
        </p:txBody>
      </p:sp>
    </p:spTree>
    <p:extLst>
      <p:ext uri="{BB962C8B-B14F-4D97-AF65-F5344CB8AC3E}">
        <p14:creationId xmlns:p14="http://schemas.microsoft.com/office/powerpoint/2010/main" val="4040190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58510AFE-BF9C-436D-A741-2AC3A3A890A7}" type="datetimeFigureOut">
              <a:rPr lang="en-US" smtClean="0"/>
              <a:t>1/17/2025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FAEABB1B-0571-493D-80EE-0D030A55ECE6}" type="slidenum">
              <a:rPr lang="en-US" smtClean="0"/>
              <a:t>‹Nº›</a:t>
            </a:fld>
            <a:endParaRPr lang="en-US"/>
          </a:p>
        </p:txBody>
      </p:sp>
    </p:spTree>
    <p:extLst>
      <p:ext uri="{BB962C8B-B14F-4D97-AF65-F5344CB8AC3E}">
        <p14:creationId xmlns:p14="http://schemas.microsoft.com/office/powerpoint/2010/main" val="913747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58510AFE-BF9C-436D-A741-2AC3A3A890A7}" type="datetimeFigureOut">
              <a:rPr lang="en-US" smtClean="0"/>
              <a:t>1/17/2025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FAEABB1B-0571-493D-80EE-0D030A55ECE6}" type="slidenum">
              <a:rPr lang="en-US" smtClean="0"/>
              <a:t>‹Nº›</a:t>
            </a:fld>
            <a:endParaRPr lang="en-US"/>
          </a:p>
        </p:txBody>
      </p:sp>
    </p:spTree>
    <p:extLst>
      <p:ext uri="{BB962C8B-B14F-4D97-AF65-F5344CB8AC3E}">
        <p14:creationId xmlns:p14="http://schemas.microsoft.com/office/powerpoint/2010/main" val="3139192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510AFE-BF9C-436D-A741-2AC3A3A890A7}" type="datetimeFigureOut">
              <a:rPr lang="en-US" smtClean="0"/>
              <a:t>1/17/2025</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EABB1B-0571-493D-80EE-0D030A55ECE6}" type="slidenum">
              <a:rPr lang="en-US" smtClean="0"/>
              <a:t>‹Nº›</a:t>
            </a:fld>
            <a:endParaRPr lang="en-US"/>
          </a:p>
        </p:txBody>
      </p:sp>
    </p:spTree>
    <p:extLst>
      <p:ext uri="{BB962C8B-B14F-4D97-AF65-F5344CB8AC3E}">
        <p14:creationId xmlns:p14="http://schemas.microsoft.com/office/powerpoint/2010/main" val="4169608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profile.es/que-hacemos/desarrollo-web/"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099420" y="675861"/>
            <a:ext cx="7023652" cy="1098067"/>
          </a:xfrm>
        </p:spPr>
        <p:txBody>
          <a:bodyPr/>
          <a:lstStyle/>
          <a:p>
            <a:r>
              <a:rPr lang="es-PE" dirty="0" smtClean="0"/>
              <a:t>Patrones de Diseño</a:t>
            </a:r>
            <a:endParaRPr lang="en-US" dirty="0"/>
          </a:p>
        </p:txBody>
      </p:sp>
      <p:pic>
        <p:nvPicPr>
          <p:cNvPr id="8" name="Imagen 7"/>
          <p:cNvPicPr>
            <a:picLocks noChangeAspect="1"/>
          </p:cNvPicPr>
          <p:nvPr/>
        </p:nvPicPr>
        <p:blipFill>
          <a:blip r:embed="rId2"/>
          <a:stretch>
            <a:fillRect/>
          </a:stretch>
        </p:blipFill>
        <p:spPr>
          <a:xfrm>
            <a:off x="2099420" y="2020415"/>
            <a:ext cx="7807629" cy="4009324"/>
          </a:xfrm>
          <a:prstGeom prst="rect">
            <a:avLst/>
          </a:prstGeom>
        </p:spPr>
      </p:pic>
    </p:spTree>
    <p:extLst>
      <p:ext uri="{BB962C8B-B14F-4D97-AF65-F5344CB8AC3E}">
        <p14:creationId xmlns:p14="http://schemas.microsoft.com/office/powerpoint/2010/main" val="2246178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22852"/>
            <a:ext cx="10515600" cy="5554111"/>
          </a:xfrm>
        </p:spPr>
        <p:txBody>
          <a:bodyPr>
            <a:normAutofit fontScale="92500" lnSpcReduction="10000"/>
          </a:bodyPr>
          <a:lstStyle/>
          <a:p>
            <a:pPr marL="0" indent="0" algn="just">
              <a:buNone/>
            </a:pPr>
            <a:r>
              <a:rPr lang="es-MX" dirty="0"/>
              <a:t>La razón principal por la que el patrón Singleton almacena la instancia única en una </a:t>
            </a:r>
            <a:r>
              <a:rPr lang="es-MX" b="1" dirty="0"/>
              <a:t>variable estática</a:t>
            </a:r>
            <a:r>
              <a:rPr lang="es-MX" dirty="0"/>
              <a:t> es porque la estática asegura que:</a:t>
            </a:r>
            <a:endParaRPr lang="es-MX" b="1" dirty="0" smtClean="0"/>
          </a:p>
          <a:p>
            <a:pPr marL="0" indent="0" algn="just">
              <a:buNone/>
            </a:pPr>
            <a:endParaRPr lang="es-MX" sz="900" b="1" dirty="0" smtClean="0"/>
          </a:p>
          <a:p>
            <a:pPr algn="just"/>
            <a:r>
              <a:rPr lang="es-MX" dirty="0" smtClean="0"/>
              <a:t>La variable </a:t>
            </a:r>
            <a:r>
              <a:rPr lang="es-MX" dirty="0"/>
              <a:t>estática pertenece a la clase y no a una instancia, se puede acceder a ella sin necesidad de crear un objeto de esa clase. Esto facilita el acceso global desde cualquier parte del programa.</a:t>
            </a:r>
            <a:endParaRPr lang="es-MX" b="1" dirty="0" smtClean="0"/>
          </a:p>
          <a:p>
            <a:pPr marL="0" indent="0" algn="just">
              <a:buNone/>
            </a:pPr>
            <a:endParaRPr lang="es-MX" sz="900" b="1" dirty="0"/>
          </a:p>
          <a:p>
            <a:pPr marL="0" indent="0" algn="just">
              <a:buNone/>
            </a:pPr>
            <a:r>
              <a:rPr lang="es-MX" b="1" dirty="0" smtClean="0"/>
              <a:t>¿</a:t>
            </a:r>
            <a:r>
              <a:rPr lang="es-MX" b="1" dirty="0"/>
              <a:t>Qué Ocurriría si No Fuera Estática?</a:t>
            </a:r>
          </a:p>
          <a:p>
            <a:pPr marL="0" indent="0" algn="just">
              <a:buNone/>
            </a:pPr>
            <a:r>
              <a:rPr lang="es-MX" dirty="0"/>
              <a:t>Si la variable que almacena la instancia no fuera estática:</a:t>
            </a:r>
          </a:p>
          <a:p>
            <a:pPr algn="just"/>
            <a:r>
              <a:rPr lang="es-MX" b="1" dirty="0"/>
              <a:t>Cada Clase Tendría su Propia Instancia</a:t>
            </a:r>
            <a:r>
              <a:rPr lang="es-MX" dirty="0"/>
              <a:t>:</a:t>
            </a:r>
          </a:p>
          <a:p>
            <a:pPr lvl="1" algn="just"/>
            <a:r>
              <a:rPr lang="es-MX" dirty="0"/>
              <a:t>Cada vez que crees un objeto o accedas a la clase, habría una nueva copia de la variable y, por ende, una nueva instancia.</a:t>
            </a:r>
          </a:p>
          <a:p>
            <a:pPr algn="just"/>
            <a:r>
              <a:rPr lang="es-MX" b="1" dirty="0"/>
              <a:t>No Sería un Verdadero Singleton</a:t>
            </a:r>
            <a:r>
              <a:rPr lang="es-MX" dirty="0"/>
              <a:t>:</a:t>
            </a:r>
          </a:p>
          <a:p>
            <a:pPr lvl="1" algn="just"/>
            <a:r>
              <a:rPr lang="es-MX" dirty="0"/>
              <a:t>El objetivo del Singleton es garantizar una única instancia global. Sin la variable estática, el estado global no sería compartido</a:t>
            </a:r>
            <a:r>
              <a:rPr lang="es-MX" dirty="0" smtClean="0"/>
              <a:t>.</a:t>
            </a:r>
            <a:endParaRPr lang="es-MX" dirty="0"/>
          </a:p>
        </p:txBody>
      </p:sp>
    </p:spTree>
    <p:extLst>
      <p:ext uri="{BB962C8B-B14F-4D97-AF65-F5344CB8AC3E}">
        <p14:creationId xmlns:p14="http://schemas.microsoft.com/office/powerpoint/2010/main" val="34963711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510900"/>
            <a:ext cx="10515600" cy="814318"/>
          </a:xfrm>
        </p:spPr>
        <p:txBody>
          <a:bodyPr>
            <a:normAutofit/>
          </a:bodyPr>
          <a:lstStyle/>
          <a:p>
            <a:r>
              <a:rPr lang="es-MX" sz="3200" b="1" dirty="0" smtClean="0"/>
              <a:t>Ejemplo: </a:t>
            </a:r>
            <a:r>
              <a:rPr lang="es-MX" sz="3200" b="1" dirty="0"/>
              <a:t>Singleton para la Conexión a una Base de </a:t>
            </a:r>
            <a:r>
              <a:rPr lang="es-MX" sz="3200" b="1" dirty="0" smtClean="0"/>
              <a:t>Datos</a:t>
            </a:r>
            <a:endParaRPr lang="en-US" sz="3200" dirty="0"/>
          </a:p>
        </p:txBody>
      </p:sp>
      <p:pic>
        <p:nvPicPr>
          <p:cNvPr id="7" name="Imagen 6"/>
          <p:cNvPicPr>
            <a:picLocks noChangeAspect="1"/>
          </p:cNvPicPr>
          <p:nvPr/>
        </p:nvPicPr>
        <p:blipFill>
          <a:blip r:embed="rId2"/>
          <a:stretch>
            <a:fillRect/>
          </a:stretch>
        </p:blipFill>
        <p:spPr>
          <a:xfrm>
            <a:off x="2775404" y="1441532"/>
            <a:ext cx="6641191" cy="4786989"/>
          </a:xfrm>
          <a:prstGeom prst="rect">
            <a:avLst/>
          </a:prstGeom>
        </p:spPr>
      </p:pic>
    </p:spTree>
    <p:extLst>
      <p:ext uri="{BB962C8B-B14F-4D97-AF65-F5344CB8AC3E}">
        <p14:creationId xmlns:p14="http://schemas.microsoft.com/office/powerpoint/2010/main" val="14077986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2145854" y="1545014"/>
            <a:ext cx="7939051" cy="3358289"/>
          </a:xfrm>
          <a:prstGeom prst="rect">
            <a:avLst/>
          </a:prstGeom>
        </p:spPr>
      </p:pic>
    </p:spTree>
    <p:extLst>
      <p:ext uri="{BB962C8B-B14F-4D97-AF65-F5344CB8AC3E}">
        <p14:creationId xmlns:p14="http://schemas.microsoft.com/office/powerpoint/2010/main" val="37096711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08977" y="518133"/>
            <a:ext cx="1057132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El </a:t>
            </a:r>
            <a:r>
              <a:rPr kumimoji="0" lang="en-US" altLang="en-US" sz="1800" b="0" i="0" u="none" strike="noStrike" cap="none" normalizeH="0" baseline="0" dirty="0" err="1" smtClean="0">
                <a:ln>
                  <a:noFill/>
                </a:ln>
                <a:solidFill>
                  <a:schemeClr val="tx1"/>
                </a:solidFill>
                <a:effectLst/>
                <a:latin typeface="Arial" panose="020B0604020202020204" pitchFamily="34" charset="0"/>
              </a:rPr>
              <a:t>objeto</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smtClean="0">
                <a:ln>
                  <a:noFill/>
                </a:ln>
                <a:solidFill>
                  <a:schemeClr val="tx1"/>
                </a:solidFill>
                <a:effectLst/>
                <a:latin typeface="Arial Unicode MS"/>
              </a:rPr>
              <a:t>_lock</a:t>
            </a:r>
            <a:r>
              <a:rPr kumimoji="0" lang="en-US" altLang="en-US" sz="1800" b="1" i="0" u="none" strike="noStrike" cap="none" normalizeH="0" baseline="0" dirty="0" smtClean="0">
                <a:ln>
                  <a:noFill/>
                </a:ln>
                <a:solidFill>
                  <a:schemeClr val="tx1"/>
                </a:solidFill>
                <a:effectLst/>
              </a:rPr>
              <a:t> </a:t>
            </a:r>
            <a:r>
              <a:rPr kumimoji="0" lang="en-US" altLang="en-US" sz="1800" b="0" i="0" u="none" strike="noStrike" cap="none" normalizeH="0" baseline="0" dirty="0" smtClean="0">
                <a:ln>
                  <a:noFill/>
                </a:ln>
                <a:solidFill>
                  <a:schemeClr val="tx1"/>
                </a:solidFill>
                <a:effectLst/>
              </a:rPr>
              <a:t>no se "</a:t>
            </a:r>
            <a:r>
              <a:rPr kumimoji="0" lang="en-US" altLang="en-US" sz="1800" b="1" i="0" u="none" strike="noStrike" cap="none" normalizeH="0" baseline="0" dirty="0" err="1" smtClean="0">
                <a:ln>
                  <a:noFill/>
                </a:ln>
                <a:solidFill>
                  <a:schemeClr val="tx1"/>
                </a:solidFill>
                <a:effectLst/>
              </a:rPr>
              <a:t>asigna</a:t>
            </a:r>
            <a:r>
              <a:rPr kumimoji="0" lang="en-US" altLang="en-US" sz="1800" b="0" i="0" u="none" strike="noStrike" cap="none" normalizeH="0" baseline="0" dirty="0" smtClean="0">
                <a:ln>
                  <a:noFill/>
                </a:ln>
                <a:solidFill>
                  <a:schemeClr val="tx1"/>
                </a:solidFill>
                <a:effectLst/>
              </a:rPr>
              <a:t>" a un </a:t>
            </a:r>
            <a:r>
              <a:rPr kumimoji="0" lang="en-US" altLang="en-US" sz="1800" b="0" i="0" u="none" strike="noStrike" cap="none" normalizeH="0" baseline="0" dirty="0" err="1" smtClean="0">
                <a:ln>
                  <a:noFill/>
                </a:ln>
                <a:solidFill>
                  <a:schemeClr val="tx1"/>
                </a:solidFill>
                <a:effectLst/>
              </a:rPr>
              <a:t>hilo</a:t>
            </a:r>
            <a:r>
              <a:rPr kumimoji="0" lang="en-US" altLang="en-US" sz="1800" b="0" i="0" u="none" strike="noStrike" cap="none" normalizeH="0" baseline="0" dirty="0" smtClean="0">
                <a:ln>
                  <a:noFill/>
                </a:ln>
                <a:solidFill>
                  <a:schemeClr val="tx1"/>
                </a:solidFill>
                <a:effectLst/>
              </a:rPr>
              <a:t> en el </a:t>
            </a:r>
            <a:r>
              <a:rPr kumimoji="0" lang="en-US" altLang="en-US" sz="1800" b="0" i="0" u="none" strike="noStrike" cap="none" normalizeH="0" baseline="0" dirty="0" err="1" smtClean="0">
                <a:ln>
                  <a:noFill/>
                </a:ln>
                <a:solidFill>
                  <a:schemeClr val="tx1"/>
                </a:solidFill>
                <a:effectLst/>
              </a:rPr>
              <a:t>sentido</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tradicional</a:t>
            </a:r>
            <a:r>
              <a:rPr kumimoji="0" lang="en-US" altLang="en-US" sz="1800" b="0" i="0" u="none" strike="noStrike" cap="none" normalizeH="0" baseline="0" dirty="0" smtClean="0">
                <a:ln>
                  <a:noFill/>
                </a:ln>
                <a:solidFill>
                  <a:schemeClr val="tx1"/>
                </a:solidFill>
                <a:effectLst/>
              </a:rPr>
              <a:t>. En </a:t>
            </a:r>
            <a:r>
              <a:rPr kumimoji="0" lang="en-US" altLang="en-US" sz="1800" b="0" i="0" u="none" strike="noStrike" cap="none" normalizeH="0" baseline="0" dirty="0" err="1" smtClean="0">
                <a:ln>
                  <a:noFill/>
                </a:ln>
                <a:solidFill>
                  <a:schemeClr val="tx1"/>
                </a:solidFill>
                <a:effectLst/>
              </a:rPr>
              <a:t>realidad</a:t>
            </a:r>
            <a:r>
              <a:rPr kumimoji="0" lang="en-US" altLang="en-US" sz="1800" b="0" i="0" u="none" strike="noStrike" cap="none" normalizeH="0" baseline="0" dirty="0" smtClean="0">
                <a:ln>
                  <a:noFill/>
                </a:ln>
                <a:solidFill>
                  <a:schemeClr val="tx1"/>
                </a:solidFill>
                <a:effectLst/>
              </a:rPr>
              <a:t>, el </a:t>
            </a:r>
            <a:r>
              <a:rPr kumimoji="0" lang="en-US" altLang="en-US" sz="1800" b="1" i="0" u="none" strike="noStrike" cap="none" normalizeH="0" baseline="0" dirty="0" smtClean="0">
                <a:ln>
                  <a:noFill/>
                </a:ln>
                <a:solidFill>
                  <a:schemeClr val="tx1"/>
                </a:solidFill>
                <a:effectLst/>
                <a:latin typeface="Arial" panose="020B0604020202020204" pitchFamily="34" charset="0"/>
              </a:rPr>
              <a:t>Monitor</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interno</a:t>
            </a:r>
            <a:r>
              <a:rPr kumimoji="0" lang="en-US" altLang="en-US" sz="1800" b="0" i="0" u="none" strike="noStrike" cap="none" normalizeH="0" baseline="0" dirty="0" smtClean="0">
                <a:ln>
                  <a:noFill/>
                </a:ln>
                <a:solidFill>
                  <a:schemeClr val="tx1"/>
                </a:solidFill>
                <a:effectLst/>
                <a:latin typeface="Arial" panose="020B0604020202020204" pitchFamily="34" charset="0"/>
              </a:rPr>
              <a:t> de .NET </a:t>
            </a:r>
            <a:r>
              <a:rPr kumimoji="0" lang="en-US" altLang="en-US" sz="1800" b="0" i="0" u="none" strike="noStrike" cap="none" normalizeH="0" baseline="0" dirty="0" err="1" smtClean="0">
                <a:ln>
                  <a:noFill/>
                </a:ln>
                <a:solidFill>
                  <a:schemeClr val="tx1"/>
                </a:solidFill>
                <a:effectLst/>
                <a:latin typeface="Arial" panose="020B0604020202020204" pitchFamily="34" charset="0"/>
              </a:rPr>
              <a:t>utiliza</a:t>
            </a:r>
            <a:r>
              <a:rPr kumimoji="0" lang="en-US" altLang="en-US" sz="1800" b="0" i="0" u="none" strike="noStrike" cap="none" normalizeH="0" baseline="0" dirty="0" smtClean="0">
                <a:ln>
                  <a:noFill/>
                </a:ln>
                <a:solidFill>
                  <a:schemeClr val="tx1"/>
                </a:solidFill>
                <a:effectLst/>
                <a:latin typeface="Arial" panose="020B0604020202020204" pitchFamily="34" charset="0"/>
              </a:rPr>
              <a:t> el </a:t>
            </a:r>
            <a:r>
              <a:rPr kumimoji="0" lang="en-US" altLang="en-US" sz="1800" b="0" i="0" u="none" strike="noStrike" cap="none" normalizeH="0" baseline="0" dirty="0" err="1" smtClean="0">
                <a:ln>
                  <a:noFill/>
                </a:ln>
                <a:solidFill>
                  <a:schemeClr val="tx1"/>
                </a:solidFill>
                <a:effectLst/>
                <a:latin typeface="Arial" panose="020B0604020202020204" pitchFamily="34" charset="0"/>
              </a:rPr>
              <a:t>objeto</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smtClean="0">
                <a:ln>
                  <a:noFill/>
                </a:ln>
                <a:solidFill>
                  <a:schemeClr val="tx1"/>
                </a:solidFill>
                <a:effectLst/>
                <a:latin typeface="Arial Unicode MS"/>
              </a:rPr>
              <a:t>_lock</a:t>
            </a:r>
            <a:r>
              <a:rPr kumimoji="0" lang="en-US" altLang="en-US" sz="1800" b="1" i="0" u="none" strike="noStrike" cap="none" normalizeH="0" baseline="0" dirty="0" smtClean="0">
                <a:ln>
                  <a:noFill/>
                </a:ln>
                <a:solidFill>
                  <a:schemeClr val="tx1"/>
                </a:solidFill>
                <a:effectLst/>
              </a:rPr>
              <a:t> </a:t>
            </a:r>
            <a:r>
              <a:rPr kumimoji="0" lang="en-US" altLang="en-US" sz="1800" b="0" i="0" u="none" strike="noStrike" cap="none" normalizeH="0" baseline="0" dirty="0" smtClean="0">
                <a:ln>
                  <a:noFill/>
                </a:ln>
                <a:solidFill>
                  <a:schemeClr val="tx1"/>
                </a:solidFill>
                <a:effectLst/>
              </a:rPr>
              <a:t>como un </a:t>
            </a:r>
            <a:r>
              <a:rPr kumimoji="0" lang="en-US" altLang="en-US" sz="1800" b="0" i="0" u="none" strike="noStrike" cap="none" normalizeH="0" baseline="0" dirty="0" err="1" smtClean="0">
                <a:ln>
                  <a:noFill/>
                </a:ln>
                <a:solidFill>
                  <a:schemeClr val="tx1"/>
                </a:solidFill>
                <a:effectLst/>
              </a:rPr>
              <a:t>marcador</a:t>
            </a:r>
            <a:r>
              <a:rPr kumimoji="0" lang="en-US" altLang="en-US" sz="1800" b="0" i="0" u="none" strike="noStrike" cap="none" normalizeH="0" baseline="0" dirty="0" smtClean="0">
                <a:ln>
                  <a:noFill/>
                </a:ln>
                <a:solidFill>
                  <a:schemeClr val="tx1"/>
                </a:solidFill>
                <a:effectLst/>
              </a:rPr>
              <a:t> para </a:t>
            </a:r>
            <a:r>
              <a:rPr kumimoji="0" lang="en-US" altLang="en-US" sz="1800" b="0" i="0" u="none" strike="noStrike" cap="none" normalizeH="0" baseline="0" dirty="0" err="1" smtClean="0">
                <a:ln>
                  <a:noFill/>
                </a:ln>
                <a:solidFill>
                  <a:schemeClr val="tx1"/>
                </a:solidFill>
                <a:effectLst/>
              </a:rPr>
              <a:t>identificar</a:t>
            </a:r>
            <a:r>
              <a:rPr kumimoji="0" lang="en-US" altLang="en-US" sz="1800" b="0" i="0" u="none" strike="noStrike" cap="none" normalizeH="0" baseline="0" dirty="0" smtClean="0">
                <a:ln>
                  <a:noFill/>
                </a:ln>
                <a:solidFill>
                  <a:schemeClr val="tx1"/>
                </a:solidFill>
                <a:effectLst/>
              </a:rPr>
              <a:t> y </a:t>
            </a:r>
            <a:r>
              <a:rPr kumimoji="0" lang="en-US" altLang="en-US" sz="1800" b="0" i="0" u="none" strike="noStrike" cap="none" normalizeH="0" baseline="0" dirty="0" err="1" smtClean="0">
                <a:ln>
                  <a:noFill/>
                </a:ln>
                <a:solidFill>
                  <a:schemeClr val="tx1"/>
                </a:solidFill>
                <a:effectLst/>
              </a:rPr>
              <a:t>coordinar</a:t>
            </a:r>
            <a:r>
              <a:rPr kumimoji="0" lang="en-US" altLang="en-US" sz="1800" b="0" i="0" u="none" strike="noStrike" cap="none" normalizeH="0" baseline="0" dirty="0" smtClean="0">
                <a:ln>
                  <a:noFill/>
                </a:ln>
                <a:solidFill>
                  <a:schemeClr val="tx1"/>
                </a:solidFill>
                <a:effectLst/>
              </a:rPr>
              <a:t> los </a:t>
            </a:r>
            <a:r>
              <a:rPr kumimoji="0" lang="en-US" altLang="en-US" sz="1800" b="0" i="0" u="none" strike="noStrike" cap="none" normalizeH="0" baseline="0" dirty="0" err="1" smtClean="0">
                <a:ln>
                  <a:noFill/>
                </a:ln>
                <a:solidFill>
                  <a:schemeClr val="tx1"/>
                </a:solidFill>
                <a:effectLst/>
              </a:rPr>
              <a:t>accesos</a:t>
            </a:r>
            <a:r>
              <a:rPr kumimoji="0" lang="en-US" altLang="en-US" sz="1800" b="0" i="0" u="none" strike="noStrike" cap="none" normalizeH="0" baseline="0" dirty="0" smtClean="0">
                <a:ln>
                  <a:noFill/>
                </a:ln>
                <a:solidFill>
                  <a:schemeClr val="tx1"/>
                </a:solidFill>
                <a:effectLst/>
              </a:rPr>
              <a:t> entre los </a:t>
            </a:r>
            <a:r>
              <a:rPr kumimoji="0" lang="en-US" altLang="en-US" sz="1800" b="0" i="0" u="none" strike="noStrike" cap="none" normalizeH="0" baseline="0" dirty="0" err="1" smtClean="0">
                <a:ln>
                  <a:noFill/>
                </a:ln>
                <a:solidFill>
                  <a:schemeClr val="tx1"/>
                </a:solidFill>
                <a:effectLst/>
              </a:rPr>
              <a:t>hilos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Aquí</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está</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cómo</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funciona</a:t>
            </a:r>
            <a:r>
              <a:rPr kumimoji="0" lang="en-US" altLang="en-US" sz="1800" b="0" i="0" u="none" strike="noStrike" cap="none" normalizeH="0" baseline="0" dirty="0" smtClean="0">
                <a:ln>
                  <a:noFill/>
                </a:ln>
                <a:solidFill>
                  <a:schemeClr val="tx1"/>
                </a:solidFill>
                <a:effectLst/>
              </a:rPr>
              <a:t> este </a:t>
            </a:r>
            <a:r>
              <a:rPr kumimoji="0" lang="en-US" altLang="en-US" sz="1800" b="0" i="0" u="none" strike="noStrike" cap="none" normalizeH="0" baseline="0" dirty="0" err="1" smtClean="0">
                <a:ln>
                  <a:noFill/>
                </a:ln>
                <a:solidFill>
                  <a:schemeClr val="tx1"/>
                </a:solidFill>
                <a:effectLst/>
              </a:rPr>
              <a:t>mecanismo</a:t>
            </a:r>
            <a:r>
              <a:rPr kumimoji="0" lang="en-US" altLang="en-US" sz="1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808977" y="1554369"/>
            <a:ext cx="1057132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chemeClr val="tx1"/>
                </a:solidFill>
                <a:effectLst/>
                <a:latin typeface="+mj-lt"/>
              </a:rPr>
              <a:t>Cuando</a:t>
            </a:r>
            <a:r>
              <a:rPr kumimoji="0" lang="en-US" altLang="en-US" b="0" i="0" u="none" strike="noStrike" cap="none" normalizeH="0" baseline="0" dirty="0" smtClean="0">
                <a:ln>
                  <a:noFill/>
                </a:ln>
                <a:solidFill>
                  <a:schemeClr val="tx1"/>
                </a:solidFill>
                <a:effectLst/>
                <a:latin typeface="+mj-lt"/>
              </a:rPr>
              <a:t> un </a:t>
            </a:r>
            <a:r>
              <a:rPr kumimoji="0" lang="en-US" altLang="en-US" b="0" i="0" u="none" strike="noStrike" cap="none" normalizeH="0" baseline="0" dirty="0" err="1" smtClean="0">
                <a:ln>
                  <a:noFill/>
                </a:ln>
                <a:solidFill>
                  <a:schemeClr val="tx1"/>
                </a:solidFill>
                <a:effectLst/>
                <a:latin typeface="+mj-lt"/>
              </a:rPr>
              <a:t>hilo</a:t>
            </a:r>
            <a:r>
              <a:rPr kumimoji="0" lang="en-US" altLang="en-US" b="0" i="0" u="none" strike="noStrike" cap="none" normalizeH="0" baseline="0" dirty="0" smtClean="0">
                <a:ln>
                  <a:noFill/>
                </a:ln>
                <a:solidFill>
                  <a:schemeClr val="tx1"/>
                </a:solidFill>
                <a:effectLst/>
                <a:latin typeface="+mj-lt"/>
              </a:rPr>
              <a:t> </a:t>
            </a:r>
            <a:r>
              <a:rPr kumimoji="0" lang="en-US" altLang="en-US" b="0" i="0" u="none" strike="noStrike" cap="none" normalizeH="0" baseline="0" dirty="0" err="1" smtClean="0">
                <a:ln>
                  <a:noFill/>
                </a:ln>
                <a:solidFill>
                  <a:schemeClr val="tx1"/>
                </a:solidFill>
                <a:effectLst/>
                <a:latin typeface="+mj-lt"/>
              </a:rPr>
              <a:t>ejecuta</a:t>
            </a:r>
            <a:r>
              <a:rPr kumimoji="0" lang="en-US" altLang="en-US" b="0" i="0" u="none" strike="noStrike" cap="none" normalizeH="0" baseline="0" dirty="0" smtClean="0">
                <a:ln>
                  <a:noFill/>
                </a:ln>
                <a:solidFill>
                  <a:schemeClr val="tx1"/>
                </a:solidFill>
                <a:effectLst/>
                <a:latin typeface="+mj-lt"/>
              </a:rPr>
              <a:t> </a:t>
            </a:r>
            <a:r>
              <a:rPr kumimoji="0" lang="en-US" altLang="en-US" b="1" i="0" u="none" strike="noStrike" cap="none" normalizeH="0" baseline="0" dirty="0" smtClean="0">
                <a:ln>
                  <a:noFill/>
                </a:ln>
                <a:solidFill>
                  <a:schemeClr val="tx1"/>
                </a:solidFill>
                <a:effectLst/>
                <a:latin typeface="+mj-lt"/>
              </a:rPr>
              <a:t>lock (_lock</a:t>
            </a:r>
            <a:r>
              <a:rPr kumimoji="0" lang="en-US" altLang="en-US" b="0" i="0" u="none" strike="noStrike" cap="none" normalizeH="0" baseline="0" dirty="0" smtClean="0">
                <a:ln>
                  <a:noFill/>
                </a:ln>
                <a:solidFill>
                  <a:schemeClr val="tx1"/>
                </a:solidFill>
                <a:effectLst/>
                <a:latin typeface="+mj-lt"/>
              </a:rPr>
              <a:t>), el </a:t>
            </a:r>
            <a:r>
              <a:rPr kumimoji="0" lang="en-US" altLang="en-US" b="1" i="0" u="none" strike="noStrike" cap="none" normalizeH="0" baseline="0" dirty="0" smtClean="0">
                <a:ln>
                  <a:noFill/>
                </a:ln>
                <a:solidFill>
                  <a:schemeClr val="tx1"/>
                </a:solidFill>
                <a:effectLst/>
                <a:latin typeface="+mj-lt"/>
              </a:rPr>
              <a:t>Monitor</a:t>
            </a:r>
            <a:r>
              <a:rPr kumimoji="0" lang="en-US" altLang="en-US" b="0" i="0" u="none" strike="noStrike" cap="none" normalizeH="0" baseline="0" dirty="0" smtClean="0">
                <a:ln>
                  <a:noFill/>
                </a:ln>
                <a:solidFill>
                  <a:schemeClr val="tx1"/>
                </a:solidFill>
                <a:effectLst/>
                <a:latin typeface="+mj-lt"/>
              </a:rPr>
              <a:t> se </a:t>
            </a:r>
            <a:r>
              <a:rPr kumimoji="0" lang="en-US" altLang="en-US" b="0" i="0" u="none" strike="noStrike" cap="none" normalizeH="0" baseline="0" dirty="0" err="1" smtClean="0">
                <a:ln>
                  <a:noFill/>
                </a:ln>
                <a:solidFill>
                  <a:schemeClr val="tx1"/>
                </a:solidFill>
                <a:effectLst/>
                <a:latin typeface="+mj-lt"/>
              </a:rPr>
              <a:t>activa</a:t>
            </a:r>
            <a:r>
              <a:rPr kumimoji="0" lang="en-US" altLang="en-US" b="0" i="0" u="none" strike="noStrike" cap="none" normalizeH="0" baseline="0" dirty="0" smtClean="0">
                <a:ln>
                  <a:noFill/>
                </a:ln>
                <a:solidFill>
                  <a:schemeClr val="tx1"/>
                </a:solidFill>
                <a:effectLst/>
                <a:latin typeface="+mj-lt"/>
              </a:rPr>
              <a:t> y:</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err="1" smtClean="0">
                <a:ln>
                  <a:noFill/>
                </a:ln>
                <a:solidFill>
                  <a:schemeClr val="tx1"/>
                </a:solidFill>
                <a:effectLst/>
                <a:latin typeface="+mj-lt"/>
              </a:rPr>
              <a:t>Revisa</a:t>
            </a:r>
            <a:r>
              <a:rPr kumimoji="0" lang="en-US" altLang="en-US" b="1" i="0" u="none" strike="noStrike" cap="none" normalizeH="0" baseline="0" dirty="0" smtClean="0">
                <a:ln>
                  <a:noFill/>
                </a:ln>
                <a:solidFill>
                  <a:schemeClr val="tx1"/>
                </a:solidFill>
                <a:effectLst/>
                <a:latin typeface="+mj-lt"/>
              </a:rPr>
              <a:t> el Estado del </a:t>
            </a:r>
            <a:r>
              <a:rPr kumimoji="0" lang="en-US" altLang="en-US" b="1" i="0" u="none" strike="noStrike" cap="none" normalizeH="0" baseline="0" dirty="0" err="1" smtClean="0">
                <a:ln>
                  <a:noFill/>
                </a:ln>
                <a:solidFill>
                  <a:schemeClr val="tx1"/>
                </a:solidFill>
                <a:effectLst/>
                <a:latin typeface="+mj-lt"/>
              </a:rPr>
              <a:t>Bloqueo</a:t>
            </a:r>
            <a:r>
              <a:rPr kumimoji="0" lang="en-US" altLang="en-US" b="0" i="0" u="none" strike="noStrike" cap="none" normalizeH="0" baseline="0" dirty="0" smtClean="0">
                <a:ln>
                  <a:noFill/>
                </a:ln>
                <a:solidFill>
                  <a:schemeClr val="tx1"/>
                </a:solidFill>
                <a:effectLst/>
                <a:latin typeface="+mj-lt"/>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mj-lt"/>
              </a:rPr>
              <a:t>El Monitor </a:t>
            </a:r>
            <a:r>
              <a:rPr kumimoji="0" lang="en-US" altLang="en-US" b="0" i="0" u="none" strike="noStrike" cap="none" normalizeH="0" baseline="0" dirty="0" err="1" smtClean="0">
                <a:ln>
                  <a:noFill/>
                </a:ln>
                <a:solidFill>
                  <a:schemeClr val="tx1"/>
                </a:solidFill>
                <a:effectLst/>
                <a:latin typeface="+mj-lt"/>
              </a:rPr>
              <a:t>verifica</a:t>
            </a:r>
            <a:r>
              <a:rPr kumimoji="0" lang="en-US" altLang="en-US" b="0" i="0" u="none" strike="noStrike" cap="none" normalizeH="0" baseline="0" dirty="0" smtClean="0">
                <a:ln>
                  <a:noFill/>
                </a:ln>
                <a:solidFill>
                  <a:schemeClr val="tx1"/>
                </a:solidFill>
                <a:effectLst/>
                <a:latin typeface="+mj-lt"/>
              </a:rPr>
              <a:t> </a:t>
            </a:r>
            <a:r>
              <a:rPr kumimoji="0" lang="en-US" altLang="en-US" b="0" i="0" u="none" strike="noStrike" cap="none" normalizeH="0" baseline="0" dirty="0" err="1" smtClean="0">
                <a:ln>
                  <a:noFill/>
                </a:ln>
                <a:solidFill>
                  <a:schemeClr val="tx1"/>
                </a:solidFill>
                <a:effectLst/>
                <a:latin typeface="+mj-lt"/>
              </a:rPr>
              <a:t>si</a:t>
            </a:r>
            <a:r>
              <a:rPr kumimoji="0" lang="en-US" altLang="en-US" b="0" i="0" u="none" strike="noStrike" cap="none" normalizeH="0" baseline="0" dirty="0" smtClean="0">
                <a:ln>
                  <a:noFill/>
                </a:ln>
                <a:solidFill>
                  <a:schemeClr val="tx1"/>
                </a:solidFill>
                <a:effectLst/>
                <a:latin typeface="+mj-lt"/>
              </a:rPr>
              <a:t> el </a:t>
            </a:r>
            <a:r>
              <a:rPr kumimoji="0" lang="en-US" altLang="en-US" b="1" i="0" u="none" strike="noStrike" cap="none" normalizeH="0" baseline="0" dirty="0" err="1" smtClean="0">
                <a:ln>
                  <a:noFill/>
                </a:ln>
                <a:solidFill>
                  <a:schemeClr val="tx1"/>
                </a:solidFill>
                <a:effectLst/>
                <a:latin typeface="+mj-lt"/>
              </a:rPr>
              <a:t>objeto</a:t>
            </a:r>
            <a:r>
              <a:rPr kumimoji="0" lang="en-US" altLang="en-US" b="1" i="0" u="none" strike="noStrike" cap="none" normalizeH="0" baseline="0" dirty="0" smtClean="0">
                <a:ln>
                  <a:noFill/>
                </a:ln>
                <a:solidFill>
                  <a:schemeClr val="tx1"/>
                </a:solidFill>
                <a:effectLst/>
                <a:latin typeface="+mj-lt"/>
              </a:rPr>
              <a:t> _lock </a:t>
            </a:r>
            <a:r>
              <a:rPr kumimoji="0" lang="en-US" altLang="en-US" b="0" i="0" u="none" strike="noStrike" cap="none" normalizeH="0" baseline="0" dirty="0" err="1" smtClean="0">
                <a:ln>
                  <a:noFill/>
                </a:ln>
                <a:solidFill>
                  <a:schemeClr val="tx1"/>
                </a:solidFill>
                <a:effectLst/>
                <a:latin typeface="+mj-lt"/>
              </a:rPr>
              <a:t>ya</a:t>
            </a:r>
            <a:r>
              <a:rPr kumimoji="0" lang="en-US" altLang="en-US" b="0" i="0" u="none" strike="noStrike" cap="none" normalizeH="0" baseline="0" dirty="0" smtClean="0">
                <a:ln>
                  <a:noFill/>
                </a:ln>
                <a:solidFill>
                  <a:schemeClr val="tx1"/>
                </a:solidFill>
                <a:effectLst/>
                <a:latin typeface="+mj-lt"/>
              </a:rPr>
              <a:t> </a:t>
            </a:r>
            <a:r>
              <a:rPr kumimoji="0" lang="en-US" altLang="en-US" b="0" i="0" u="none" strike="noStrike" cap="none" normalizeH="0" baseline="0" dirty="0" err="1" smtClean="0">
                <a:ln>
                  <a:noFill/>
                </a:ln>
                <a:solidFill>
                  <a:schemeClr val="tx1"/>
                </a:solidFill>
                <a:effectLst/>
                <a:latin typeface="+mj-lt"/>
              </a:rPr>
              <a:t>está</a:t>
            </a:r>
            <a:r>
              <a:rPr kumimoji="0" lang="en-US" altLang="en-US" b="0" i="0" u="none" strike="noStrike" cap="none" normalizeH="0" baseline="0" dirty="0" smtClean="0">
                <a:ln>
                  <a:noFill/>
                </a:ln>
                <a:solidFill>
                  <a:schemeClr val="tx1"/>
                </a:solidFill>
                <a:effectLst/>
                <a:latin typeface="+mj-lt"/>
              </a:rPr>
              <a:t> </a:t>
            </a:r>
            <a:r>
              <a:rPr kumimoji="0" lang="en-US" altLang="en-US" b="0" i="0" u="none" strike="noStrike" cap="none" normalizeH="0" baseline="0" dirty="0" err="1" smtClean="0">
                <a:ln>
                  <a:noFill/>
                </a:ln>
                <a:solidFill>
                  <a:schemeClr val="tx1"/>
                </a:solidFill>
                <a:effectLst/>
                <a:latin typeface="+mj-lt"/>
              </a:rPr>
              <a:t>bloqueado</a:t>
            </a:r>
            <a:r>
              <a:rPr kumimoji="0" lang="en-US" altLang="en-US" b="0" i="0" u="none" strike="noStrike" cap="none" normalizeH="0" baseline="0" dirty="0" smtClean="0">
                <a:ln>
                  <a:noFill/>
                </a:ln>
                <a:solidFill>
                  <a:schemeClr val="tx1"/>
                </a:solidFill>
                <a:effectLst/>
                <a:latin typeface="+mj-lt"/>
              </a:rPr>
              <a:t> </a:t>
            </a:r>
            <a:r>
              <a:rPr kumimoji="0" lang="en-US" altLang="en-US" b="1" i="0" u="none" strike="noStrike" cap="none" normalizeH="0" baseline="0" dirty="0" smtClean="0">
                <a:ln>
                  <a:noFill/>
                </a:ln>
                <a:solidFill>
                  <a:schemeClr val="tx1"/>
                </a:solidFill>
                <a:effectLst/>
                <a:latin typeface="+mj-lt"/>
              </a:rPr>
              <a:t>(</a:t>
            </a:r>
            <a:r>
              <a:rPr kumimoji="0" lang="en-US" altLang="en-US" b="1" i="0" u="none" strike="noStrike" cap="none" normalizeH="0" baseline="0" dirty="0" err="1" smtClean="0">
                <a:ln>
                  <a:noFill/>
                </a:ln>
                <a:solidFill>
                  <a:schemeClr val="tx1"/>
                </a:solidFill>
                <a:effectLst/>
                <a:latin typeface="+mj-lt"/>
              </a:rPr>
              <a:t>es</a:t>
            </a:r>
            <a:r>
              <a:rPr kumimoji="0" lang="en-US" altLang="en-US" b="1" i="0" u="none" strike="noStrike" cap="none" normalizeH="0" baseline="0" dirty="0" smtClean="0">
                <a:ln>
                  <a:noFill/>
                </a:ln>
                <a:solidFill>
                  <a:schemeClr val="tx1"/>
                </a:solidFill>
                <a:effectLst/>
                <a:latin typeface="+mj-lt"/>
              </a:rPr>
              <a:t> </a:t>
            </a:r>
            <a:r>
              <a:rPr kumimoji="0" lang="en-US" altLang="en-US" b="1" i="0" u="none" strike="noStrike" cap="none" normalizeH="0" baseline="0" dirty="0" err="1" smtClean="0">
                <a:ln>
                  <a:noFill/>
                </a:ln>
                <a:solidFill>
                  <a:schemeClr val="tx1"/>
                </a:solidFill>
                <a:effectLst/>
                <a:latin typeface="+mj-lt"/>
              </a:rPr>
              <a:t>decir</a:t>
            </a:r>
            <a:r>
              <a:rPr kumimoji="0" lang="en-US" altLang="en-US" b="1" i="0" u="none" strike="noStrike" cap="none" normalizeH="0" baseline="0" dirty="0" smtClean="0">
                <a:ln>
                  <a:noFill/>
                </a:ln>
                <a:solidFill>
                  <a:schemeClr val="tx1"/>
                </a:solidFill>
                <a:effectLst/>
                <a:latin typeface="+mj-lt"/>
              </a:rPr>
              <a:t>, </a:t>
            </a:r>
            <a:r>
              <a:rPr kumimoji="0" lang="en-US" altLang="en-US" b="1" i="0" u="none" strike="noStrike" cap="none" normalizeH="0" baseline="0" dirty="0" err="1" smtClean="0">
                <a:ln>
                  <a:noFill/>
                </a:ln>
                <a:solidFill>
                  <a:schemeClr val="tx1"/>
                </a:solidFill>
                <a:effectLst/>
                <a:latin typeface="+mj-lt"/>
              </a:rPr>
              <a:t>si</a:t>
            </a:r>
            <a:r>
              <a:rPr kumimoji="0" lang="en-US" altLang="en-US" b="1" i="0" u="none" strike="noStrike" cap="none" normalizeH="0" baseline="0" dirty="0" smtClean="0">
                <a:ln>
                  <a:noFill/>
                </a:ln>
                <a:solidFill>
                  <a:schemeClr val="tx1"/>
                </a:solidFill>
                <a:effectLst/>
                <a:latin typeface="+mj-lt"/>
              </a:rPr>
              <a:t> </a:t>
            </a:r>
            <a:r>
              <a:rPr kumimoji="0" lang="en-US" altLang="en-US" b="1" i="0" u="none" strike="noStrike" cap="none" normalizeH="0" baseline="0" dirty="0" err="1" smtClean="0">
                <a:ln>
                  <a:noFill/>
                </a:ln>
                <a:solidFill>
                  <a:schemeClr val="tx1"/>
                </a:solidFill>
                <a:effectLst/>
                <a:latin typeface="+mj-lt"/>
              </a:rPr>
              <a:t>algún</a:t>
            </a:r>
            <a:r>
              <a:rPr kumimoji="0" lang="en-US" altLang="en-US" b="1" i="0" u="none" strike="noStrike" cap="none" normalizeH="0" baseline="0" dirty="0" smtClean="0">
                <a:ln>
                  <a:noFill/>
                </a:ln>
                <a:solidFill>
                  <a:schemeClr val="tx1"/>
                </a:solidFill>
                <a:effectLst/>
                <a:latin typeface="+mj-lt"/>
              </a:rPr>
              <a:t> </a:t>
            </a:r>
            <a:r>
              <a:rPr kumimoji="0" lang="en-US" altLang="en-US" b="1" i="0" u="none" strike="noStrike" cap="none" normalizeH="0" baseline="0" dirty="0" err="1" smtClean="0">
                <a:ln>
                  <a:noFill/>
                </a:ln>
                <a:solidFill>
                  <a:schemeClr val="tx1"/>
                </a:solidFill>
                <a:effectLst/>
                <a:latin typeface="+mj-lt"/>
              </a:rPr>
              <a:t>hilo</a:t>
            </a:r>
            <a:r>
              <a:rPr kumimoji="0" lang="en-US" altLang="en-US" b="1" i="0" u="none" strike="noStrike" cap="none" normalizeH="0" baseline="0" dirty="0" smtClean="0">
                <a:ln>
                  <a:noFill/>
                </a:ln>
                <a:solidFill>
                  <a:schemeClr val="tx1"/>
                </a:solidFill>
                <a:effectLst/>
                <a:latin typeface="+mj-lt"/>
              </a:rPr>
              <a:t> lo </a:t>
            </a:r>
            <a:r>
              <a:rPr kumimoji="0" lang="en-US" altLang="en-US" b="1" i="0" u="none" strike="noStrike" cap="none" normalizeH="0" baseline="0" dirty="0" err="1" smtClean="0">
                <a:ln>
                  <a:noFill/>
                </a:ln>
                <a:solidFill>
                  <a:schemeClr val="tx1"/>
                </a:solidFill>
                <a:effectLst/>
                <a:latin typeface="+mj-lt"/>
              </a:rPr>
              <a:t>está</a:t>
            </a:r>
            <a:r>
              <a:rPr kumimoji="0" lang="en-US" altLang="en-US" b="1" i="0" u="none" strike="noStrike" cap="none" normalizeH="0" baseline="0" dirty="0" smtClean="0">
                <a:ln>
                  <a:noFill/>
                </a:ln>
                <a:solidFill>
                  <a:schemeClr val="tx1"/>
                </a:solidFill>
                <a:effectLst/>
                <a:latin typeface="+mj-lt"/>
              </a:rPr>
              <a:t> </a:t>
            </a:r>
            <a:r>
              <a:rPr kumimoji="0" lang="en-US" altLang="en-US" b="1" i="0" u="none" strike="noStrike" cap="none" normalizeH="0" baseline="0" dirty="0" err="1" smtClean="0">
                <a:ln>
                  <a:noFill/>
                </a:ln>
                <a:solidFill>
                  <a:schemeClr val="tx1"/>
                </a:solidFill>
                <a:effectLst/>
                <a:latin typeface="+mj-lt"/>
              </a:rPr>
              <a:t>usando</a:t>
            </a:r>
            <a:r>
              <a:rPr kumimoji="0" lang="en-US" altLang="en-US" b="1" i="0" u="none" strike="noStrike" cap="none" normalizeH="0" baseline="0" dirty="0" smtClean="0">
                <a:ln>
                  <a:noFill/>
                </a:ln>
                <a:solidFill>
                  <a:schemeClr val="tx1"/>
                </a:solidFill>
                <a:effectLst/>
                <a:latin typeface="+mj-lt"/>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mj-lt"/>
              </a:rPr>
              <a:t>Si no </a:t>
            </a:r>
            <a:r>
              <a:rPr kumimoji="0" lang="en-US" altLang="en-US" b="0" i="0" u="none" strike="noStrike" cap="none" normalizeH="0" baseline="0" dirty="0" err="1" smtClean="0">
                <a:ln>
                  <a:noFill/>
                </a:ln>
                <a:solidFill>
                  <a:schemeClr val="tx1"/>
                </a:solidFill>
                <a:effectLst/>
                <a:latin typeface="+mj-lt"/>
              </a:rPr>
              <a:t>está</a:t>
            </a:r>
            <a:r>
              <a:rPr kumimoji="0" lang="en-US" altLang="en-US" b="0" i="0" u="none" strike="noStrike" cap="none" normalizeH="0" baseline="0" dirty="0" smtClean="0">
                <a:ln>
                  <a:noFill/>
                </a:ln>
                <a:solidFill>
                  <a:schemeClr val="tx1"/>
                </a:solidFill>
                <a:effectLst/>
                <a:latin typeface="+mj-lt"/>
              </a:rPr>
              <a:t> </a:t>
            </a:r>
            <a:r>
              <a:rPr kumimoji="0" lang="en-US" altLang="en-US" b="0" i="0" u="none" strike="noStrike" cap="none" normalizeH="0" baseline="0" dirty="0" err="1" smtClean="0">
                <a:ln>
                  <a:noFill/>
                </a:ln>
                <a:solidFill>
                  <a:schemeClr val="tx1"/>
                </a:solidFill>
                <a:effectLst/>
                <a:latin typeface="+mj-lt"/>
              </a:rPr>
              <a:t>bloqueado</a:t>
            </a:r>
            <a:r>
              <a:rPr kumimoji="0" lang="en-US" altLang="en-US" b="0" i="0" u="none" strike="noStrike" cap="none" normalizeH="0" baseline="0" dirty="0" smtClean="0">
                <a:ln>
                  <a:noFill/>
                </a:ln>
                <a:solidFill>
                  <a:schemeClr val="tx1"/>
                </a:solidFill>
                <a:effectLst/>
                <a:latin typeface="+mj-lt"/>
              </a:rPr>
              <a:t>, el </a:t>
            </a:r>
            <a:r>
              <a:rPr kumimoji="0" lang="en-US" altLang="en-US" b="0" i="0" u="none" strike="noStrike" cap="none" normalizeH="0" baseline="0" dirty="0" err="1" smtClean="0">
                <a:ln>
                  <a:noFill/>
                </a:ln>
                <a:solidFill>
                  <a:schemeClr val="tx1"/>
                </a:solidFill>
                <a:effectLst/>
                <a:latin typeface="+mj-lt"/>
              </a:rPr>
              <a:t>hilo</a:t>
            </a:r>
            <a:r>
              <a:rPr kumimoji="0" lang="en-US" altLang="en-US" b="0" i="0" u="none" strike="noStrike" cap="none" normalizeH="0" baseline="0" dirty="0" smtClean="0">
                <a:ln>
                  <a:noFill/>
                </a:ln>
                <a:solidFill>
                  <a:schemeClr val="tx1"/>
                </a:solidFill>
                <a:effectLst/>
                <a:latin typeface="+mj-lt"/>
              </a:rPr>
              <a:t> actual </a:t>
            </a:r>
            <a:r>
              <a:rPr kumimoji="0" lang="en-US" altLang="en-US" b="0" i="0" u="none" strike="noStrike" cap="none" normalizeH="0" baseline="0" dirty="0" err="1" smtClean="0">
                <a:ln>
                  <a:noFill/>
                </a:ln>
                <a:solidFill>
                  <a:schemeClr val="tx1"/>
                </a:solidFill>
                <a:effectLst/>
                <a:latin typeface="+mj-lt"/>
              </a:rPr>
              <a:t>adquiere</a:t>
            </a:r>
            <a:r>
              <a:rPr kumimoji="0" lang="en-US" altLang="en-US" b="0" i="0" u="none" strike="noStrike" cap="none" normalizeH="0" baseline="0" dirty="0" smtClean="0">
                <a:ln>
                  <a:noFill/>
                </a:ln>
                <a:solidFill>
                  <a:schemeClr val="tx1"/>
                </a:solidFill>
                <a:effectLst/>
                <a:latin typeface="+mj-lt"/>
              </a:rPr>
              <a:t> el </a:t>
            </a:r>
            <a:r>
              <a:rPr kumimoji="0" lang="en-US" altLang="en-US" b="0" i="0" u="none" strike="noStrike" cap="none" normalizeH="0" baseline="0" dirty="0" err="1" smtClean="0">
                <a:ln>
                  <a:noFill/>
                </a:ln>
                <a:solidFill>
                  <a:schemeClr val="tx1"/>
                </a:solidFill>
                <a:effectLst/>
                <a:latin typeface="+mj-lt"/>
              </a:rPr>
              <a:t>bloqueo</a:t>
            </a:r>
            <a:r>
              <a:rPr kumimoji="0" lang="en-US" altLang="en-US" b="0" i="0" u="none" strike="noStrike" cap="none" normalizeH="0" baseline="0" dirty="0" smtClean="0">
                <a:ln>
                  <a:noFill/>
                </a:ln>
                <a:solidFill>
                  <a:schemeClr val="tx1"/>
                </a:solidFill>
                <a:effectLst/>
                <a:latin typeface="+mj-lt"/>
              </a:rPr>
              <a:t> (lo "</a:t>
            </a:r>
            <a:r>
              <a:rPr kumimoji="0" lang="en-US" altLang="en-US" b="0" i="0" u="none" strike="noStrike" cap="none" normalizeH="0" baseline="0" dirty="0" err="1" smtClean="0">
                <a:ln>
                  <a:noFill/>
                </a:ln>
                <a:solidFill>
                  <a:schemeClr val="tx1"/>
                </a:solidFill>
                <a:effectLst/>
                <a:latin typeface="+mj-lt"/>
              </a:rPr>
              <a:t>posee</a:t>
            </a:r>
            <a:r>
              <a:rPr kumimoji="0" lang="en-US" altLang="en-US" b="0" i="0" u="none" strike="noStrike" cap="none" normalizeH="0" baseline="0" dirty="0" smtClean="0">
                <a:ln>
                  <a:noFill/>
                </a:ln>
                <a:solidFill>
                  <a:schemeClr val="tx1"/>
                </a:solidFill>
                <a:effectLst/>
                <a:latin typeface="+mj-lt"/>
              </a:rPr>
              <a:t>") y </a:t>
            </a:r>
            <a:r>
              <a:rPr kumimoji="0" lang="en-US" altLang="en-US" b="0" i="0" u="none" strike="noStrike" cap="none" normalizeH="0" baseline="0" dirty="0" err="1" smtClean="0">
                <a:ln>
                  <a:noFill/>
                </a:ln>
                <a:solidFill>
                  <a:schemeClr val="tx1"/>
                </a:solidFill>
                <a:effectLst/>
                <a:latin typeface="+mj-lt"/>
              </a:rPr>
              <a:t>ejecuta</a:t>
            </a:r>
            <a:r>
              <a:rPr kumimoji="0" lang="en-US" altLang="en-US" b="0" i="0" u="none" strike="noStrike" cap="none" normalizeH="0" baseline="0" dirty="0" smtClean="0">
                <a:ln>
                  <a:noFill/>
                </a:ln>
                <a:solidFill>
                  <a:schemeClr val="tx1"/>
                </a:solidFill>
                <a:effectLst/>
                <a:latin typeface="+mj-lt"/>
              </a:rPr>
              <a:t> el código </a:t>
            </a:r>
            <a:r>
              <a:rPr kumimoji="0" lang="en-US" altLang="en-US" b="0" i="0" u="none" strike="noStrike" cap="none" normalizeH="0" baseline="0" dirty="0" err="1" smtClean="0">
                <a:ln>
                  <a:noFill/>
                </a:ln>
                <a:solidFill>
                  <a:schemeClr val="tx1"/>
                </a:solidFill>
                <a:effectLst/>
                <a:latin typeface="+mj-lt"/>
              </a:rPr>
              <a:t>protegido</a:t>
            </a:r>
            <a:r>
              <a:rPr kumimoji="0" lang="en-US" altLang="en-US" b="0" i="0" u="none" strike="noStrike" cap="none" normalizeH="0" baseline="0" dirty="0" smtClean="0">
                <a:ln>
                  <a:noFill/>
                </a:ln>
                <a:solidFill>
                  <a:schemeClr val="tx1"/>
                </a:solidFill>
                <a:effectLst/>
                <a:latin typeface="+mj-lt"/>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mj-lt"/>
              </a:rPr>
              <a:t>Si </a:t>
            </a:r>
            <a:r>
              <a:rPr kumimoji="0" lang="en-US" altLang="en-US" b="0" i="0" u="none" strike="noStrike" cap="none" normalizeH="0" baseline="0" dirty="0" err="1" smtClean="0">
                <a:ln>
                  <a:noFill/>
                </a:ln>
                <a:solidFill>
                  <a:schemeClr val="tx1"/>
                </a:solidFill>
                <a:effectLst/>
                <a:latin typeface="+mj-lt"/>
              </a:rPr>
              <a:t>está</a:t>
            </a:r>
            <a:r>
              <a:rPr kumimoji="0" lang="en-US" altLang="en-US" b="0" i="0" u="none" strike="noStrike" cap="none" normalizeH="0" baseline="0" dirty="0" smtClean="0">
                <a:ln>
                  <a:noFill/>
                </a:ln>
                <a:solidFill>
                  <a:schemeClr val="tx1"/>
                </a:solidFill>
                <a:effectLst/>
                <a:latin typeface="+mj-lt"/>
              </a:rPr>
              <a:t> </a:t>
            </a:r>
            <a:r>
              <a:rPr kumimoji="0" lang="en-US" altLang="en-US" b="0" i="0" u="none" strike="noStrike" cap="none" normalizeH="0" baseline="0" dirty="0" err="1" smtClean="0">
                <a:ln>
                  <a:noFill/>
                </a:ln>
                <a:solidFill>
                  <a:schemeClr val="tx1"/>
                </a:solidFill>
                <a:effectLst/>
                <a:latin typeface="+mj-lt"/>
              </a:rPr>
              <a:t>bloqueado</a:t>
            </a:r>
            <a:r>
              <a:rPr kumimoji="0" lang="en-US" altLang="en-US" b="0" i="0" u="none" strike="noStrike" cap="none" normalizeH="0" baseline="0" dirty="0" smtClean="0">
                <a:ln>
                  <a:noFill/>
                </a:ln>
                <a:solidFill>
                  <a:schemeClr val="tx1"/>
                </a:solidFill>
                <a:effectLst/>
                <a:latin typeface="+mj-lt"/>
              </a:rPr>
              <a:t> </a:t>
            </a:r>
            <a:r>
              <a:rPr kumimoji="0" lang="en-US" altLang="en-US" b="0" i="0" u="none" strike="noStrike" cap="none" normalizeH="0" baseline="0" dirty="0" err="1" smtClean="0">
                <a:ln>
                  <a:noFill/>
                </a:ln>
                <a:solidFill>
                  <a:schemeClr val="tx1"/>
                </a:solidFill>
                <a:effectLst/>
                <a:latin typeface="+mj-lt"/>
              </a:rPr>
              <a:t>por</a:t>
            </a:r>
            <a:r>
              <a:rPr kumimoji="0" lang="en-US" altLang="en-US" b="0" i="0" u="none" strike="noStrike" cap="none" normalizeH="0" baseline="0" dirty="0" smtClean="0">
                <a:ln>
                  <a:noFill/>
                </a:ln>
                <a:solidFill>
                  <a:schemeClr val="tx1"/>
                </a:solidFill>
                <a:effectLst/>
                <a:latin typeface="+mj-lt"/>
              </a:rPr>
              <a:t> </a:t>
            </a:r>
            <a:r>
              <a:rPr kumimoji="0" lang="en-US" altLang="en-US" b="0" i="0" u="none" strike="noStrike" cap="none" normalizeH="0" baseline="0" dirty="0" err="1" smtClean="0">
                <a:ln>
                  <a:noFill/>
                </a:ln>
                <a:solidFill>
                  <a:schemeClr val="tx1"/>
                </a:solidFill>
                <a:effectLst/>
                <a:latin typeface="+mj-lt"/>
              </a:rPr>
              <a:t>otro</a:t>
            </a:r>
            <a:r>
              <a:rPr kumimoji="0" lang="en-US" altLang="en-US" b="0" i="0" u="none" strike="noStrike" cap="none" normalizeH="0" baseline="0" dirty="0" smtClean="0">
                <a:ln>
                  <a:noFill/>
                </a:ln>
                <a:solidFill>
                  <a:schemeClr val="tx1"/>
                </a:solidFill>
                <a:effectLst/>
                <a:latin typeface="+mj-lt"/>
              </a:rPr>
              <a:t> </a:t>
            </a:r>
            <a:r>
              <a:rPr kumimoji="0" lang="en-US" altLang="en-US" b="0" i="0" u="none" strike="noStrike" cap="none" normalizeH="0" baseline="0" dirty="0" err="1" smtClean="0">
                <a:ln>
                  <a:noFill/>
                </a:ln>
                <a:solidFill>
                  <a:schemeClr val="tx1"/>
                </a:solidFill>
                <a:effectLst/>
                <a:latin typeface="+mj-lt"/>
              </a:rPr>
              <a:t>hilo</a:t>
            </a:r>
            <a:r>
              <a:rPr kumimoji="0" lang="en-US" altLang="en-US" b="0" i="0" u="none" strike="noStrike" cap="none" normalizeH="0" baseline="0" dirty="0" smtClean="0">
                <a:ln>
                  <a:noFill/>
                </a:ln>
                <a:solidFill>
                  <a:schemeClr val="tx1"/>
                </a:solidFill>
                <a:effectLst/>
                <a:latin typeface="+mj-lt"/>
              </a:rPr>
              <a:t>, el </a:t>
            </a:r>
            <a:r>
              <a:rPr kumimoji="0" lang="en-US" altLang="en-US" b="0" i="0" u="none" strike="noStrike" cap="none" normalizeH="0" baseline="0" dirty="0" err="1" smtClean="0">
                <a:ln>
                  <a:noFill/>
                </a:ln>
                <a:solidFill>
                  <a:schemeClr val="tx1"/>
                </a:solidFill>
                <a:effectLst/>
                <a:latin typeface="+mj-lt"/>
              </a:rPr>
              <a:t>hilo</a:t>
            </a:r>
            <a:r>
              <a:rPr kumimoji="0" lang="en-US" altLang="en-US" b="0" i="0" u="none" strike="noStrike" cap="none" normalizeH="0" baseline="0" dirty="0" smtClean="0">
                <a:ln>
                  <a:noFill/>
                </a:ln>
                <a:solidFill>
                  <a:schemeClr val="tx1"/>
                </a:solidFill>
                <a:effectLst/>
                <a:latin typeface="+mj-lt"/>
              </a:rPr>
              <a:t> actual se pone en </a:t>
            </a:r>
            <a:r>
              <a:rPr kumimoji="0" lang="en-US" altLang="en-US" b="0" i="0" u="none" strike="noStrike" cap="none" normalizeH="0" baseline="0" dirty="0" err="1" smtClean="0">
                <a:ln>
                  <a:noFill/>
                </a:ln>
                <a:solidFill>
                  <a:schemeClr val="tx1"/>
                </a:solidFill>
                <a:effectLst/>
                <a:latin typeface="+mj-lt"/>
              </a:rPr>
              <a:t>espera</a:t>
            </a:r>
            <a:r>
              <a:rPr kumimoji="0" lang="en-US" altLang="en-US" b="0" i="0" u="none" strike="noStrike" cap="none" normalizeH="0" baseline="0" dirty="0" smtClean="0">
                <a:ln>
                  <a:noFill/>
                </a:ln>
                <a:solidFill>
                  <a:schemeClr val="tx1"/>
                </a:solidFill>
                <a:effectLst/>
                <a:latin typeface="+mj-lt"/>
              </a:rPr>
              <a:t>.</a:t>
            </a:r>
          </a:p>
        </p:txBody>
      </p:sp>
      <p:sp>
        <p:nvSpPr>
          <p:cNvPr id="6" name="Rectangle 3"/>
          <p:cNvSpPr>
            <a:spLocks noChangeArrowheads="1"/>
          </p:cNvSpPr>
          <p:nvPr/>
        </p:nvSpPr>
        <p:spPr bwMode="auto">
          <a:xfrm>
            <a:off x="808977" y="3066751"/>
            <a:ext cx="10571328"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Arial" panose="020B0604020202020204" pitchFamily="34" charset="0"/>
              </a:rPr>
              <a:t>¿</a:t>
            </a:r>
            <a:r>
              <a:rPr kumimoji="0" lang="en-US" altLang="en-US" b="1" i="0" u="none" strike="noStrike" cap="none" normalizeH="0" baseline="0" dirty="0" err="1" smtClean="0">
                <a:ln>
                  <a:noFill/>
                </a:ln>
                <a:solidFill>
                  <a:schemeClr val="tx1"/>
                </a:solidFill>
                <a:effectLst/>
                <a:latin typeface="Arial" panose="020B0604020202020204" pitchFamily="34" charset="0"/>
              </a:rPr>
              <a:t>Cuándo</a:t>
            </a:r>
            <a:r>
              <a:rPr kumimoji="0" lang="en-US" altLang="en-US" b="1" i="0" u="none" strike="noStrike" cap="none" normalizeH="0" baseline="0" dirty="0" smtClean="0">
                <a:ln>
                  <a:noFill/>
                </a:ln>
                <a:solidFill>
                  <a:schemeClr val="tx1"/>
                </a:solidFill>
                <a:effectLst/>
                <a:latin typeface="Arial" panose="020B0604020202020204" pitchFamily="34" charset="0"/>
              </a:rPr>
              <a:t> un Hilo "Se </a:t>
            </a:r>
            <a:r>
              <a:rPr kumimoji="0" lang="en-US" altLang="en-US" b="1" i="0" u="none" strike="noStrike" cap="none" normalizeH="0" baseline="0" dirty="0" err="1" smtClean="0">
                <a:ln>
                  <a:noFill/>
                </a:ln>
                <a:solidFill>
                  <a:schemeClr val="tx1"/>
                </a:solidFill>
                <a:effectLst/>
                <a:latin typeface="Arial" panose="020B0604020202020204" pitchFamily="34" charset="0"/>
              </a:rPr>
              <a:t>Asigna</a:t>
            </a:r>
            <a:r>
              <a:rPr kumimoji="0" lang="en-US" altLang="en-US" b="1" i="0" u="none" strike="noStrike" cap="none" normalizeH="0" baseline="0" dirty="0" smtClean="0">
                <a:ln>
                  <a:noFill/>
                </a:ln>
                <a:solidFill>
                  <a:schemeClr val="tx1"/>
                </a:solidFill>
                <a:effectLst/>
                <a:latin typeface="Arial" panose="020B0604020202020204" pitchFamily="34" charset="0"/>
              </a:rPr>
              <a:t>" al </a:t>
            </a:r>
            <a:r>
              <a:rPr kumimoji="0" lang="en-US" altLang="en-US" b="1" i="0" u="none" strike="noStrike" cap="none" normalizeH="0" baseline="0" dirty="0" err="1" smtClean="0">
                <a:ln>
                  <a:noFill/>
                </a:ln>
                <a:solidFill>
                  <a:schemeClr val="tx1"/>
                </a:solidFill>
                <a:effectLst/>
                <a:latin typeface="Arial" panose="020B0604020202020204" pitchFamily="34" charset="0"/>
              </a:rPr>
              <a:t>Bloqueo</a:t>
            </a:r>
            <a:r>
              <a:rPr kumimoji="0" lang="en-US" altLang="en-US" b="1"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Arial" panose="020B0604020202020204" pitchFamily="34" charset="0"/>
              </a:rPr>
              <a:t>El </a:t>
            </a:r>
            <a:r>
              <a:rPr kumimoji="0" lang="en-US" altLang="en-US" b="0" i="0" u="none" strike="noStrike" cap="none" normalizeH="0" baseline="0" dirty="0" err="1" smtClean="0">
                <a:ln>
                  <a:noFill/>
                </a:ln>
                <a:solidFill>
                  <a:schemeClr val="tx1"/>
                </a:solidFill>
                <a:effectLst/>
                <a:latin typeface="Arial" panose="020B0604020202020204" pitchFamily="34" charset="0"/>
              </a:rPr>
              <a:t>hilo</a:t>
            </a:r>
            <a:r>
              <a:rPr kumimoji="0" lang="en-US" altLang="en-US" b="0" i="0" u="none" strike="noStrike" cap="none" normalizeH="0" baseline="0" dirty="0" smtClean="0">
                <a:ln>
                  <a:noFill/>
                </a:ln>
                <a:solidFill>
                  <a:schemeClr val="tx1"/>
                </a:solidFill>
                <a:effectLst/>
                <a:latin typeface="Arial" panose="020B0604020202020204" pitchFamily="34" charset="0"/>
              </a:rPr>
              <a:t> se "</a:t>
            </a:r>
            <a:r>
              <a:rPr kumimoji="0" lang="en-US" altLang="en-US" b="0" i="0" u="none" strike="noStrike" cap="none" normalizeH="0" baseline="0" dirty="0" err="1" smtClean="0">
                <a:ln>
                  <a:noFill/>
                </a:ln>
                <a:solidFill>
                  <a:schemeClr val="tx1"/>
                </a:solidFill>
                <a:effectLst/>
                <a:latin typeface="Arial" panose="020B0604020202020204" pitchFamily="34" charset="0"/>
              </a:rPr>
              <a:t>asigna</a:t>
            </a:r>
            <a:r>
              <a:rPr kumimoji="0" lang="en-US" altLang="en-US" b="0" i="0" u="none" strike="noStrike" cap="none" normalizeH="0" baseline="0" dirty="0" smtClean="0">
                <a:ln>
                  <a:noFill/>
                </a:ln>
                <a:solidFill>
                  <a:schemeClr val="tx1"/>
                </a:solidFill>
                <a:effectLst/>
                <a:latin typeface="Arial" panose="020B0604020202020204" pitchFamily="34" charset="0"/>
              </a:rPr>
              <a:t>" al </a:t>
            </a:r>
            <a:r>
              <a:rPr kumimoji="0" lang="en-US" altLang="en-US" b="0" i="0" u="none" strike="noStrike" cap="none" normalizeH="0" baseline="0" dirty="0" err="1" smtClean="0">
                <a:ln>
                  <a:noFill/>
                </a:ln>
                <a:solidFill>
                  <a:schemeClr val="tx1"/>
                </a:solidFill>
                <a:effectLst/>
                <a:latin typeface="Arial" panose="020B0604020202020204" pitchFamily="34" charset="0"/>
              </a:rPr>
              <a:t>bloqueo</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1" i="0" u="none" strike="noStrike" cap="none" normalizeH="0" baseline="0" dirty="0" smtClean="0">
                <a:ln>
                  <a:noFill/>
                </a:ln>
                <a:solidFill>
                  <a:schemeClr val="tx1"/>
                </a:solidFill>
                <a:effectLst/>
                <a:latin typeface="Arial" panose="020B0604020202020204" pitchFamily="34" charset="0"/>
              </a:rPr>
              <a:t>en el </a:t>
            </a:r>
            <a:r>
              <a:rPr kumimoji="0" lang="en-US" altLang="en-US" b="1" i="0" u="none" strike="noStrike" cap="none" normalizeH="0" baseline="0" dirty="0" err="1" smtClean="0">
                <a:ln>
                  <a:noFill/>
                </a:ln>
                <a:solidFill>
                  <a:schemeClr val="tx1"/>
                </a:solidFill>
                <a:effectLst/>
                <a:latin typeface="Arial" panose="020B0604020202020204" pitchFamily="34" charset="0"/>
              </a:rPr>
              <a:t>momento</a:t>
            </a:r>
            <a:r>
              <a:rPr kumimoji="0" lang="en-US" altLang="en-US" b="1" i="0" u="none" strike="noStrike" cap="none" normalizeH="0" baseline="0" dirty="0" smtClean="0">
                <a:ln>
                  <a:noFill/>
                </a:ln>
                <a:solidFill>
                  <a:schemeClr val="tx1"/>
                </a:solidFill>
                <a:effectLst/>
                <a:latin typeface="Arial" panose="020B0604020202020204" pitchFamily="34" charset="0"/>
              </a:rPr>
              <a:t> en que </a:t>
            </a:r>
            <a:r>
              <a:rPr kumimoji="0" lang="en-US" altLang="en-US" b="1" i="0" u="none" strike="noStrike" cap="none" normalizeH="0" baseline="0" dirty="0" err="1" smtClean="0">
                <a:ln>
                  <a:noFill/>
                </a:ln>
                <a:solidFill>
                  <a:schemeClr val="tx1"/>
                </a:solidFill>
                <a:effectLst/>
                <a:latin typeface="Arial" panose="020B0604020202020204" pitchFamily="34" charset="0"/>
              </a:rPr>
              <a:t>adquiere</a:t>
            </a:r>
            <a:r>
              <a:rPr kumimoji="0" lang="en-US" altLang="en-US" b="1" i="0" u="none" strike="noStrike" cap="none" normalizeH="0" baseline="0" dirty="0" smtClean="0">
                <a:ln>
                  <a:noFill/>
                </a:ln>
                <a:solidFill>
                  <a:schemeClr val="tx1"/>
                </a:solidFill>
                <a:effectLst/>
                <a:latin typeface="Arial" panose="020B0604020202020204" pitchFamily="34" charset="0"/>
              </a:rPr>
              <a:t> el </a:t>
            </a:r>
            <a:r>
              <a:rPr kumimoji="0" lang="en-US" altLang="en-US" b="1" i="0" u="none" strike="noStrike" cap="none" normalizeH="0" baseline="0" dirty="0" err="1" smtClean="0">
                <a:ln>
                  <a:noFill/>
                </a:ln>
                <a:solidFill>
                  <a:schemeClr val="tx1"/>
                </a:solidFill>
                <a:effectLst/>
                <a:latin typeface="Arial" panose="020B0604020202020204" pitchFamily="34" charset="0"/>
              </a:rPr>
              <a:t>bloqueo</a:t>
            </a:r>
            <a:r>
              <a:rPr kumimoji="0" lang="en-US" altLang="en-US" b="1" i="0" u="none" strike="noStrike" cap="none" normalizeH="0" baseline="0" dirty="0" smtClean="0">
                <a:ln>
                  <a:noFill/>
                </a:ln>
                <a:solidFill>
                  <a:schemeClr val="tx1"/>
                </a:solidFill>
                <a:effectLst/>
                <a:latin typeface="Arial" panose="020B0604020202020204" pitchFamily="34" charset="0"/>
              </a:rPr>
              <a:t> a </a:t>
            </a:r>
            <a:r>
              <a:rPr kumimoji="0" lang="en-US" altLang="en-US" b="1" i="0" u="none" strike="noStrike" cap="none" normalizeH="0" baseline="0" dirty="0" err="1" smtClean="0">
                <a:ln>
                  <a:noFill/>
                </a:ln>
                <a:solidFill>
                  <a:schemeClr val="tx1"/>
                </a:solidFill>
                <a:effectLst/>
                <a:latin typeface="Arial" panose="020B0604020202020204" pitchFamily="34" charset="0"/>
              </a:rPr>
              <a:t>través</a:t>
            </a:r>
            <a:r>
              <a:rPr kumimoji="0" lang="en-US" altLang="en-US" b="1" i="0" u="none" strike="noStrike" cap="none" normalizeH="0" baseline="0" dirty="0" smtClean="0">
                <a:ln>
                  <a:noFill/>
                </a:ln>
                <a:solidFill>
                  <a:schemeClr val="tx1"/>
                </a:solidFill>
                <a:effectLst/>
                <a:latin typeface="Arial" panose="020B0604020202020204" pitchFamily="34" charset="0"/>
              </a:rPr>
              <a:t> de </a:t>
            </a:r>
            <a:r>
              <a:rPr kumimoji="0" lang="en-US" altLang="en-US" b="1" i="0" u="none" strike="noStrike" cap="none" normalizeH="0" baseline="0" dirty="0" err="1" smtClean="0">
                <a:ln>
                  <a:noFill/>
                </a:ln>
                <a:solidFill>
                  <a:schemeClr val="tx1"/>
                </a:solidFill>
                <a:effectLst/>
                <a:latin typeface="Arial Unicode MS"/>
              </a:rPr>
              <a:t>Monitor.Enter</a:t>
            </a:r>
            <a:r>
              <a:rPr kumimoji="0" lang="en-US" altLang="en-US" b="1" i="0" u="none" strike="noStrike" cap="none" normalizeH="0" baseline="0" dirty="0" smtClean="0">
                <a:ln>
                  <a:noFill/>
                </a:ln>
                <a:solidFill>
                  <a:schemeClr val="tx1"/>
                </a:solidFill>
                <a:effectLst/>
                <a:latin typeface="Arial Unicode MS"/>
              </a:rPr>
              <a:t>(_lock)</a:t>
            </a:r>
            <a:r>
              <a:rPr kumimoji="0" lang="en-US" altLang="en-US" b="0" i="0" u="none" strike="noStrike" cap="none" normalizeH="0" baseline="0" dirty="0" smtClean="0">
                <a:ln>
                  <a:noFill/>
                </a:ln>
                <a:solidFill>
                  <a:schemeClr val="tx1"/>
                </a:solidFill>
                <a:effectLst/>
              </a:rPr>
              <a:t> (lo </a:t>
            </a:r>
            <a:r>
              <a:rPr kumimoji="0" lang="en-US" altLang="en-US" b="0" i="0" u="none" strike="noStrike" cap="none" normalizeH="0" baseline="0" dirty="0" err="1" smtClean="0">
                <a:ln>
                  <a:noFill/>
                </a:ln>
                <a:solidFill>
                  <a:schemeClr val="tx1"/>
                </a:solidFill>
                <a:effectLst/>
              </a:rPr>
              <a:t>cual</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ocurre</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implícitamente</a:t>
            </a:r>
            <a:r>
              <a:rPr kumimoji="0" lang="en-US" altLang="en-US" b="0" i="0" u="none" strike="noStrike" cap="none" normalizeH="0" baseline="0" dirty="0" smtClean="0">
                <a:ln>
                  <a:noFill/>
                </a:ln>
                <a:solidFill>
                  <a:schemeClr val="tx1"/>
                </a:solidFill>
                <a:effectLst/>
              </a:rPr>
              <a:t> al </a:t>
            </a:r>
            <a:r>
              <a:rPr kumimoji="0" lang="en-US" altLang="en-US" b="0" i="0" u="none" strike="noStrike" cap="none" normalizeH="0" baseline="0" dirty="0" err="1" smtClean="0">
                <a:ln>
                  <a:noFill/>
                </a:ln>
                <a:solidFill>
                  <a:schemeClr val="tx1"/>
                </a:solidFill>
                <a:effectLst/>
              </a:rPr>
              <a:t>usar</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smtClean="0">
                <a:ln>
                  <a:noFill/>
                </a:ln>
                <a:solidFill>
                  <a:schemeClr val="tx1"/>
                </a:solidFill>
                <a:effectLst/>
                <a:latin typeface="Arial Unicode MS"/>
              </a:rPr>
              <a:t>lock (_lock)</a:t>
            </a:r>
            <a:r>
              <a:rPr kumimoji="0" lang="en-US" altLang="en-US" b="0" i="0" u="none" strike="noStrike" cap="none" normalizeH="0" baseline="0" dirty="0" smtClean="0">
                <a:ln>
                  <a:noFill/>
                </a:ln>
                <a:solidFill>
                  <a:schemeClr val="tx1"/>
                </a:solidFill>
                <a:effectLst/>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Arial" panose="020B0604020202020204" pitchFamily="34" charset="0"/>
              </a:rPr>
              <a:t>Durante este </a:t>
            </a:r>
            <a:r>
              <a:rPr kumimoji="0" lang="en-US" altLang="en-US" b="0" i="0" u="none" strike="noStrike" cap="none" normalizeH="0" baseline="0" dirty="0" err="1" smtClean="0">
                <a:ln>
                  <a:noFill/>
                </a:ln>
                <a:solidFill>
                  <a:schemeClr val="tx1"/>
                </a:solidFill>
                <a:effectLst/>
                <a:latin typeface="Arial" panose="020B0604020202020204" pitchFamily="34" charset="0"/>
              </a:rPr>
              <a:t>tiempo</a:t>
            </a:r>
            <a:r>
              <a:rPr kumimoji="0" lang="en-US" altLang="en-US" b="0" i="0" u="none" strike="noStrike" cap="none" normalizeH="0" baseline="0" dirty="0" smtClean="0">
                <a:ln>
                  <a:noFill/>
                </a:ln>
                <a:solidFill>
                  <a:schemeClr val="tx1"/>
                </a:solidFill>
                <a:effectLst/>
                <a:latin typeface="Arial" panose="020B060402020202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smtClean="0">
                <a:ln>
                  <a:noFill/>
                </a:ln>
                <a:solidFill>
                  <a:schemeClr val="tx1"/>
                </a:solidFill>
                <a:effectLst/>
                <a:latin typeface="Arial" panose="020B0604020202020204" pitchFamily="34" charset="0"/>
              </a:rPr>
              <a:t>Otros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hilos</a:t>
            </a:r>
            <a:r>
              <a:rPr kumimoji="0" lang="en-US" altLang="en-US" b="0" i="0" u="none" strike="noStrike" cap="none" normalizeH="0" baseline="0" dirty="0" smtClean="0">
                <a:ln>
                  <a:noFill/>
                </a:ln>
                <a:solidFill>
                  <a:schemeClr val="tx1"/>
                </a:solidFill>
                <a:effectLst/>
                <a:latin typeface="Arial" panose="020B0604020202020204" pitchFamily="34" charset="0"/>
              </a:rPr>
              <a:t> que </a:t>
            </a:r>
            <a:r>
              <a:rPr kumimoji="0" lang="en-US" altLang="en-US" b="0" i="0" u="none" strike="noStrike" cap="none" normalizeH="0" baseline="0" dirty="0" err="1" smtClean="0">
                <a:ln>
                  <a:noFill/>
                </a:ln>
                <a:solidFill>
                  <a:schemeClr val="tx1"/>
                </a:solidFill>
                <a:effectLst/>
                <a:latin typeface="Arial" panose="020B0604020202020204" pitchFamily="34" charset="0"/>
              </a:rPr>
              <a:t>intenten</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ejecutar</a:t>
            </a:r>
            <a:r>
              <a:rPr kumimoji="0" lang="en-US" altLang="en-US" b="0" i="0" u="none" strike="noStrike" cap="none" normalizeH="0" baseline="0" dirty="0" smtClean="0">
                <a:ln>
                  <a:noFill/>
                </a:ln>
                <a:solidFill>
                  <a:schemeClr val="tx1"/>
                </a:solidFill>
                <a:effectLst/>
                <a:latin typeface="Arial" panose="020B0604020202020204" pitchFamily="34" charset="0"/>
              </a:rPr>
              <a:t> el </a:t>
            </a:r>
            <a:r>
              <a:rPr kumimoji="0" lang="en-US" altLang="en-US" b="0" i="0" u="none" strike="noStrike" cap="none" normalizeH="0" baseline="0" dirty="0" err="1" smtClean="0">
                <a:ln>
                  <a:noFill/>
                </a:ln>
                <a:solidFill>
                  <a:schemeClr val="tx1"/>
                </a:solidFill>
                <a:effectLst/>
                <a:latin typeface="Arial" panose="020B0604020202020204" pitchFamily="34" charset="0"/>
              </a:rPr>
              <a:t>mismo</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bloque</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protegido</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por</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smtClean="0">
                <a:ln>
                  <a:noFill/>
                </a:ln>
                <a:solidFill>
                  <a:schemeClr val="tx1"/>
                </a:solidFill>
                <a:effectLst/>
                <a:latin typeface="Arial Unicode MS"/>
              </a:rPr>
              <a:t>lock (_lock)</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quedarán</a:t>
            </a:r>
            <a:r>
              <a:rPr kumimoji="0" lang="en-US" altLang="en-US" b="0" i="0" u="none" strike="noStrike" cap="none" normalizeH="0" baseline="0" dirty="0" smtClean="0">
                <a:ln>
                  <a:noFill/>
                </a:ln>
                <a:solidFill>
                  <a:schemeClr val="tx1"/>
                </a:solidFill>
                <a:effectLst/>
              </a:rPr>
              <a:t> en </a:t>
            </a:r>
            <a:r>
              <a:rPr kumimoji="0" lang="en-US" altLang="en-US" b="0" i="0" u="none" strike="noStrike" cap="none" normalizeH="0" baseline="0" dirty="0" err="1" smtClean="0">
                <a:ln>
                  <a:noFill/>
                </a:ln>
                <a:solidFill>
                  <a:schemeClr val="tx1"/>
                </a:solidFill>
                <a:effectLst/>
              </a:rPr>
              <a:t>espera</a:t>
            </a:r>
            <a:r>
              <a:rPr kumimoji="0" lang="en-US" altLang="en-US" b="0" i="0" u="none" strike="noStrike" cap="none" normalizeH="0" baseline="0" dirty="0" smtClean="0">
                <a:ln>
                  <a:noFill/>
                </a:ln>
                <a:solidFill>
                  <a:schemeClr val="tx1"/>
                </a:solidFill>
                <a:effectLst/>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Arial" panose="020B0604020202020204" pitchFamily="34" charset="0"/>
              </a:rPr>
              <a:t>Solo el </a:t>
            </a:r>
            <a:r>
              <a:rPr kumimoji="0" lang="en-US" altLang="en-US" b="0" i="0" u="none" strike="noStrike" cap="none" normalizeH="0" baseline="0" dirty="0" err="1" smtClean="0">
                <a:ln>
                  <a:noFill/>
                </a:ln>
                <a:solidFill>
                  <a:schemeClr val="tx1"/>
                </a:solidFill>
                <a:effectLst/>
                <a:latin typeface="Arial" panose="020B0604020202020204" pitchFamily="34" charset="0"/>
              </a:rPr>
              <a:t>hilo</a:t>
            </a:r>
            <a:r>
              <a:rPr kumimoji="0" lang="en-US" altLang="en-US" b="0" i="0" u="none" strike="noStrike" cap="none" normalizeH="0" baseline="0" dirty="0" smtClean="0">
                <a:ln>
                  <a:noFill/>
                </a:ln>
                <a:solidFill>
                  <a:schemeClr val="tx1"/>
                </a:solidFill>
                <a:effectLst/>
                <a:latin typeface="Arial" panose="020B0604020202020204" pitchFamily="34" charset="0"/>
              </a:rPr>
              <a:t> que </a:t>
            </a:r>
            <a:r>
              <a:rPr kumimoji="0" lang="en-US" altLang="en-US" b="0" i="0" u="none" strike="noStrike" cap="none" normalizeH="0" baseline="0" dirty="0" err="1" smtClean="0">
                <a:ln>
                  <a:noFill/>
                </a:ln>
                <a:solidFill>
                  <a:schemeClr val="tx1"/>
                </a:solidFill>
                <a:effectLst/>
                <a:latin typeface="Arial" panose="020B0604020202020204" pitchFamily="34" charset="0"/>
              </a:rPr>
              <a:t>adquirió</a:t>
            </a:r>
            <a:r>
              <a:rPr kumimoji="0" lang="en-US" altLang="en-US" b="0" i="0" u="none" strike="noStrike" cap="none" normalizeH="0" baseline="0" dirty="0" smtClean="0">
                <a:ln>
                  <a:noFill/>
                </a:ln>
                <a:solidFill>
                  <a:schemeClr val="tx1"/>
                </a:solidFill>
                <a:effectLst/>
                <a:latin typeface="Arial" panose="020B0604020202020204" pitchFamily="34" charset="0"/>
              </a:rPr>
              <a:t> el </a:t>
            </a:r>
            <a:r>
              <a:rPr kumimoji="0" lang="en-US" altLang="en-US" b="0" i="0" u="none" strike="noStrike" cap="none" normalizeH="0" baseline="0" dirty="0" err="1" smtClean="0">
                <a:ln>
                  <a:noFill/>
                </a:ln>
                <a:solidFill>
                  <a:schemeClr val="tx1"/>
                </a:solidFill>
                <a:effectLst/>
                <a:latin typeface="Arial" panose="020B0604020202020204" pitchFamily="34" charset="0"/>
              </a:rPr>
              <a:t>bloqueo</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puede</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ejecutar</a:t>
            </a:r>
            <a:r>
              <a:rPr kumimoji="0" lang="en-US" altLang="en-US" b="0" i="0" u="none" strike="noStrike" cap="none" normalizeH="0" baseline="0" dirty="0" smtClean="0">
                <a:ln>
                  <a:noFill/>
                </a:ln>
                <a:solidFill>
                  <a:schemeClr val="tx1"/>
                </a:solidFill>
                <a:effectLst/>
                <a:latin typeface="Arial" panose="020B0604020202020204" pitchFamily="34" charset="0"/>
              </a:rPr>
              <a:t> la </a:t>
            </a:r>
            <a:r>
              <a:rPr kumimoji="0" lang="en-US" altLang="en-US" b="0" i="0" u="none" strike="noStrike" cap="none" normalizeH="0" baseline="0" dirty="0" err="1" smtClean="0">
                <a:ln>
                  <a:noFill/>
                </a:ln>
                <a:solidFill>
                  <a:schemeClr val="tx1"/>
                </a:solidFill>
                <a:effectLst/>
                <a:latin typeface="Arial" panose="020B0604020202020204" pitchFamily="34" charset="0"/>
              </a:rPr>
              <a:t>sección</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protegida</a:t>
            </a:r>
            <a:r>
              <a:rPr kumimoji="0" lang="en-US" altLang="en-US" b="0" i="0" u="none" strike="noStrike" cap="none" normalizeH="0" baseline="0" dirty="0" smtClean="0">
                <a:ln>
                  <a:noFill/>
                </a:ln>
                <a:solidFill>
                  <a:schemeClr val="tx1"/>
                </a:solidFill>
                <a:effectLst/>
                <a:latin typeface="Arial" panose="020B0604020202020204" pitchFamily="34" charset="0"/>
              </a:rPr>
              <a:t>.</a:t>
            </a:r>
          </a:p>
        </p:txBody>
      </p:sp>
      <p:sp>
        <p:nvSpPr>
          <p:cNvPr id="7" name="Rectangle 4"/>
          <p:cNvSpPr>
            <a:spLocks noChangeArrowheads="1"/>
          </p:cNvSpPr>
          <p:nvPr/>
        </p:nvSpPr>
        <p:spPr bwMode="auto">
          <a:xfrm>
            <a:off x="808977" y="4976336"/>
            <a:ext cx="1057132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smtClean="0">
                <a:ln>
                  <a:noFill/>
                </a:ln>
                <a:solidFill>
                  <a:schemeClr val="tx1"/>
                </a:solidFill>
                <a:effectLst/>
                <a:latin typeface="Arial" panose="020B0604020202020204" pitchFamily="34" charset="0"/>
              </a:rPr>
              <a:t>Resumen</a:t>
            </a:r>
            <a:endParaRPr kumimoji="0" lang="en-US" altLang="en-US"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Arial" panose="020B0604020202020204" pitchFamily="34" charset="0"/>
              </a:rPr>
              <a:t>Un </a:t>
            </a:r>
            <a:r>
              <a:rPr kumimoji="0" lang="en-US" altLang="en-US" b="0" i="0" u="none" strike="noStrike" cap="none" normalizeH="0" baseline="0" dirty="0" err="1" smtClean="0">
                <a:ln>
                  <a:noFill/>
                </a:ln>
                <a:solidFill>
                  <a:schemeClr val="tx1"/>
                </a:solidFill>
                <a:effectLst/>
                <a:latin typeface="Arial" panose="020B0604020202020204" pitchFamily="34" charset="0"/>
              </a:rPr>
              <a:t>hilo</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1" i="1" u="sng" strike="noStrike" cap="none" normalizeH="0" baseline="0" dirty="0" err="1" smtClean="0">
                <a:ln>
                  <a:noFill/>
                </a:ln>
                <a:solidFill>
                  <a:schemeClr val="tx1"/>
                </a:solidFill>
                <a:effectLst/>
                <a:latin typeface="Arial" panose="020B0604020202020204" pitchFamily="34" charset="0"/>
              </a:rPr>
              <a:t>adquiere</a:t>
            </a:r>
            <a:r>
              <a:rPr kumimoji="0" lang="en-US" altLang="en-US" b="0" i="0" u="none" strike="noStrike" cap="none" normalizeH="0" baseline="0" dirty="0" smtClean="0">
                <a:ln>
                  <a:noFill/>
                </a:ln>
                <a:solidFill>
                  <a:schemeClr val="tx1"/>
                </a:solidFill>
                <a:effectLst/>
                <a:latin typeface="Arial" panose="020B0604020202020204" pitchFamily="34" charset="0"/>
              </a:rPr>
              <a:t>" el </a:t>
            </a:r>
            <a:r>
              <a:rPr kumimoji="0" lang="en-US" altLang="en-US" b="0" i="0" u="none" strike="noStrike" cap="none" normalizeH="0" baseline="0" dirty="0" err="1" smtClean="0">
                <a:ln>
                  <a:noFill/>
                </a:ln>
                <a:solidFill>
                  <a:schemeClr val="tx1"/>
                </a:solidFill>
                <a:effectLst/>
                <a:latin typeface="Arial" panose="020B0604020202020204" pitchFamily="34" charset="0"/>
              </a:rPr>
              <a:t>bloqueo</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cuando</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entra</a:t>
            </a:r>
            <a:r>
              <a:rPr kumimoji="0" lang="en-US" altLang="en-US" b="0" i="0" u="none" strike="noStrike" cap="none" normalizeH="0" baseline="0" dirty="0" smtClean="0">
                <a:ln>
                  <a:noFill/>
                </a:ln>
                <a:solidFill>
                  <a:schemeClr val="tx1"/>
                </a:solidFill>
                <a:effectLst/>
                <a:latin typeface="Arial" panose="020B0604020202020204" pitchFamily="34" charset="0"/>
              </a:rPr>
              <a:t> en </a:t>
            </a:r>
            <a:r>
              <a:rPr kumimoji="0" lang="en-US" altLang="en-US" b="1" i="0" u="none" strike="noStrike" cap="none" normalizeH="0" baseline="0" dirty="0" smtClean="0">
                <a:ln>
                  <a:noFill/>
                </a:ln>
                <a:solidFill>
                  <a:schemeClr val="tx1"/>
                </a:solidFill>
                <a:effectLst/>
                <a:latin typeface="Arial Unicode MS"/>
              </a:rPr>
              <a:t>lock (_lock)</a:t>
            </a:r>
            <a:r>
              <a:rPr kumimoji="0" lang="en-US" altLang="en-US" b="0" i="0" u="none" strike="noStrike" cap="none" normalizeH="0" baseline="0" dirty="0" smtClean="0">
                <a:ln>
                  <a:noFill/>
                </a:ln>
                <a:solidFill>
                  <a:schemeClr val="tx1"/>
                </a:solidFill>
                <a:effectLst/>
              </a:rPr>
              <a:t> o </a:t>
            </a:r>
            <a:r>
              <a:rPr kumimoji="0" lang="en-US" altLang="en-US" b="0" i="0" u="none" strike="noStrike" cap="none" normalizeH="0" baseline="0" dirty="0" err="1" smtClean="0">
                <a:ln>
                  <a:noFill/>
                </a:ln>
                <a:solidFill>
                  <a:schemeClr val="tx1"/>
                </a:solidFill>
                <a:effectLst/>
                <a:latin typeface="Arial Unicode MS"/>
              </a:rPr>
              <a:t>Monitor.Enter</a:t>
            </a:r>
            <a:r>
              <a:rPr kumimoji="0" lang="en-US" altLang="en-US" b="0" i="0" u="none" strike="noStrike" cap="none" normalizeH="0" baseline="0" dirty="0" smtClean="0">
                <a:ln>
                  <a:noFill/>
                </a:ln>
                <a:solidFill>
                  <a:schemeClr val="tx1"/>
                </a:solidFill>
                <a:effectLst/>
                <a:latin typeface="Arial Unicode MS"/>
              </a:rPr>
              <a:t>(_lock)</a:t>
            </a:r>
            <a:r>
              <a:rPr kumimoji="0" lang="en-US" altLang="en-US" b="0" i="0" u="none" strike="noStrike" cap="none" normalizeH="0" baseline="0" dirty="0" smtClean="0">
                <a:ln>
                  <a:noFill/>
                </a:ln>
                <a:solidFill>
                  <a:schemeClr val="tx1"/>
                </a:solidFill>
                <a:effectLst/>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Arial" panose="020B0604020202020204" pitchFamily="34" charset="0"/>
              </a:rPr>
              <a:t>El Monitor de .NET usa el </a:t>
            </a:r>
            <a:r>
              <a:rPr kumimoji="0" lang="en-US" altLang="en-US" b="0" i="0" u="none" strike="noStrike" cap="none" normalizeH="0" baseline="0" dirty="0" err="1" smtClean="0">
                <a:ln>
                  <a:noFill/>
                </a:ln>
                <a:solidFill>
                  <a:schemeClr val="tx1"/>
                </a:solidFill>
                <a:effectLst/>
                <a:latin typeface="Arial" panose="020B0604020202020204" pitchFamily="34" charset="0"/>
              </a:rPr>
              <a:t>objeto</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smtClean="0">
                <a:ln>
                  <a:noFill/>
                </a:ln>
                <a:solidFill>
                  <a:schemeClr val="tx1"/>
                </a:solidFill>
                <a:effectLst/>
                <a:latin typeface="Arial Unicode MS"/>
              </a:rPr>
              <a:t>_lock</a:t>
            </a:r>
            <a:r>
              <a:rPr kumimoji="0" lang="en-US" altLang="en-US" b="0" i="0" u="none" strike="noStrike" cap="none" normalizeH="0" baseline="0" dirty="0" smtClean="0">
                <a:ln>
                  <a:noFill/>
                </a:ln>
                <a:solidFill>
                  <a:schemeClr val="tx1"/>
                </a:solidFill>
                <a:effectLst/>
              </a:rPr>
              <a:t> para </a:t>
            </a:r>
            <a:r>
              <a:rPr kumimoji="0" lang="en-US" altLang="en-US" b="0" i="0" u="none" strike="noStrike" cap="none" normalizeH="0" baseline="0" dirty="0" err="1" smtClean="0">
                <a:ln>
                  <a:noFill/>
                </a:ln>
                <a:solidFill>
                  <a:schemeClr val="tx1"/>
                </a:solidFill>
                <a:effectLst/>
              </a:rPr>
              <a:t>identificar</a:t>
            </a:r>
            <a:r>
              <a:rPr kumimoji="0" lang="en-US" altLang="en-US" b="0" i="0" u="none" strike="noStrike" cap="none" normalizeH="0" baseline="0" dirty="0" smtClean="0">
                <a:ln>
                  <a:noFill/>
                </a:ln>
                <a:solidFill>
                  <a:schemeClr val="tx1"/>
                </a:solidFill>
                <a:effectLst/>
              </a:rPr>
              <a:t> y </a:t>
            </a:r>
            <a:r>
              <a:rPr kumimoji="0" lang="en-US" altLang="en-US" b="0" i="0" u="none" strike="noStrike" cap="none" normalizeH="0" baseline="0" dirty="0" err="1" smtClean="0">
                <a:ln>
                  <a:noFill/>
                </a:ln>
                <a:solidFill>
                  <a:schemeClr val="tx1"/>
                </a:solidFill>
                <a:effectLst/>
              </a:rPr>
              <a:t>coordinar</a:t>
            </a:r>
            <a:r>
              <a:rPr kumimoji="0" lang="en-US" altLang="en-US" b="0" i="0" u="none" strike="noStrike" cap="none" normalizeH="0" baseline="0" dirty="0" smtClean="0">
                <a:ln>
                  <a:noFill/>
                </a:ln>
                <a:solidFill>
                  <a:schemeClr val="tx1"/>
                </a:solidFill>
                <a:effectLst/>
              </a:rPr>
              <a:t> los </a:t>
            </a:r>
            <a:r>
              <a:rPr kumimoji="0" lang="en-US" altLang="en-US" b="0" i="0" u="none" strike="noStrike" cap="none" normalizeH="0" baseline="0" dirty="0" err="1" smtClean="0">
                <a:ln>
                  <a:noFill/>
                </a:ln>
                <a:solidFill>
                  <a:schemeClr val="tx1"/>
                </a:solidFill>
                <a:effectLst/>
              </a:rPr>
              <a:t>accesos</a:t>
            </a:r>
            <a:r>
              <a:rPr kumimoji="0" lang="en-US" altLang="en-US" b="0" i="0" u="none" strike="noStrike" cap="none" normalizeH="0" baseline="0" dirty="0" smtClean="0">
                <a:ln>
                  <a:noFill/>
                </a:ln>
                <a:solidFill>
                  <a:schemeClr val="tx1"/>
                </a:solidFill>
                <a:effectLst/>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Arial" panose="020B0604020202020204" pitchFamily="34" charset="0"/>
              </a:rPr>
              <a:t>Solo un </a:t>
            </a:r>
            <a:r>
              <a:rPr kumimoji="0" lang="en-US" altLang="en-US" b="0" i="0" u="none" strike="noStrike" cap="none" normalizeH="0" baseline="0" dirty="0" err="1" smtClean="0">
                <a:ln>
                  <a:noFill/>
                </a:ln>
                <a:solidFill>
                  <a:schemeClr val="tx1"/>
                </a:solidFill>
                <a:effectLst/>
                <a:latin typeface="Arial" panose="020B0604020202020204" pitchFamily="34" charset="0"/>
              </a:rPr>
              <a:t>hilo</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puede</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poseer</a:t>
            </a:r>
            <a:r>
              <a:rPr kumimoji="0" lang="en-US" altLang="en-US" b="0" i="0" u="none" strike="noStrike" cap="none" normalizeH="0" baseline="0" dirty="0" smtClean="0">
                <a:ln>
                  <a:noFill/>
                </a:ln>
                <a:solidFill>
                  <a:schemeClr val="tx1"/>
                </a:solidFill>
                <a:effectLst/>
                <a:latin typeface="Arial" panose="020B0604020202020204" pitchFamily="34" charset="0"/>
              </a:rPr>
              <a:t> el </a:t>
            </a:r>
            <a:r>
              <a:rPr kumimoji="0" lang="en-US" altLang="en-US" b="0" i="0" u="none" strike="noStrike" cap="none" normalizeH="0" baseline="0" dirty="0" err="1" smtClean="0">
                <a:ln>
                  <a:noFill/>
                </a:ln>
                <a:solidFill>
                  <a:schemeClr val="tx1"/>
                </a:solidFill>
                <a:effectLst/>
                <a:latin typeface="Arial" panose="020B0604020202020204" pitchFamily="34" charset="0"/>
              </a:rPr>
              <a:t>bloqueo</a:t>
            </a:r>
            <a:r>
              <a:rPr kumimoji="0" lang="en-US" altLang="en-US" b="0" i="0" u="none" strike="noStrike" cap="none" normalizeH="0" baseline="0" dirty="0" smtClean="0">
                <a:ln>
                  <a:noFill/>
                </a:ln>
                <a:solidFill>
                  <a:schemeClr val="tx1"/>
                </a:solidFill>
                <a:effectLst/>
                <a:latin typeface="Arial" panose="020B0604020202020204" pitchFamily="34" charset="0"/>
              </a:rPr>
              <a:t> a la </a:t>
            </a:r>
            <a:r>
              <a:rPr kumimoji="0" lang="en-US" altLang="en-US" b="0" i="0" u="none" strike="noStrike" cap="none" normalizeH="0" baseline="0" dirty="0" err="1" smtClean="0">
                <a:ln>
                  <a:noFill/>
                </a:ln>
                <a:solidFill>
                  <a:schemeClr val="tx1"/>
                </a:solidFill>
                <a:effectLst/>
                <a:latin typeface="Arial" panose="020B0604020202020204" pitchFamily="34" charset="0"/>
              </a:rPr>
              <a:t>vez</a:t>
            </a:r>
            <a:r>
              <a:rPr kumimoji="0" lang="en-US" altLang="en-US" b="0" i="0" u="none" strike="noStrike" cap="none" normalizeH="0" baseline="0" dirty="0" smtClean="0">
                <a:ln>
                  <a:noFill/>
                </a:ln>
                <a:solidFill>
                  <a:schemeClr val="tx1"/>
                </a:solidFill>
                <a:effectLst/>
                <a:latin typeface="Arial" panose="020B0604020202020204" pitchFamily="34" charset="0"/>
              </a:rPr>
              <a:t>, y los </a:t>
            </a:r>
            <a:r>
              <a:rPr kumimoji="0" lang="en-US" altLang="en-US" b="0" i="0" u="none" strike="noStrike" cap="none" normalizeH="0" baseline="0" dirty="0" err="1" smtClean="0">
                <a:ln>
                  <a:noFill/>
                </a:ln>
                <a:solidFill>
                  <a:schemeClr val="tx1"/>
                </a:solidFill>
                <a:effectLst/>
                <a:latin typeface="Arial" panose="020B0604020202020204" pitchFamily="34" charset="0"/>
              </a:rPr>
              <a:t>demás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hilos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esperan</a:t>
            </a:r>
            <a:r>
              <a:rPr kumimoji="0" lang="en-US" altLang="en-US" b="0" i="0" u="none" strike="noStrike" cap="none" normalizeH="0" baseline="0" dirty="0" smtClean="0">
                <a:ln>
                  <a:noFill/>
                </a:ln>
                <a:solidFill>
                  <a:schemeClr val="tx1"/>
                </a:solidFill>
                <a:effectLst/>
                <a:latin typeface="Arial" panose="020B0604020202020204" pitchFamily="34" charset="0"/>
              </a:rPr>
              <a:t> hasta que el </a:t>
            </a:r>
            <a:r>
              <a:rPr kumimoji="0" lang="en-US" altLang="en-US" b="0" i="0" u="none" strike="noStrike" cap="none" normalizeH="0" baseline="0" dirty="0" err="1" smtClean="0">
                <a:ln>
                  <a:noFill/>
                </a:ln>
                <a:solidFill>
                  <a:schemeClr val="tx1"/>
                </a:solidFill>
                <a:effectLst/>
                <a:latin typeface="Arial" panose="020B0604020202020204" pitchFamily="34" charset="0"/>
              </a:rPr>
              <a:t>bloqueo</a:t>
            </a:r>
            <a:r>
              <a:rPr kumimoji="0" lang="en-US" altLang="en-US" b="0" i="0" u="none" strike="noStrike" cap="none" normalizeH="0" baseline="0" dirty="0" smtClean="0">
                <a:ln>
                  <a:noFill/>
                </a:ln>
                <a:solidFill>
                  <a:schemeClr val="tx1"/>
                </a:solidFill>
                <a:effectLst/>
                <a:latin typeface="Arial" panose="020B0604020202020204" pitchFamily="34" charset="0"/>
              </a:rPr>
              <a:t> se </a:t>
            </a:r>
            <a:r>
              <a:rPr kumimoji="0" lang="en-US" altLang="en-US" b="0" i="0" u="none" strike="noStrike" cap="none" normalizeH="0" baseline="0" dirty="0" err="1" smtClean="0">
                <a:ln>
                  <a:noFill/>
                </a:ln>
                <a:solidFill>
                  <a:schemeClr val="tx1"/>
                </a:solidFill>
                <a:effectLst/>
                <a:latin typeface="Arial" panose="020B0604020202020204" pitchFamily="34" charset="0"/>
              </a:rPr>
              <a:t>libere</a:t>
            </a:r>
            <a:r>
              <a:rPr kumimoji="0" lang="en-US" altLang="en-US" b="0" i="0" u="none" strike="noStrike" cap="none" normalizeH="0" baseline="0" dirty="0" smtClean="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8857679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11695" y="556591"/>
            <a:ext cx="10515600" cy="530087"/>
          </a:xfrm>
        </p:spPr>
        <p:txBody>
          <a:bodyPr>
            <a:noAutofit/>
          </a:bodyPr>
          <a:lstStyle/>
          <a:p>
            <a:pPr marL="0" indent="0">
              <a:buNone/>
            </a:pPr>
            <a:r>
              <a:rPr lang="es-MX" sz="3200" b="1" dirty="0" smtClean="0"/>
              <a:t>Ejemplo 2: Singleton </a:t>
            </a:r>
            <a:r>
              <a:rPr lang="es-MX" sz="3200" b="1" dirty="0"/>
              <a:t>para la Conexión a una Base de Datos</a:t>
            </a:r>
            <a:endParaRPr lang="en-US" sz="3200" b="1" dirty="0"/>
          </a:p>
        </p:txBody>
      </p:sp>
      <p:pic>
        <p:nvPicPr>
          <p:cNvPr id="4" name="Imagen 3"/>
          <p:cNvPicPr>
            <a:picLocks noChangeAspect="1"/>
          </p:cNvPicPr>
          <p:nvPr/>
        </p:nvPicPr>
        <p:blipFill>
          <a:blip r:embed="rId2"/>
          <a:stretch>
            <a:fillRect/>
          </a:stretch>
        </p:blipFill>
        <p:spPr>
          <a:xfrm>
            <a:off x="182432" y="2067340"/>
            <a:ext cx="5513164" cy="2451650"/>
          </a:xfrm>
          <a:prstGeom prst="rect">
            <a:avLst/>
          </a:prstGeom>
        </p:spPr>
      </p:pic>
      <p:pic>
        <p:nvPicPr>
          <p:cNvPr id="6" name="Imagen 5"/>
          <p:cNvPicPr>
            <a:picLocks noChangeAspect="1"/>
          </p:cNvPicPr>
          <p:nvPr/>
        </p:nvPicPr>
        <p:blipFill>
          <a:blip r:embed="rId3"/>
          <a:stretch>
            <a:fillRect/>
          </a:stretch>
        </p:blipFill>
        <p:spPr>
          <a:xfrm>
            <a:off x="5769417" y="1417983"/>
            <a:ext cx="6008655" cy="3975652"/>
          </a:xfrm>
          <a:prstGeom prst="rect">
            <a:avLst/>
          </a:prstGeom>
        </p:spPr>
      </p:pic>
    </p:spTree>
    <p:extLst>
      <p:ext uri="{BB962C8B-B14F-4D97-AF65-F5344CB8AC3E}">
        <p14:creationId xmlns:p14="http://schemas.microsoft.com/office/powerpoint/2010/main" val="28342272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374531" y="1009637"/>
            <a:ext cx="4925283" cy="4185215"/>
          </a:xfrm>
          <a:prstGeom prst="rect">
            <a:avLst/>
          </a:prstGeom>
        </p:spPr>
      </p:pic>
      <p:pic>
        <p:nvPicPr>
          <p:cNvPr id="5" name="Imagen 4"/>
          <p:cNvPicPr>
            <a:picLocks noChangeAspect="1"/>
          </p:cNvPicPr>
          <p:nvPr/>
        </p:nvPicPr>
        <p:blipFill>
          <a:blip r:embed="rId3"/>
          <a:stretch>
            <a:fillRect/>
          </a:stretch>
        </p:blipFill>
        <p:spPr>
          <a:xfrm>
            <a:off x="5715348" y="1009637"/>
            <a:ext cx="5972650" cy="4185215"/>
          </a:xfrm>
          <a:prstGeom prst="rect">
            <a:avLst/>
          </a:prstGeom>
        </p:spPr>
      </p:pic>
    </p:spTree>
    <p:extLst>
      <p:ext uri="{BB962C8B-B14F-4D97-AF65-F5344CB8AC3E}">
        <p14:creationId xmlns:p14="http://schemas.microsoft.com/office/powerpoint/2010/main" val="10808049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38201" y="496159"/>
            <a:ext cx="10134600"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smtClean="0">
                <a:ln>
                  <a:noFill/>
                </a:ln>
                <a:solidFill>
                  <a:schemeClr val="tx1"/>
                </a:solidFill>
                <a:effectLst/>
                <a:latin typeface="Arial" panose="020B0604020202020204" pitchFamily="34" charset="0"/>
              </a:rPr>
              <a:t>Explicación</a:t>
            </a:r>
            <a:endParaRPr kumimoji="0" lang="en-US" altLang="en-US" sz="2000" b="1"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800" b="1"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FF0000"/>
                </a:solidFill>
                <a:effectLst/>
                <a:latin typeface="Arial" panose="020B0604020202020204" pitchFamily="34" charset="0"/>
              </a:rPr>
              <a:t>1.</a:t>
            </a:r>
            <a:r>
              <a:rPr kumimoji="0" lang="en-US" altLang="en-US" sz="2000" b="1" i="0" u="none" strike="noStrike" cap="none" normalizeH="0" dirty="0" smtClean="0">
                <a:ln>
                  <a:noFill/>
                </a:ln>
                <a:solidFill>
                  <a:srgbClr val="FF0000"/>
                </a:solidFill>
                <a:effectLst/>
                <a:latin typeface="Arial" panose="020B0604020202020204" pitchFamily="34" charset="0"/>
              </a:rPr>
              <a:t> </a:t>
            </a:r>
            <a:r>
              <a:rPr kumimoji="0" lang="en-US" altLang="en-US" sz="2000" b="1" i="0" u="none" strike="noStrike" cap="none" normalizeH="0" baseline="0" dirty="0" smtClean="0">
                <a:ln>
                  <a:noFill/>
                </a:ln>
                <a:solidFill>
                  <a:srgbClr val="FF0000"/>
                </a:solidFill>
                <a:effectLst/>
                <a:latin typeface="Arial" panose="020B0604020202020204" pitchFamily="34" charset="0"/>
              </a:rPr>
              <a:t>Variable </a:t>
            </a:r>
            <a:r>
              <a:rPr kumimoji="0" lang="en-US" altLang="en-US" sz="2000" b="1" i="0" u="none" strike="noStrike" cap="none" normalizeH="0" baseline="0" dirty="0" err="1" smtClean="0">
                <a:ln>
                  <a:noFill/>
                </a:ln>
                <a:solidFill>
                  <a:srgbClr val="FF0000"/>
                </a:solidFill>
                <a:effectLst/>
                <a:latin typeface="Arial" panose="020B0604020202020204" pitchFamily="34" charset="0"/>
              </a:rPr>
              <a:t>Estática</a:t>
            </a:r>
            <a:r>
              <a:rPr kumimoji="0" lang="en-US" altLang="en-US" sz="2000" b="1" i="0" u="none" strike="noStrike" cap="none" normalizeH="0" baseline="0" dirty="0" smtClean="0">
                <a:ln>
                  <a:noFill/>
                </a:ln>
                <a:solidFill>
                  <a:srgbClr val="FF0000"/>
                </a:solidFill>
                <a:effectLst/>
                <a:latin typeface="Arial" panose="020B0604020202020204" pitchFamily="34" charset="0"/>
              </a:rPr>
              <a:t> </a:t>
            </a:r>
            <a:r>
              <a:rPr kumimoji="0" lang="en-US" altLang="en-US" sz="2000" b="1" i="0" u="none" strike="noStrike" cap="none" normalizeH="0" baseline="0" dirty="0" smtClean="0">
                <a:ln>
                  <a:noFill/>
                </a:ln>
                <a:solidFill>
                  <a:srgbClr val="FF0000"/>
                </a:solidFill>
                <a:effectLst/>
                <a:latin typeface="Arial" panose="020B0604020202020204" pitchFamily="34" charset="0"/>
              </a:rPr>
              <a:t>-&gt; </a:t>
            </a:r>
            <a:r>
              <a:rPr kumimoji="0" lang="en-US" altLang="en-US" sz="2000" b="1" i="0" u="none" strike="noStrike" cap="none" normalizeH="0" baseline="0" dirty="0" smtClean="0">
                <a:ln>
                  <a:noFill/>
                </a:ln>
                <a:solidFill>
                  <a:srgbClr val="FF0000"/>
                </a:solidFill>
                <a:effectLst/>
                <a:latin typeface="Arial Unicode MS"/>
              </a:rPr>
              <a:t>_</a:t>
            </a:r>
            <a:r>
              <a:rPr kumimoji="0" lang="en-US" altLang="en-US" sz="2000" b="1" i="0" u="none" strike="noStrike" cap="none" normalizeH="0" baseline="0" dirty="0" smtClean="0">
                <a:ln>
                  <a:noFill/>
                </a:ln>
                <a:solidFill>
                  <a:srgbClr val="FF0000"/>
                </a:solidFill>
                <a:effectLst/>
                <a:latin typeface="Arial Unicode MS"/>
              </a:rPr>
              <a:t>instance</a:t>
            </a:r>
            <a:r>
              <a:rPr kumimoji="0" lang="en-US" altLang="en-US" sz="2000" b="1" i="0" u="none" strike="noStrike" cap="none" normalizeH="0" baseline="0" dirty="0" smtClean="0">
                <a:ln>
                  <a:noFill/>
                </a:ln>
                <a:solidFill>
                  <a:srgbClr val="FF0000"/>
                </a:solidFill>
                <a:effectLst/>
              </a:rPr>
              <a:t>:</a:t>
            </a:r>
            <a:endParaRPr kumimoji="0" lang="en-US" altLang="en-US" sz="2000" b="0" i="0" u="none" strike="noStrike" cap="none" normalizeH="0" baseline="0" dirty="0" smtClean="0">
              <a:ln>
                <a:noFill/>
              </a:ln>
              <a:solidFill>
                <a:srgbClr val="FF0000"/>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smtClean="0">
                <a:ln>
                  <a:noFill/>
                </a:ln>
                <a:solidFill>
                  <a:schemeClr val="tx1"/>
                </a:solidFill>
                <a:effectLst/>
                <a:latin typeface="Arial" panose="020B0604020202020204" pitchFamily="34" charset="0"/>
              </a:rPr>
              <a:t>Esta</a:t>
            </a:r>
            <a:r>
              <a:rPr kumimoji="0" lang="en-US" altLang="en-US" sz="2000" b="0" i="0" u="none" strike="noStrike" cap="none" normalizeH="0" baseline="0" dirty="0" smtClean="0">
                <a:ln>
                  <a:noFill/>
                </a:ln>
                <a:solidFill>
                  <a:schemeClr val="tx1"/>
                </a:solidFill>
                <a:effectLst/>
                <a:latin typeface="Arial" panose="020B0604020202020204" pitchFamily="34" charset="0"/>
              </a:rPr>
              <a:t> variable </a:t>
            </a:r>
            <a:r>
              <a:rPr kumimoji="0" lang="en-US" altLang="en-US" sz="2000" b="0" i="0" u="none" strike="noStrike" cap="none" normalizeH="0" baseline="0" dirty="0" err="1" smtClean="0">
                <a:ln>
                  <a:noFill/>
                </a:ln>
                <a:solidFill>
                  <a:schemeClr val="tx1"/>
                </a:solidFill>
                <a:effectLst/>
                <a:latin typeface="Arial" panose="020B0604020202020204" pitchFamily="34" charset="0"/>
              </a:rPr>
              <a:t>contiene</a:t>
            </a:r>
            <a:r>
              <a:rPr kumimoji="0" lang="en-US" altLang="en-US" sz="2000" b="0" i="0" u="none" strike="noStrike" cap="none" normalizeH="0" baseline="0" dirty="0" smtClean="0">
                <a:ln>
                  <a:noFill/>
                </a:ln>
                <a:solidFill>
                  <a:schemeClr val="tx1"/>
                </a:solidFill>
                <a:effectLst/>
                <a:latin typeface="Arial" panose="020B0604020202020204" pitchFamily="34" charset="0"/>
              </a:rPr>
              <a:t> la </a:t>
            </a:r>
            <a:r>
              <a:rPr kumimoji="0" lang="en-US" altLang="en-US" sz="2000" b="0" i="0" u="none" strike="noStrike" cap="none" normalizeH="0" baseline="0" dirty="0" err="1" smtClean="0">
                <a:ln>
                  <a:noFill/>
                </a:ln>
                <a:solidFill>
                  <a:schemeClr val="tx1"/>
                </a:solidFill>
                <a:effectLst/>
                <a:latin typeface="Arial" panose="020B0604020202020204" pitchFamily="34" charset="0"/>
              </a:rPr>
              <a:t>única</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instancia</a:t>
            </a:r>
            <a:r>
              <a:rPr kumimoji="0" lang="en-US" altLang="en-US" sz="2000" b="0" i="0" u="none" strike="noStrike" cap="none" normalizeH="0" baseline="0" dirty="0" smtClean="0">
                <a:ln>
                  <a:noFill/>
                </a:ln>
                <a:solidFill>
                  <a:schemeClr val="tx1"/>
                </a:solidFill>
                <a:effectLst/>
                <a:latin typeface="Arial" panose="020B0604020202020204" pitchFamily="34" charset="0"/>
              </a:rPr>
              <a:t> de la clase </a:t>
            </a:r>
            <a:r>
              <a:rPr kumimoji="0" lang="en-US" altLang="en-US" sz="2000" b="1" i="0" u="none" strike="noStrike" cap="none" normalizeH="0" baseline="0" dirty="0" err="1" smtClean="0">
                <a:ln>
                  <a:noFill/>
                </a:ln>
                <a:solidFill>
                  <a:schemeClr val="tx1"/>
                </a:solidFill>
                <a:effectLst/>
                <a:latin typeface="Arial" panose="020B0604020202020204" pitchFamily="34" charset="0"/>
              </a:rPr>
              <a:t>DatabaseConnection</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smtClean="0">
                <a:ln>
                  <a:noFill/>
                </a:ln>
                <a:solidFill>
                  <a:schemeClr val="tx1"/>
                </a:solidFill>
                <a:effectLst/>
                <a:latin typeface="Arial" panose="020B0604020202020204" pitchFamily="34" charset="0"/>
              </a:rPr>
              <a:t>Es</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compartida</a:t>
            </a:r>
            <a:r>
              <a:rPr kumimoji="0" lang="en-US" altLang="en-US" sz="2000" b="0" i="0" u="none" strike="noStrike" cap="none" normalizeH="0" baseline="0" dirty="0" smtClean="0">
                <a:ln>
                  <a:noFill/>
                </a:ln>
                <a:solidFill>
                  <a:schemeClr val="tx1"/>
                </a:solidFill>
                <a:effectLst/>
                <a:latin typeface="Arial" panose="020B0604020202020204" pitchFamily="34" charset="0"/>
              </a:rPr>
              <a:t> entre </a:t>
            </a:r>
            <a:r>
              <a:rPr kumimoji="0" lang="en-US" altLang="en-US" sz="2000" b="0" i="0" u="none" strike="noStrike" cap="none" normalizeH="0" baseline="0" dirty="0" err="1" smtClean="0">
                <a:ln>
                  <a:noFill/>
                </a:ln>
                <a:solidFill>
                  <a:schemeClr val="tx1"/>
                </a:solidFill>
                <a:effectLst/>
                <a:latin typeface="Arial" panose="020B0604020202020204" pitchFamily="34" charset="0"/>
              </a:rPr>
              <a:t>todos</a:t>
            </a:r>
            <a:r>
              <a:rPr kumimoji="0" lang="en-US" altLang="en-US" sz="2000" b="0" i="0" u="none" strike="noStrike" cap="none" normalizeH="0" baseline="0" dirty="0" smtClean="0">
                <a:ln>
                  <a:noFill/>
                </a:ln>
                <a:solidFill>
                  <a:schemeClr val="tx1"/>
                </a:solidFill>
                <a:effectLst/>
                <a:latin typeface="Arial" panose="020B0604020202020204" pitchFamily="34" charset="0"/>
              </a:rPr>
              <a:t> los </a:t>
            </a:r>
            <a:r>
              <a:rPr kumimoji="0" lang="en-US" altLang="en-US" sz="2000" b="0" i="0" u="none" strike="noStrike" cap="none" normalizeH="0" baseline="0" dirty="0" err="1" smtClean="0">
                <a:ln>
                  <a:noFill/>
                </a:ln>
                <a:solidFill>
                  <a:schemeClr val="tx1"/>
                </a:solidFill>
                <a:effectLst/>
                <a:latin typeface="Arial" panose="020B0604020202020204" pitchFamily="34" charset="0"/>
              </a:rPr>
              <a:t>hilos</a:t>
            </a:r>
            <a:r>
              <a:rPr kumimoji="0" lang="en-US" altLang="en-US" sz="2000" b="0" i="0" u="none" strike="noStrike" cap="none" normalizeH="0" baseline="0" dirty="0" smtClean="0">
                <a:ln>
                  <a:noFill/>
                </a:ln>
                <a:solidFill>
                  <a:schemeClr val="tx1"/>
                </a:solidFill>
                <a:effectLst/>
                <a:latin typeface="Arial" panose="020B0604020202020204" pitchFamily="34" charset="0"/>
              </a:rPr>
              <a:t> y se </a:t>
            </a:r>
            <a:r>
              <a:rPr kumimoji="0" lang="en-US" altLang="en-US" sz="2000" b="0" i="0" u="none" strike="noStrike" cap="none" normalizeH="0" baseline="0" dirty="0" err="1" smtClean="0">
                <a:ln>
                  <a:noFill/>
                </a:ln>
                <a:solidFill>
                  <a:schemeClr val="tx1"/>
                </a:solidFill>
                <a:effectLst/>
                <a:latin typeface="Arial" panose="020B0604020202020204" pitchFamily="34" charset="0"/>
              </a:rPr>
              <a:t>inicializa</a:t>
            </a:r>
            <a:r>
              <a:rPr kumimoji="0" lang="en-US" altLang="en-US" sz="2000" b="0" i="0" u="none" strike="noStrike" cap="none" normalizeH="0" baseline="0" dirty="0" smtClean="0">
                <a:ln>
                  <a:noFill/>
                </a:ln>
                <a:solidFill>
                  <a:schemeClr val="tx1"/>
                </a:solidFill>
                <a:effectLst/>
                <a:latin typeface="Arial" panose="020B0604020202020204" pitchFamily="34" charset="0"/>
              </a:rPr>
              <a:t> una sola </a:t>
            </a:r>
            <a:r>
              <a:rPr kumimoji="0" lang="en-US" altLang="en-US" sz="2000" b="0" i="0" u="none" strike="noStrike" cap="none" normalizeH="0" baseline="0" dirty="0" err="1" smtClean="0">
                <a:ln>
                  <a:noFill/>
                </a:ln>
                <a:solidFill>
                  <a:schemeClr val="tx1"/>
                </a:solidFill>
                <a:effectLst/>
                <a:latin typeface="Arial" panose="020B0604020202020204" pitchFamily="34" charset="0"/>
              </a:rPr>
              <a:t>vez</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smtClean="0">
                <a:ln>
                  <a:noFill/>
                </a:ln>
                <a:solidFill>
                  <a:srgbClr val="FF0000"/>
                </a:solidFill>
                <a:effectLst/>
                <a:latin typeface="Arial" panose="020B0604020202020204" pitchFamily="34" charset="0"/>
              </a:rPr>
              <a:t>Campo </a:t>
            </a:r>
            <a:r>
              <a:rPr kumimoji="0" lang="en-US" altLang="en-US" sz="2000" b="1" i="0" u="none" strike="noStrike" cap="none" normalizeH="0" baseline="0" dirty="0" err="1" smtClean="0">
                <a:ln>
                  <a:noFill/>
                </a:ln>
                <a:solidFill>
                  <a:srgbClr val="FF0000"/>
                </a:solidFill>
                <a:effectLst/>
                <a:latin typeface="Arial" panose="020B0604020202020204" pitchFamily="34" charset="0"/>
              </a:rPr>
              <a:t>Estático</a:t>
            </a:r>
            <a:r>
              <a:rPr kumimoji="0" lang="en-US" altLang="en-US" sz="2000" b="1" i="0" u="none" strike="noStrike" cap="none" normalizeH="0" baseline="0" dirty="0" smtClean="0">
                <a:ln>
                  <a:noFill/>
                </a:ln>
                <a:solidFill>
                  <a:srgbClr val="FF0000"/>
                </a:solidFill>
                <a:effectLst/>
                <a:latin typeface="Arial" panose="020B0604020202020204" pitchFamily="34" charset="0"/>
              </a:rPr>
              <a:t> -&gt; </a:t>
            </a:r>
            <a:r>
              <a:rPr kumimoji="0" lang="en-US" altLang="en-US" sz="2000" b="1" i="0" u="none" strike="noStrike" cap="none" normalizeH="0" baseline="0" dirty="0" smtClean="0">
                <a:ln>
                  <a:noFill/>
                </a:ln>
                <a:solidFill>
                  <a:srgbClr val="FF0000"/>
                </a:solidFill>
                <a:effectLst/>
                <a:latin typeface="Arial Unicode MS"/>
              </a:rPr>
              <a:t>_lock</a:t>
            </a:r>
            <a:r>
              <a:rPr kumimoji="0" lang="en-US" altLang="en-US" sz="2000" b="1" i="0" u="none" strike="noStrike" cap="none" normalizeH="0" baseline="0" dirty="0" smtClean="0">
                <a:ln>
                  <a:noFill/>
                </a:ln>
                <a:solidFill>
                  <a:srgbClr val="FF0000"/>
                </a:solidFill>
                <a:effectLst/>
              </a:rPr>
              <a:t>:</a:t>
            </a:r>
            <a:endParaRPr kumimoji="0" lang="en-US" altLang="en-US" sz="2000" b="0" i="0" u="none" strike="noStrike" cap="none" normalizeH="0" baseline="0" dirty="0" smtClean="0">
              <a:ln>
                <a:noFill/>
              </a:ln>
              <a:solidFill>
                <a:srgbClr val="FF0000"/>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smtClean="0">
                <a:ln>
                  <a:noFill/>
                </a:ln>
                <a:solidFill>
                  <a:schemeClr val="tx1"/>
                </a:solidFill>
                <a:effectLst/>
                <a:latin typeface="Arial" panose="020B0604020202020204" pitchFamily="34" charset="0"/>
              </a:rPr>
              <a:t>Utilizado</a:t>
            </a:r>
            <a:r>
              <a:rPr kumimoji="0" lang="en-US" altLang="en-US" sz="2000" b="0" i="0" u="none" strike="noStrike" cap="none" normalizeH="0" baseline="0" dirty="0" smtClean="0">
                <a:ln>
                  <a:noFill/>
                </a:ln>
                <a:solidFill>
                  <a:schemeClr val="tx1"/>
                </a:solidFill>
                <a:effectLst/>
                <a:latin typeface="Arial" panose="020B0604020202020204" pitchFamily="34" charset="0"/>
              </a:rPr>
              <a:t> como </a:t>
            </a:r>
            <a:r>
              <a:rPr kumimoji="0" lang="en-US" altLang="en-US" sz="2000" b="0" i="0" u="none" strike="noStrike" cap="none" normalizeH="0" baseline="0" dirty="0" err="1" smtClean="0">
                <a:ln>
                  <a:noFill/>
                </a:ln>
                <a:solidFill>
                  <a:schemeClr val="tx1"/>
                </a:solidFill>
                <a:effectLst/>
                <a:latin typeface="Arial" panose="020B0604020202020204" pitchFamily="34" charset="0"/>
              </a:rPr>
              <a:t>referencia</a:t>
            </a:r>
            <a:r>
              <a:rPr kumimoji="0" lang="en-US" altLang="en-US" sz="2000" b="0" i="0" u="none" strike="noStrike" cap="none" normalizeH="0" baseline="0" dirty="0" smtClean="0">
                <a:ln>
                  <a:noFill/>
                </a:ln>
                <a:solidFill>
                  <a:schemeClr val="tx1"/>
                </a:solidFill>
                <a:effectLst/>
                <a:latin typeface="Arial" panose="020B0604020202020204" pitchFamily="34" charset="0"/>
              </a:rPr>
              <a:t> en el </a:t>
            </a:r>
            <a:r>
              <a:rPr kumimoji="0" lang="en-US" altLang="en-US" sz="2000" b="0" i="0" u="none" strike="noStrike" cap="none" normalizeH="0" baseline="0" dirty="0" err="1" smtClean="0">
                <a:ln>
                  <a:noFill/>
                </a:ln>
                <a:solidFill>
                  <a:schemeClr val="tx1"/>
                </a:solidFill>
                <a:effectLst/>
                <a:latin typeface="Arial" panose="020B0604020202020204" pitchFamily="34" charset="0"/>
              </a:rPr>
              <a:t>bloque</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smtClean="0">
                <a:ln>
                  <a:noFill/>
                </a:ln>
                <a:solidFill>
                  <a:schemeClr val="tx1"/>
                </a:solidFill>
                <a:effectLst/>
                <a:latin typeface="Arial Unicode MS"/>
              </a:rPr>
              <a:t>lock</a:t>
            </a:r>
            <a:r>
              <a:rPr kumimoji="0" lang="en-US" altLang="en-US" sz="2000" b="0" i="0" u="none" strike="noStrike" cap="none" normalizeH="0" baseline="0" dirty="0" smtClean="0">
                <a:ln>
                  <a:noFill/>
                </a:ln>
                <a:solidFill>
                  <a:schemeClr val="tx1"/>
                </a:solidFill>
                <a:effectLst/>
              </a:rPr>
              <a:t> para </a:t>
            </a:r>
            <a:r>
              <a:rPr kumimoji="0" lang="en-US" altLang="en-US" sz="2000" b="0" i="0" u="none" strike="noStrike" cap="none" normalizeH="0" baseline="0" dirty="0" err="1" smtClean="0">
                <a:ln>
                  <a:noFill/>
                </a:ln>
                <a:solidFill>
                  <a:schemeClr val="tx1"/>
                </a:solidFill>
                <a:effectLst/>
              </a:rPr>
              <a:t>garantizar</a:t>
            </a:r>
            <a:r>
              <a:rPr kumimoji="0" lang="en-US" altLang="en-US" sz="2000" b="0" i="0" u="none" strike="noStrike" cap="none" normalizeH="0" baseline="0" dirty="0" smtClean="0">
                <a:ln>
                  <a:noFill/>
                </a:ln>
                <a:solidFill>
                  <a:schemeClr val="tx1"/>
                </a:solidFill>
                <a:effectLst/>
              </a:rPr>
              <a:t> que solo un </a:t>
            </a:r>
            <a:r>
              <a:rPr kumimoji="0" lang="en-US" altLang="en-US" sz="2000" b="0" i="0" u="none" strike="noStrike" cap="none" normalizeH="0" baseline="0" dirty="0" err="1" smtClean="0">
                <a:ln>
                  <a:noFill/>
                </a:ln>
                <a:solidFill>
                  <a:schemeClr val="tx1"/>
                </a:solidFill>
                <a:effectLst/>
              </a:rPr>
              <a:t>hilo</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cree</a:t>
            </a:r>
            <a:r>
              <a:rPr kumimoji="0" lang="en-US" altLang="en-US" sz="2000" b="0" i="0" u="none" strike="noStrike" cap="none" normalizeH="0" baseline="0" dirty="0" smtClean="0">
                <a:ln>
                  <a:noFill/>
                </a:ln>
                <a:solidFill>
                  <a:schemeClr val="tx1"/>
                </a:solidFill>
                <a:effectLst/>
              </a:rPr>
              <a:t> la </a:t>
            </a:r>
            <a:r>
              <a:rPr kumimoji="0" lang="en-US" altLang="en-US" sz="2000" b="0" i="0" u="none" strike="noStrike" cap="none" normalizeH="0" baseline="0" dirty="0" err="1" smtClean="0">
                <a:ln>
                  <a:noFill/>
                </a:ln>
                <a:solidFill>
                  <a:schemeClr val="tx1"/>
                </a:solidFill>
                <a:effectLst/>
              </a:rPr>
              <a:t>instancia</a:t>
            </a:r>
            <a:r>
              <a:rPr kumimoji="0" lang="en-US" altLang="en-US" sz="2000" b="0" i="0" u="none" strike="noStrike" cap="none" normalizeH="0" baseline="0" dirty="0" smtClean="0">
                <a:ln>
                  <a:noFill/>
                </a:ln>
                <a:solidFill>
                  <a:schemeClr val="tx1"/>
                </a:solidFill>
                <a:effectLst/>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smtClean="0">
                <a:ln>
                  <a:noFill/>
                </a:ln>
                <a:solidFill>
                  <a:srgbClr val="FF0000"/>
                </a:solidFill>
                <a:effectLst/>
                <a:latin typeface="Arial" panose="020B0604020202020204" pitchFamily="34" charset="0"/>
              </a:rPr>
              <a:t>Constructor </a:t>
            </a:r>
            <a:r>
              <a:rPr kumimoji="0" lang="en-US" altLang="en-US" sz="2000" b="1" i="0" u="none" strike="noStrike" cap="none" normalizeH="0" baseline="0" dirty="0" err="1" smtClean="0">
                <a:ln>
                  <a:noFill/>
                </a:ln>
                <a:solidFill>
                  <a:srgbClr val="FF0000"/>
                </a:solidFill>
                <a:effectLst/>
                <a:latin typeface="Arial" panose="020B0604020202020204" pitchFamily="34" charset="0"/>
              </a:rPr>
              <a:t>Privado</a:t>
            </a:r>
            <a:r>
              <a:rPr kumimoji="0" lang="en-US" altLang="en-US" sz="2000" b="1" i="0" u="none" strike="noStrike" cap="none" normalizeH="0" baseline="0" dirty="0" smtClean="0">
                <a:ln>
                  <a:noFill/>
                </a:ln>
                <a:solidFill>
                  <a:srgbClr val="FF0000"/>
                </a:solidFill>
                <a:effectLst/>
                <a:latin typeface="Arial" panose="020B0604020202020204" pitchFamily="34" charset="0"/>
              </a:rPr>
              <a:t>:</a:t>
            </a:r>
            <a:endParaRPr kumimoji="0" lang="en-US" altLang="en-US" sz="2000" b="0" i="0" u="none" strike="noStrike" cap="none" normalizeH="0" baseline="0" dirty="0" smtClean="0">
              <a:ln>
                <a:noFill/>
              </a:ln>
              <a:solidFill>
                <a:srgbClr val="FF0000"/>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Evita que se </a:t>
            </a:r>
            <a:r>
              <a:rPr kumimoji="0" lang="en-US" altLang="en-US" sz="2000" b="0" i="0" u="none" strike="noStrike" cap="none" normalizeH="0" baseline="0" dirty="0" err="1" smtClean="0">
                <a:ln>
                  <a:noFill/>
                </a:ln>
                <a:solidFill>
                  <a:schemeClr val="tx1"/>
                </a:solidFill>
                <a:effectLst/>
                <a:latin typeface="Arial" panose="020B0604020202020204" pitchFamily="34" charset="0"/>
              </a:rPr>
              <a:t>puedan</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crear</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nuevas</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instancias</a:t>
            </a:r>
            <a:r>
              <a:rPr kumimoji="0" lang="en-US" altLang="en-US" sz="2000" b="0" i="0" u="none" strike="noStrike" cap="none" normalizeH="0" baseline="0" dirty="0" smtClean="0">
                <a:ln>
                  <a:noFill/>
                </a:ln>
                <a:solidFill>
                  <a:schemeClr val="tx1"/>
                </a:solidFill>
                <a:effectLst/>
                <a:latin typeface="Arial" panose="020B0604020202020204" pitchFamily="34" charset="0"/>
              </a:rPr>
              <a:t> de la clase </a:t>
            </a:r>
            <a:r>
              <a:rPr kumimoji="0" lang="en-US" altLang="en-US" sz="2000" b="0" i="0" u="none" strike="noStrike" cap="none" normalizeH="0" baseline="0" dirty="0" err="1" smtClean="0">
                <a:ln>
                  <a:noFill/>
                </a:ln>
                <a:solidFill>
                  <a:schemeClr val="tx1"/>
                </a:solidFill>
                <a:effectLst/>
                <a:latin typeface="Arial" panose="020B0604020202020204" pitchFamily="34" charset="0"/>
              </a:rPr>
              <a:t>desde</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fuera</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smtClean="0">
                <a:ln>
                  <a:noFill/>
                </a:ln>
                <a:solidFill>
                  <a:schemeClr val="tx1"/>
                </a:solidFill>
                <a:effectLst/>
                <a:latin typeface="Arial" panose="020B0604020202020204" pitchFamily="34" charset="0"/>
              </a:rPr>
              <a:t>Configura</a:t>
            </a:r>
            <a:r>
              <a:rPr kumimoji="0" lang="en-US" altLang="en-US" sz="2000" b="0" i="0" u="none" strike="noStrike" cap="none" normalizeH="0" baseline="0" dirty="0" smtClean="0">
                <a:ln>
                  <a:noFill/>
                </a:ln>
                <a:solidFill>
                  <a:schemeClr val="tx1"/>
                </a:solidFill>
                <a:effectLst/>
                <a:latin typeface="Arial" panose="020B0604020202020204" pitchFamily="34" charset="0"/>
              </a:rPr>
              <a:t> la </a:t>
            </a:r>
            <a:r>
              <a:rPr kumimoji="0" lang="en-US" altLang="en-US" sz="2000" b="0" i="0" u="none" strike="noStrike" cap="none" normalizeH="0" baseline="0" dirty="0" err="1" smtClean="0">
                <a:ln>
                  <a:noFill/>
                </a:ln>
                <a:solidFill>
                  <a:schemeClr val="tx1"/>
                </a:solidFill>
                <a:effectLst/>
                <a:latin typeface="Arial" panose="020B0604020202020204" pitchFamily="34" charset="0"/>
              </a:rPr>
              <a:t>conexión</a:t>
            </a:r>
            <a:r>
              <a:rPr kumimoji="0" lang="en-US" altLang="en-US" sz="2000" b="0" i="0" u="none" strike="noStrike" cap="none" normalizeH="0" baseline="0" dirty="0" smtClean="0">
                <a:ln>
                  <a:noFill/>
                </a:ln>
                <a:solidFill>
                  <a:schemeClr val="tx1"/>
                </a:solidFill>
                <a:effectLst/>
                <a:latin typeface="Arial" panose="020B0604020202020204" pitchFamily="34" charset="0"/>
              </a:rPr>
              <a:t> con una </a:t>
            </a:r>
            <a:r>
              <a:rPr kumimoji="0" lang="en-US" altLang="en-US" sz="2000" b="0" i="0" u="none" strike="noStrike" cap="none" normalizeH="0" baseline="0" dirty="0" err="1" smtClean="0">
                <a:ln>
                  <a:noFill/>
                </a:ln>
                <a:solidFill>
                  <a:schemeClr val="tx1"/>
                </a:solidFill>
                <a:effectLst/>
                <a:latin typeface="Arial" panose="020B0604020202020204" pitchFamily="34" charset="0"/>
              </a:rPr>
              <a:t>cadena</a:t>
            </a:r>
            <a:r>
              <a:rPr kumimoji="0" lang="en-US" altLang="en-US" sz="2000" b="0" i="0" u="none" strike="noStrike" cap="none" normalizeH="0" baseline="0" dirty="0" smtClean="0">
                <a:ln>
                  <a:noFill/>
                </a:ln>
                <a:solidFill>
                  <a:schemeClr val="tx1"/>
                </a:solidFill>
                <a:effectLst/>
                <a:latin typeface="Arial" panose="020B0604020202020204" pitchFamily="34" charset="0"/>
              </a:rPr>
              <a:t> de </a:t>
            </a:r>
            <a:r>
              <a:rPr kumimoji="0" lang="en-US" altLang="en-US" sz="2000" b="0" i="0" u="none" strike="noStrike" cap="none" normalizeH="0" baseline="0" dirty="0" err="1" smtClean="0">
                <a:ln>
                  <a:noFill/>
                </a:ln>
                <a:solidFill>
                  <a:schemeClr val="tx1"/>
                </a:solidFill>
                <a:effectLst/>
                <a:latin typeface="Arial" panose="020B0604020202020204" pitchFamily="34" charset="0"/>
              </a:rPr>
              <a:t>conexión</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específica</a:t>
            </a:r>
            <a:r>
              <a:rPr kumimoji="0" lang="en-US" altLang="en-US" sz="2000" b="0" i="0" u="none" strike="noStrike" cap="none" normalizeH="0" baseline="0" dirty="0" smtClean="0">
                <a:ln>
                  <a:noFill/>
                </a:ln>
                <a:solidFill>
                  <a:schemeClr val="tx1"/>
                </a:solidFill>
                <a:effectLst/>
                <a:latin typeface="Arial" panose="020B0604020202020204" pitchFamily="34" charset="0"/>
              </a:rPr>
              <a:t> y la </a:t>
            </a:r>
            <a:r>
              <a:rPr kumimoji="0" lang="en-US" altLang="en-US" sz="2000" b="0" i="0" u="none" strike="noStrike" cap="none" normalizeH="0" baseline="0" dirty="0" err="1" smtClean="0">
                <a:ln>
                  <a:noFill/>
                </a:ln>
                <a:solidFill>
                  <a:schemeClr val="tx1"/>
                </a:solidFill>
                <a:effectLst/>
                <a:latin typeface="Arial" panose="020B0604020202020204" pitchFamily="34" charset="0"/>
              </a:rPr>
              <a:t>abre</a:t>
            </a:r>
            <a:r>
              <a:rPr kumimoji="0" lang="en-US" altLang="en-US" sz="2000" b="0" i="0" u="none" strike="noStrike" cap="none" normalizeH="0" baseline="0" dirty="0" smtClean="0">
                <a:ln>
                  <a:noFill/>
                </a:ln>
                <a:solidFill>
                  <a:schemeClr val="tx1"/>
                </a:solidFill>
                <a:effectLst/>
                <a:latin typeface="Arial" panose="020B0604020202020204" pitchFamily="34" charset="0"/>
              </a:rPr>
              <a:t> al </a:t>
            </a:r>
            <a:r>
              <a:rPr kumimoji="0" lang="en-US" altLang="en-US" sz="2000" b="0" i="0" u="none" strike="noStrike" cap="none" normalizeH="0" baseline="0" dirty="0" err="1" smtClean="0">
                <a:ln>
                  <a:noFill/>
                </a:ln>
                <a:solidFill>
                  <a:schemeClr val="tx1"/>
                </a:solidFill>
                <a:effectLst/>
                <a:latin typeface="Arial" panose="020B0604020202020204" pitchFamily="34" charset="0"/>
              </a:rPr>
              <a:t>inicializar</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err="1" smtClean="0">
                <a:ln>
                  <a:noFill/>
                </a:ln>
                <a:solidFill>
                  <a:srgbClr val="FF0000"/>
                </a:solidFill>
                <a:effectLst/>
                <a:latin typeface="Arial" panose="020B0604020202020204" pitchFamily="34" charset="0"/>
              </a:rPr>
              <a:t>Método</a:t>
            </a:r>
            <a:r>
              <a:rPr kumimoji="0" lang="en-US" altLang="en-US" sz="2000" b="1" i="0" u="none" strike="noStrike" cap="none" normalizeH="0" baseline="0" dirty="0" smtClean="0">
                <a:ln>
                  <a:noFill/>
                </a:ln>
                <a:solidFill>
                  <a:srgbClr val="FF0000"/>
                </a:solidFill>
                <a:effectLst/>
                <a:latin typeface="Arial" panose="020B0604020202020204" pitchFamily="34" charset="0"/>
              </a:rPr>
              <a:t> </a:t>
            </a:r>
            <a:r>
              <a:rPr kumimoji="0" lang="en-US" altLang="en-US" sz="2000" b="1" i="0" u="none" strike="noStrike" cap="none" normalizeH="0" baseline="0" dirty="0" err="1" smtClean="0">
                <a:ln>
                  <a:noFill/>
                </a:ln>
                <a:solidFill>
                  <a:srgbClr val="FF0000"/>
                </a:solidFill>
                <a:effectLst/>
                <a:latin typeface="Arial" panose="020B0604020202020204" pitchFamily="34" charset="0"/>
              </a:rPr>
              <a:t>Estático</a:t>
            </a:r>
            <a:r>
              <a:rPr kumimoji="0" lang="en-US" altLang="en-US" sz="2000" b="1" i="0" u="none" strike="noStrike" cap="none" normalizeH="0" baseline="0" dirty="0" smtClean="0">
                <a:ln>
                  <a:noFill/>
                </a:ln>
                <a:solidFill>
                  <a:srgbClr val="FF0000"/>
                </a:solidFill>
                <a:effectLst/>
                <a:latin typeface="Arial" panose="020B0604020202020204" pitchFamily="34" charset="0"/>
              </a:rPr>
              <a:t> </a:t>
            </a:r>
            <a:r>
              <a:rPr kumimoji="0" lang="en-US" altLang="en-US" sz="2000" b="1" i="0" u="none" strike="noStrike" cap="none" normalizeH="0" baseline="0" dirty="0" err="1" smtClean="0">
                <a:ln>
                  <a:noFill/>
                </a:ln>
                <a:solidFill>
                  <a:srgbClr val="FF0000"/>
                </a:solidFill>
                <a:effectLst/>
                <a:latin typeface="Arial Unicode MS"/>
              </a:rPr>
              <a:t>GetInstance</a:t>
            </a:r>
            <a:r>
              <a:rPr kumimoji="0" lang="en-US" altLang="en-US" sz="2000" b="1" i="0" u="none" strike="noStrike" cap="none" normalizeH="0" baseline="0" dirty="0" smtClean="0">
                <a:ln>
                  <a:noFill/>
                </a:ln>
                <a:solidFill>
                  <a:srgbClr val="FF0000"/>
                </a:solidFill>
                <a:effectLst/>
              </a:rPr>
              <a:t>:</a:t>
            </a:r>
            <a:endParaRPr kumimoji="0" lang="en-US" altLang="en-US" sz="2000" b="0" i="0" u="none" strike="noStrike" cap="none" normalizeH="0" baseline="0" dirty="0" smtClean="0">
              <a:ln>
                <a:noFill/>
              </a:ln>
              <a:solidFill>
                <a:srgbClr val="FF0000"/>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smtClean="0">
                <a:ln>
                  <a:noFill/>
                </a:ln>
                <a:solidFill>
                  <a:schemeClr val="tx1"/>
                </a:solidFill>
                <a:effectLst/>
                <a:latin typeface="Arial" panose="020B0604020202020204" pitchFamily="34" charset="0"/>
              </a:rPr>
              <a:t>Controla</a:t>
            </a:r>
            <a:r>
              <a:rPr kumimoji="0" lang="en-US" altLang="en-US" sz="2000" b="0" i="0" u="none" strike="noStrike" cap="none" normalizeH="0" baseline="0" dirty="0" smtClean="0">
                <a:ln>
                  <a:noFill/>
                </a:ln>
                <a:solidFill>
                  <a:schemeClr val="tx1"/>
                </a:solidFill>
                <a:effectLst/>
                <a:latin typeface="Arial" panose="020B0604020202020204" pitchFamily="34" charset="0"/>
              </a:rPr>
              <a:t> la </a:t>
            </a:r>
            <a:r>
              <a:rPr kumimoji="0" lang="en-US" altLang="en-US" sz="2000" b="0" i="0" u="none" strike="noStrike" cap="none" normalizeH="0" baseline="0" dirty="0" err="1" smtClean="0">
                <a:ln>
                  <a:noFill/>
                </a:ln>
                <a:solidFill>
                  <a:schemeClr val="tx1"/>
                </a:solidFill>
                <a:effectLst/>
                <a:latin typeface="Arial" panose="020B0604020202020204" pitchFamily="34" charset="0"/>
              </a:rPr>
              <a:t>creación</a:t>
            </a:r>
            <a:r>
              <a:rPr kumimoji="0" lang="en-US" altLang="en-US" sz="2000" b="0" i="0" u="none" strike="noStrike" cap="none" normalizeH="0" baseline="0" dirty="0" smtClean="0">
                <a:ln>
                  <a:noFill/>
                </a:ln>
                <a:solidFill>
                  <a:schemeClr val="tx1"/>
                </a:solidFill>
                <a:effectLst/>
                <a:latin typeface="Arial" panose="020B0604020202020204" pitchFamily="34" charset="0"/>
              </a:rPr>
              <a:t> de la </a:t>
            </a:r>
            <a:r>
              <a:rPr kumimoji="0" lang="en-US" altLang="en-US" sz="2000" b="0" i="0" u="none" strike="noStrike" cap="none" normalizeH="0" baseline="0" dirty="0" err="1" smtClean="0">
                <a:ln>
                  <a:noFill/>
                </a:ln>
                <a:solidFill>
                  <a:schemeClr val="tx1"/>
                </a:solidFill>
                <a:effectLst/>
                <a:latin typeface="Arial" panose="020B0604020202020204" pitchFamily="34" charset="0"/>
              </a:rPr>
              <a:t>instancia</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única</a:t>
            </a:r>
            <a:r>
              <a:rPr kumimoji="0" lang="en-US" altLang="en-US" sz="2000" b="0" i="0" u="none" strike="noStrike" cap="none" normalizeH="0" baseline="0" dirty="0" smtClean="0">
                <a:ln>
                  <a:noFill/>
                </a:ln>
                <a:solidFill>
                  <a:schemeClr val="tx1"/>
                </a:solidFill>
                <a:effectLst/>
                <a:latin typeface="Arial" panose="020B0604020202020204" pitchFamily="34" charset="0"/>
              </a:rPr>
              <a:t> mediante un </a:t>
            </a:r>
            <a:r>
              <a:rPr kumimoji="0" lang="en-US" altLang="en-US" sz="2000" b="0" i="0" u="none" strike="noStrike" cap="none" normalizeH="0" baseline="0" dirty="0" err="1" smtClean="0">
                <a:ln>
                  <a:noFill/>
                </a:ln>
                <a:solidFill>
                  <a:schemeClr val="tx1"/>
                </a:solidFill>
                <a:effectLst/>
                <a:latin typeface="Arial" panose="020B0604020202020204" pitchFamily="34" charset="0"/>
              </a:rPr>
              <a:t>mecanismo</a:t>
            </a:r>
            <a:r>
              <a:rPr kumimoji="0" lang="en-US" altLang="en-US" sz="2000" b="0" i="0" u="none" strike="noStrike" cap="none" normalizeH="0" baseline="0" dirty="0" smtClean="0">
                <a:ln>
                  <a:noFill/>
                </a:ln>
                <a:solidFill>
                  <a:schemeClr val="tx1"/>
                </a:solidFill>
                <a:effectLst/>
                <a:latin typeface="Arial" panose="020B0604020202020204" pitchFamily="34" charset="0"/>
              </a:rPr>
              <a:t> de </a:t>
            </a:r>
            <a:r>
              <a:rPr kumimoji="0" lang="en-US" altLang="en-US" sz="2000" b="0" i="0" u="none" strike="noStrike" cap="none" normalizeH="0" baseline="0" dirty="0" err="1" smtClean="0">
                <a:ln>
                  <a:noFill/>
                </a:ln>
                <a:solidFill>
                  <a:schemeClr val="tx1"/>
                </a:solidFill>
                <a:effectLst/>
                <a:latin typeface="Arial" panose="020B0604020202020204" pitchFamily="34" charset="0"/>
              </a:rPr>
              <a:t>doble</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comprobación</a:t>
            </a:r>
            <a:r>
              <a:rPr kumimoji="0" lang="en-US" altLang="en-US" sz="2000" b="0" i="0" u="none" strike="noStrike" cap="none" normalizeH="0" baseline="0" dirty="0" smtClean="0">
                <a:ln>
                  <a:noFill/>
                </a:ln>
                <a:solidFill>
                  <a:schemeClr val="tx1"/>
                </a:solidFill>
                <a:effectLst/>
                <a:latin typeface="Arial" panose="020B0604020202020204" pitchFamily="34" charset="0"/>
              </a:rPr>
              <a:t> y el </a:t>
            </a:r>
            <a:r>
              <a:rPr kumimoji="0" lang="en-US" altLang="en-US" sz="2000" b="0" i="0" u="none" strike="noStrike" cap="none" normalizeH="0" baseline="0" dirty="0" err="1" smtClean="0">
                <a:ln>
                  <a:noFill/>
                </a:ln>
                <a:solidFill>
                  <a:schemeClr val="tx1"/>
                </a:solidFill>
                <a:effectLst/>
                <a:latin typeface="Arial" panose="020B0604020202020204" pitchFamily="34" charset="0"/>
              </a:rPr>
              <a:t>uso</a:t>
            </a:r>
            <a:r>
              <a:rPr kumimoji="0" lang="en-US" altLang="en-US" sz="2000" b="0" i="0" u="none" strike="noStrike" cap="none" normalizeH="0" baseline="0" dirty="0" smtClean="0">
                <a:ln>
                  <a:noFill/>
                </a:ln>
                <a:solidFill>
                  <a:schemeClr val="tx1"/>
                </a:solidFill>
                <a:effectLst/>
                <a:latin typeface="Arial" panose="020B0604020202020204" pitchFamily="34" charset="0"/>
              </a:rPr>
              <a:t> de </a:t>
            </a:r>
            <a:r>
              <a:rPr kumimoji="0" lang="en-US" altLang="en-US" sz="2000" b="0" i="0" u="none" strike="noStrike" cap="none" normalizeH="0" baseline="0" dirty="0" smtClean="0">
                <a:ln>
                  <a:noFill/>
                </a:ln>
                <a:solidFill>
                  <a:schemeClr val="tx1"/>
                </a:solidFill>
                <a:effectLst/>
                <a:latin typeface="Arial Unicode MS"/>
              </a:rPr>
              <a:t>lock (_lock)</a:t>
            </a:r>
            <a:r>
              <a:rPr kumimoji="0" lang="en-US" altLang="en-US" sz="2000" b="0" i="0" u="none" strike="noStrike" cap="none" normalizeH="0" baseline="0" dirty="0" smtClean="0">
                <a:ln>
                  <a:noFill/>
                </a:ln>
                <a:solidFill>
                  <a:schemeClr val="tx1"/>
                </a:solidFill>
                <a:effectLst/>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err="1" smtClean="0">
                <a:ln>
                  <a:noFill/>
                </a:ln>
                <a:solidFill>
                  <a:srgbClr val="FF0000"/>
                </a:solidFill>
                <a:effectLst/>
                <a:latin typeface="Arial" panose="020B0604020202020204" pitchFamily="34" charset="0"/>
              </a:rPr>
              <a:t>Método</a:t>
            </a:r>
            <a:r>
              <a:rPr kumimoji="0" lang="en-US" altLang="en-US" sz="2000" b="1" i="0" u="none" strike="noStrike" cap="none" normalizeH="0" baseline="0" dirty="0" smtClean="0">
                <a:ln>
                  <a:noFill/>
                </a:ln>
                <a:solidFill>
                  <a:srgbClr val="FF0000"/>
                </a:solidFill>
                <a:effectLst/>
                <a:latin typeface="Arial" panose="020B0604020202020204" pitchFamily="34" charset="0"/>
              </a:rPr>
              <a:t> </a:t>
            </a:r>
            <a:r>
              <a:rPr kumimoji="0" lang="en-US" altLang="en-US" sz="2000" b="1" i="0" u="none" strike="noStrike" cap="none" normalizeH="0" baseline="0" dirty="0" err="1" smtClean="0">
                <a:ln>
                  <a:noFill/>
                </a:ln>
                <a:solidFill>
                  <a:srgbClr val="FF0000"/>
                </a:solidFill>
                <a:effectLst/>
                <a:latin typeface="Arial Unicode MS"/>
              </a:rPr>
              <a:t>GetConnection</a:t>
            </a:r>
            <a:r>
              <a:rPr kumimoji="0" lang="en-US" altLang="en-US" sz="2000" b="1" i="0" u="none" strike="noStrike" cap="none" normalizeH="0" baseline="0" dirty="0" smtClean="0">
                <a:ln>
                  <a:noFill/>
                </a:ln>
                <a:solidFill>
                  <a:srgbClr val="FF0000"/>
                </a:solidFill>
                <a:effectLst/>
              </a:rPr>
              <a:t>:</a:t>
            </a:r>
            <a:endParaRPr kumimoji="0" lang="en-US" altLang="en-US" sz="2000" b="0" i="0" u="none" strike="noStrike" cap="none" normalizeH="0" baseline="0" dirty="0" smtClean="0">
              <a:ln>
                <a:noFill/>
              </a:ln>
              <a:solidFill>
                <a:srgbClr val="FF0000"/>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smtClean="0">
                <a:ln>
                  <a:noFill/>
                </a:ln>
                <a:solidFill>
                  <a:schemeClr val="tx1"/>
                </a:solidFill>
                <a:effectLst/>
                <a:latin typeface="Arial" panose="020B0604020202020204" pitchFamily="34" charset="0"/>
              </a:rPr>
              <a:t>Devuelve</a:t>
            </a:r>
            <a:r>
              <a:rPr kumimoji="0" lang="en-US" altLang="en-US" sz="2000" b="0" i="0" u="none" strike="noStrike" cap="none" normalizeH="0" baseline="0" dirty="0" smtClean="0">
                <a:ln>
                  <a:noFill/>
                </a:ln>
                <a:solidFill>
                  <a:schemeClr val="tx1"/>
                </a:solidFill>
                <a:effectLst/>
                <a:latin typeface="Arial" panose="020B0604020202020204" pitchFamily="34" charset="0"/>
              </a:rPr>
              <a:t> el </a:t>
            </a:r>
            <a:r>
              <a:rPr kumimoji="0" lang="en-US" altLang="en-US" sz="2000" b="0" i="0" u="none" strike="noStrike" cap="none" normalizeH="0" baseline="0" dirty="0" err="1" smtClean="0">
                <a:ln>
                  <a:noFill/>
                </a:ln>
                <a:solidFill>
                  <a:schemeClr val="tx1"/>
                </a:solidFill>
                <a:effectLst/>
                <a:latin typeface="Arial" panose="020B0604020202020204" pitchFamily="34" charset="0"/>
              </a:rPr>
              <a:t>objeto</a:t>
            </a:r>
            <a:r>
              <a:rPr kumimoji="0" lang="en-US" altLang="en-US" sz="2000" b="0" i="0" u="none" strike="noStrike" cap="none" normalizeH="0" baseline="0" dirty="0" smtClean="0">
                <a:ln>
                  <a:noFill/>
                </a:ln>
                <a:solidFill>
                  <a:schemeClr val="tx1"/>
                </a:solidFill>
                <a:effectLst/>
                <a:latin typeface="Arial" panose="020B0604020202020204" pitchFamily="34" charset="0"/>
              </a:rPr>
              <a:t> de </a:t>
            </a:r>
            <a:r>
              <a:rPr kumimoji="0" lang="en-US" altLang="en-US" sz="2000" b="0" i="0" u="none" strike="noStrike" cap="none" normalizeH="0" baseline="0" dirty="0" err="1" smtClean="0">
                <a:ln>
                  <a:noFill/>
                </a:ln>
                <a:solidFill>
                  <a:schemeClr val="tx1"/>
                </a:solidFill>
                <a:effectLst/>
                <a:latin typeface="Arial" panose="020B0604020202020204" pitchFamily="34" charset="0"/>
              </a:rPr>
              <a:t>conexión</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activa</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Unicode MS"/>
              </a:rPr>
              <a:t>SqlConnection</a:t>
            </a:r>
            <a:r>
              <a:rPr kumimoji="0" lang="en-US" altLang="en-US" sz="2000" b="0" i="0" u="none" strike="noStrike" cap="none" normalizeH="0" baseline="0" dirty="0" smtClean="0">
                <a:ln>
                  <a:noFill/>
                </a:ln>
                <a:solidFill>
                  <a:schemeClr val="tx1"/>
                </a:solidFill>
                <a:effectLst/>
              </a:rPr>
              <a:t>) para </a:t>
            </a:r>
            <a:r>
              <a:rPr kumimoji="0" lang="en-US" altLang="en-US" sz="2000" b="0" i="0" u="none" strike="noStrike" cap="none" normalizeH="0" baseline="0" dirty="0" err="1" smtClean="0">
                <a:ln>
                  <a:noFill/>
                </a:ln>
                <a:solidFill>
                  <a:schemeClr val="tx1"/>
                </a:solidFill>
                <a:effectLst/>
              </a:rPr>
              <a:t>ser</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utilizado</a:t>
            </a:r>
            <a:r>
              <a:rPr kumimoji="0" lang="en-US" altLang="en-US" sz="2000" b="0" i="0" u="none" strike="noStrike" cap="none" normalizeH="0" baseline="0" dirty="0" smtClean="0">
                <a:ln>
                  <a:noFill/>
                </a:ln>
                <a:solidFill>
                  <a:schemeClr val="tx1"/>
                </a:solidFill>
                <a:effectLst/>
              </a:rPr>
              <a:t> en </a:t>
            </a:r>
            <a:r>
              <a:rPr kumimoji="0" lang="en-US" altLang="en-US" sz="2000" b="0" i="0" u="none" strike="noStrike" cap="none" normalizeH="0" baseline="0" dirty="0" err="1" smtClean="0">
                <a:ln>
                  <a:noFill/>
                </a:ln>
                <a:solidFill>
                  <a:schemeClr val="tx1"/>
                </a:solidFill>
                <a:effectLst/>
              </a:rPr>
              <a:t>consultas</a:t>
            </a:r>
            <a:r>
              <a:rPr kumimoji="0" lang="en-US" altLang="en-US" sz="2000" b="0" i="0" u="none" strike="noStrike" cap="none" normalizeH="0" baseline="0" dirty="0" smtClean="0">
                <a:ln>
                  <a:noFill/>
                </a:ln>
                <a:solidFill>
                  <a:schemeClr val="tx1"/>
                </a:solidFill>
                <a:effectLst/>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err="1" smtClean="0">
                <a:ln>
                  <a:noFill/>
                </a:ln>
                <a:solidFill>
                  <a:srgbClr val="FF0000"/>
                </a:solidFill>
                <a:effectLst/>
                <a:latin typeface="Arial" panose="020B0604020202020204" pitchFamily="34" charset="0"/>
              </a:rPr>
              <a:t>Método</a:t>
            </a:r>
            <a:r>
              <a:rPr kumimoji="0" lang="en-US" altLang="en-US" sz="2000" b="1" i="0" u="none" strike="noStrike" cap="none" normalizeH="0" baseline="0" dirty="0" smtClean="0">
                <a:ln>
                  <a:noFill/>
                </a:ln>
                <a:solidFill>
                  <a:srgbClr val="FF0000"/>
                </a:solidFill>
                <a:effectLst/>
                <a:latin typeface="Arial" panose="020B0604020202020204" pitchFamily="34" charset="0"/>
              </a:rPr>
              <a:t> </a:t>
            </a:r>
            <a:r>
              <a:rPr kumimoji="0" lang="en-US" altLang="en-US" sz="2000" b="1" i="0" u="none" strike="noStrike" cap="none" normalizeH="0" baseline="0" dirty="0" err="1" smtClean="0">
                <a:ln>
                  <a:noFill/>
                </a:ln>
                <a:solidFill>
                  <a:srgbClr val="FF0000"/>
                </a:solidFill>
                <a:effectLst/>
                <a:latin typeface="Arial Unicode MS"/>
              </a:rPr>
              <a:t>CloseConnection</a:t>
            </a:r>
            <a:r>
              <a:rPr kumimoji="0" lang="en-US" altLang="en-US" sz="2000" b="1" i="0" u="none" strike="noStrike" cap="none" normalizeH="0" baseline="0" dirty="0" smtClean="0">
                <a:ln>
                  <a:noFill/>
                </a:ln>
                <a:solidFill>
                  <a:srgbClr val="FF0000"/>
                </a:solidFill>
                <a:effectLst/>
              </a:rPr>
              <a:t>:</a:t>
            </a:r>
            <a:endParaRPr kumimoji="0" lang="en-US" altLang="en-US" sz="2000" b="0" i="0" u="none" strike="noStrike" cap="none" normalizeH="0" baseline="0" dirty="0" smtClean="0">
              <a:ln>
                <a:noFill/>
              </a:ln>
              <a:solidFill>
                <a:srgbClr val="FF0000"/>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smtClean="0">
                <a:ln>
                  <a:noFill/>
                </a:ln>
                <a:solidFill>
                  <a:schemeClr val="tx1"/>
                </a:solidFill>
                <a:effectLst/>
                <a:latin typeface="Arial" panose="020B0604020202020204" pitchFamily="34" charset="0"/>
              </a:rPr>
              <a:t>Permite</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cerrar</a:t>
            </a:r>
            <a:r>
              <a:rPr kumimoji="0" lang="en-US" altLang="en-US" sz="2000" b="0" i="0" u="none" strike="noStrike" cap="none" normalizeH="0" baseline="0" dirty="0" smtClean="0">
                <a:ln>
                  <a:noFill/>
                </a:ln>
                <a:solidFill>
                  <a:schemeClr val="tx1"/>
                </a:solidFill>
                <a:effectLst/>
                <a:latin typeface="Arial" panose="020B0604020202020204" pitchFamily="34" charset="0"/>
              </a:rPr>
              <a:t> la </a:t>
            </a:r>
            <a:r>
              <a:rPr kumimoji="0" lang="en-US" altLang="en-US" sz="2000" b="0" i="0" u="none" strike="noStrike" cap="none" normalizeH="0" baseline="0" dirty="0" err="1" smtClean="0">
                <a:ln>
                  <a:noFill/>
                </a:ln>
                <a:solidFill>
                  <a:schemeClr val="tx1"/>
                </a:solidFill>
                <a:effectLst/>
                <a:latin typeface="Arial" panose="020B0604020202020204" pitchFamily="34" charset="0"/>
              </a:rPr>
              <a:t>conexión</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cuando</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ya</a:t>
            </a:r>
            <a:r>
              <a:rPr kumimoji="0" lang="en-US" altLang="en-US" sz="2000" b="0" i="0" u="none" strike="noStrike" cap="none" normalizeH="0" baseline="0" dirty="0" smtClean="0">
                <a:ln>
                  <a:noFill/>
                </a:ln>
                <a:solidFill>
                  <a:schemeClr val="tx1"/>
                </a:solidFill>
                <a:effectLst/>
                <a:latin typeface="Arial" panose="020B0604020202020204" pitchFamily="34" charset="0"/>
              </a:rPr>
              <a:t> no sea </a:t>
            </a:r>
            <a:r>
              <a:rPr kumimoji="0" lang="en-US" altLang="en-US" sz="2000" b="0" i="0" u="none" strike="noStrike" cap="none" normalizeH="0" baseline="0" dirty="0" err="1" smtClean="0">
                <a:ln>
                  <a:noFill/>
                </a:ln>
                <a:solidFill>
                  <a:schemeClr val="tx1"/>
                </a:solidFill>
                <a:effectLst/>
                <a:latin typeface="Arial" panose="020B0604020202020204" pitchFamily="34" charset="0"/>
              </a:rPr>
              <a:t>necesaria</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4354229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755374"/>
            <a:ext cx="10515600" cy="1597479"/>
          </a:xfrm>
        </p:spPr>
        <p:txBody>
          <a:bodyPr/>
          <a:lstStyle/>
          <a:p>
            <a:pPr marL="0" indent="0">
              <a:buNone/>
            </a:pPr>
            <a:r>
              <a:rPr lang="es-PE" dirty="0" smtClean="0"/>
              <a:t>Ejercicio 1:</a:t>
            </a:r>
            <a:endParaRPr lang="en-US" dirty="0"/>
          </a:p>
        </p:txBody>
      </p:sp>
      <p:sp>
        <p:nvSpPr>
          <p:cNvPr id="4" name="Rectángulo 3"/>
          <p:cNvSpPr/>
          <p:nvPr/>
        </p:nvSpPr>
        <p:spPr>
          <a:xfrm>
            <a:off x="838200" y="1371430"/>
            <a:ext cx="10515600" cy="981423"/>
          </a:xfrm>
          <a:prstGeom prst="rect">
            <a:avLst/>
          </a:prstGeom>
        </p:spPr>
        <p:txBody>
          <a:bodyPr wrap="square">
            <a:spAutoFit/>
          </a:bodyPr>
          <a:lstStyle/>
          <a:p>
            <a:pPr>
              <a:lnSpc>
                <a:spcPct val="107000"/>
              </a:lnSpc>
              <a:spcAft>
                <a:spcPts val="800"/>
              </a:spcAft>
            </a:pPr>
            <a:r>
              <a:rPr lang="es-PE" dirty="0">
                <a:latin typeface="Calibri" panose="020F0502020204030204" pitchFamily="34" charset="0"/>
                <a:ea typeface="Calibri" panose="020F0502020204030204" pitchFamily="34" charset="0"/>
                <a:cs typeface="Times New Roman" panose="02020603050405020304" pitchFamily="18" charset="0"/>
              </a:rPr>
              <a:t>El ejercicio que vamos a tocar es la implementación de un programa el cual pueda leer desde un archivo las ciudades y su número de habitantes</a:t>
            </a:r>
            <a:r>
              <a:rPr lang="es-PE" dirty="0" smtClean="0">
                <a:latin typeface="Calibri" panose="020F0502020204030204" pitchFamily="34" charset="0"/>
                <a:ea typeface="Calibri" panose="020F0502020204030204" pitchFamily="34" charset="0"/>
                <a:cs typeface="Times New Roman" panose="02020603050405020304" pitchFamily="18" charset="0"/>
              </a:rPr>
              <a:t>. Creamos nuestro proyecto de tipo </a:t>
            </a:r>
            <a:r>
              <a:rPr lang="es-PE" b="1" dirty="0" smtClean="0">
                <a:latin typeface="Calibri" panose="020F0502020204030204" pitchFamily="34" charset="0"/>
                <a:ea typeface="Calibri" panose="020F0502020204030204" pitchFamily="34" charset="0"/>
                <a:cs typeface="Times New Roman" panose="02020603050405020304" pitchFamily="18" charset="0"/>
              </a:rPr>
              <a:t>consola</a:t>
            </a:r>
            <a:r>
              <a:rPr lang="es-PE" dirty="0" smtClean="0">
                <a:latin typeface="Calibri" panose="020F0502020204030204" pitchFamily="34" charset="0"/>
                <a:ea typeface="Calibri" panose="020F0502020204030204" pitchFamily="34" charset="0"/>
                <a:cs typeface="Times New Roman" panose="02020603050405020304" pitchFamily="18" charset="0"/>
              </a:rPr>
              <a:t> y agregamos un </a:t>
            </a:r>
            <a:r>
              <a:rPr lang="es-PE" dirty="0">
                <a:latin typeface="Calibri" panose="020F0502020204030204" pitchFamily="34" charset="0"/>
                <a:ea typeface="Calibri" panose="020F0502020204030204" pitchFamily="34" charset="0"/>
                <a:cs typeface="Times New Roman" panose="02020603050405020304" pitchFamily="18" charset="0"/>
              </a:rPr>
              <a:t>archivo de texto </a:t>
            </a:r>
            <a:r>
              <a:rPr lang="es-PE" b="1" dirty="0">
                <a:latin typeface="Calibri" panose="020F0502020204030204" pitchFamily="34" charset="0"/>
                <a:ea typeface="Calibri" panose="020F0502020204030204" pitchFamily="34" charset="0"/>
                <a:cs typeface="Times New Roman" panose="02020603050405020304" pitchFamily="18" charset="0"/>
              </a:rPr>
              <a:t>Capitales.txt: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p:cNvPicPr/>
          <p:nvPr/>
        </p:nvPicPr>
        <p:blipFill>
          <a:blip r:embed="rId2"/>
          <a:stretch>
            <a:fillRect/>
          </a:stretch>
        </p:blipFill>
        <p:spPr>
          <a:xfrm>
            <a:off x="2892370" y="2455445"/>
            <a:ext cx="6105856" cy="4183894"/>
          </a:xfrm>
          <a:prstGeom prst="rect">
            <a:avLst/>
          </a:prstGeom>
        </p:spPr>
      </p:pic>
    </p:spTree>
    <p:extLst>
      <p:ext uri="{BB962C8B-B14F-4D97-AF65-F5344CB8AC3E}">
        <p14:creationId xmlns:p14="http://schemas.microsoft.com/office/powerpoint/2010/main" val="33135781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p:cNvPicPr>
          <p:nvPr>
            <p:ph idx="1"/>
          </p:nvPr>
        </p:nvPicPr>
        <p:blipFill>
          <a:blip r:embed="rId2"/>
          <a:stretch>
            <a:fillRect/>
          </a:stretch>
        </p:blipFill>
        <p:spPr>
          <a:xfrm>
            <a:off x="251792" y="1238329"/>
            <a:ext cx="11661912" cy="3717983"/>
          </a:xfrm>
          <a:prstGeom prst="rect">
            <a:avLst/>
          </a:prstGeom>
        </p:spPr>
      </p:pic>
    </p:spTree>
    <p:extLst>
      <p:ext uri="{BB962C8B-B14F-4D97-AF65-F5344CB8AC3E}">
        <p14:creationId xmlns:p14="http://schemas.microsoft.com/office/powerpoint/2010/main" val="3336430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22853"/>
            <a:ext cx="10515600" cy="569844"/>
          </a:xfrm>
        </p:spPr>
        <p:txBody>
          <a:bodyPr>
            <a:normAutofit fontScale="92500" lnSpcReduction="10000"/>
          </a:bodyPr>
          <a:lstStyle/>
          <a:p>
            <a:pPr marL="0" indent="0" algn="just">
              <a:buNone/>
            </a:pPr>
            <a:r>
              <a:rPr lang="es-PE" sz="2000" dirty="0"/>
              <a:t>Seguidamente lo que haremos es crear una interfaz que definirá un método que me permitirá calcular el número de la población de una respetiva ciudad: </a:t>
            </a:r>
            <a:r>
              <a:rPr lang="es-PE" sz="2000" b="1" dirty="0" err="1" smtClean="0"/>
              <a:t>ISingletonContainer</a:t>
            </a:r>
            <a:endParaRPr lang="en-US" sz="2000" dirty="0"/>
          </a:p>
          <a:p>
            <a:endParaRPr lang="en-US" dirty="0"/>
          </a:p>
        </p:txBody>
      </p:sp>
      <p:pic>
        <p:nvPicPr>
          <p:cNvPr id="4" name="Imagen 3"/>
          <p:cNvPicPr/>
          <p:nvPr/>
        </p:nvPicPr>
        <p:blipFill>
          <a:blip r:embed="rId2"/>
          <a:stretch>
            <a:fillRect/>
          </a:stretch>
        </p:blipFill>
        <p:spPr>
          <a:xfrm>
            <a:off x="3979379" y="1264858"/>
            <a:ext cx="3676650" cy="1533525"/>
          </a:xfrm>
          <a:prstGeom prst="rect">
            <a:avLst/>
          </a:prstGeom>
        </p:spPr>
      </p:pic>
      <p:sp>
        <p:nvSpPr>
          <p:cNvPr id="5" name="Rectángulo 4"/>
          <p:cNvSpPr/>
          <p:nvPr/>
        </p:nvSpPr>
        <p:spPr>
          <a:xfrm>
            <a:off x="838200" y="2870545"/>
            <a:ext cx="5394362" cy="388696"/>
          </a:xfrm>
          <a:prstGeom prst="rect">
            <a:avLst/>
          </a:prstGeom>
        </p:spPr>
        <p:txBody>
          <a:bodyPr wrap="none">
            <a:spAutoFit/>
          </a:bodyPr>
          <a:lstStyle/>
          <a:p>
            <a:pPr>
              <a:lnSpc>
                <a:spcPct val="107000"/>
              </a:lnSpc>
              <a:spcAft>
                <a:spcPts val="800"/>
              </a:spcAft>
            </a:pPr>
            <a:r>
              <a:rPr lang="es-PE" dirty="0">
                <a:latin typeface="Calibri" panose="020F0502020204030204" pitchFamily="34" charset="0"/>
                <a:ea typeface="Calibri" panose="020F0502020204030204" pitchFamily="34" charset="0"/>
                <a:cs typeface="Times New Roman" panose="02020603050405020304" pitchFamily="18" charset="0"/>
              </a:rPr>
              <a:t>Y luego realizamos la implementación de dicha interfaz:</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p:cNvPicPr/>
          <p:nvPr/>
        </p:nvPicPr>
        <p:blipFill>
          <a:blip r:embed="rId3"/>
          <a:stretch>
            <a:fillRect/>
          </a:stretch>
        </p:blipFill>
        <p:spPr>
          <a:xfrm>
            <a:off x="2918873" y="3331403"/>
            <a:ext cx="6344395" cy="3162162"/>
          </a:xfrm>
          <a:prstGeom prst="rect">
            <a:avLst/>
          </a:prstGeom>
        </p:spPr>
      </p:pic>
    </p:spTree>
    <p:extLst>
      <p:ext uri="{BB962C8B-B14F-4D97-AF65-F5344CB8AC3E}">
        <p14:creationId xmlns:p14="http://schemas.microsoft.com/office/powerpoint/2010/main" val="1438255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5"/>
            <a:ext cx="10515601" cy="1325563"/>
          </a:xfrm>
        </p:spPr>
        <p:txBody>
          <a:bodyPr>
            <a:normAutofit/>
          </a:bodyPr>
          <a:lstStyle/>
          <a:p>
            <a:r>
              <a:rPr lang="es-MX" sz="4000" b="1" dirty="0"/>
              <a:t>¿Qué son los patrones de diseño / </a:t>
            </a:r>
            <a:r>
              <a:rPr lang="es-MX" sz="4000" b="1" dirty="0" err="1"/>
              <a:t>design</a:t>
            </a:r>
            <a:r>
              <a:rPr lang="es-MX" sz="4000" b="1" dirty="0"/>
              <a:t> </a:t>
            </a:r>
            <a:r>
              <a:rPr lang="es-MX" sz="4000" b="1" dirty="0" err="1"/>
              <a:t>patterns</a:t>
            </a:r>
            <a:r>
              <a:rPr lang="es-MX" sz="4000" b="1" dirty="0" smtClean="0"/>
              <a:t>?</a:t>
            </a:r>
            <a:endParaRPr lang="en-US" sz="4000" dirty="0"/>
          </a:p>
        </p:txBody>
      </p:sp>
      <p:sp>
        <p:nvSpPr>
          <p:cNvPr id="3" name="Marcador de contenido 2"/>
          <p:cNvSpPr>
            <a:spLocks noGrp="1"/>
          </p:cNvSpPr>
          <p:nvPr>
            <p:ph idx="1"/>
          </p:nvPr>
        </p:nvSpPr>
        <p:spPr/>
        <p:txBody>
          <a:bodyPr>
            <a:normAutofit fontScale="92500" lnSpcReduction="20000"/>
          </a:bodyPr>
          <a:lstStyle/>
          <a:p>
            <a:pPr algn="just"/>
            <a:r>
              <a:rPr lang="es-MX" dirty="0"/>
              <a:t>Los patrones de diseño o </a:t>
            </a:r>
            <a:r>
              <a:rPr lang="es-MX" i="1" dirty="0" err="1"/>
              <a:t>design</a:t>
            </a:r>
            <a:r>
              <a:rPr lang="es-MX" i="1" dirty="0"/>
              <a:t> </a:t>
            </a:r>
            <a:r>
              <a:rPr lang="es-MX" i="1" dirty="0" err="1"/>
              <a:t>patterns</a:t>
            </a:r>
            <a:r>
              <a:rPr lang="es-MX" dirty="0"/>
              <a:t>, son una solución general, reutilizable y aplicable a diferentes problemas de </a:t>
            </a:r>
            <a:r>
              <a:rPr lang="es-MX" dirty="0">
                <a:hlinkClick r:id="rId2"/>
              </a:rPr>
              <a:t>diseño de software</a:t>
            </a:r>
            <a:r>
              <a:rPr lang="es-MX" dirty="0"/>
              <a:t>. Se trata de </a:t>
            </a:r>
            <a:r>
              <a:rPr lang="es-MX" b="1" dirty="0"/>
              <a:t>plantillas que identifican problemas en el sistema y proporcionan soluciones apropiadas a problemas generales </a:t>
            </a:r>
            <a:r>
              <a:rPr lang="es-MX" dirty="0"/>
              <a:t>a los que se han enfrentado los desarrolladores durante un largo periodo de tiempo, a través de prueba y error</a:t>
            </a:r>
            <a:r>
              <a:rPr lang="es-MX" dirty="0" smtClean="0"/>
              <a:t>.</a:t>
            </a:r>
          </a:p>
          <a:p>
            <a:pPr marL="0" indent="0" algn="ctr">
              <a:buNone/>
            </a:pPr>
            <a:r>
              <a:rPr lang="es-MX" b="1" dirty="0"/>
              <a:t>Tipos de patrones de diseño de </a:t>
            </a:r>
            <a:r>
              <a:rPr lang="es-MX" b="1" dirty="0" smtClean="0"/>
              <a:t>software</a:t>
            </a:r>
          </a:p>
          <a:p>
            <a:pPr marL="0" indent="0" algn="ctr">
              <a:buNone/>
            </a:pPr>
            <a:endParaRPr lang="es-MX" dirty="0" smtClean="0"/>
          </a:p>
          <a:p>
            <a:pPr algn="just"/>
            <a:r>
              <a:rPr lang="es-MX" b="1" dirty="0"/>
              <a:t>Patrones estructurales</a:t>
            </a:r>
            <a:endParaRPr lang="es-MX" dirty="0"/>
          </a:p>
          <a:p>
            <a:pPr marL="0" indent="0" algn="just">
              <a:buNone/>
            </a:pPr>
            <a:r>
              <a:rPr lang="es-MX" dirty="0"/>
              <a:t>Facilitan soluciones y estándares eficientes con respecto a las composiciones de clase y las estructuras de objetos. El concepto de herencia se utiliza para componer interfaces y definir formas de componer objetos para obtener nuevas funcionalidades.</a:t>
            </a:r>
          </a:p>
          <a:p>
            <a:pPr algn="just"/>
            <a:endParaRPr lang="es-MX" dirty="0" smtClean="0"/>
          </a:p>
          <a:p>
            <a:pPr algn="just"/>
            <a:endParaRPr lang="en-US" dirty="0"/>
          </a:p>
        </p:txBody>
      </p:sp>
    </p:spTree>
    <p:extLst>
      <p:ext uri="{BB962C8B-B14F-4D97-AF65-F5344CB8AC3E}">
        <p14:creationId xmlns:p14="http://schemas.microsoft.com/office/powerpoint/2010/main" val="27548057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09601"/>
            <a:ext cx="10515600" cy="755374"/>
          </a:xfrm>
        </p:spPr>
        <p:txBody>
          <a:bodyPr/>
          <a:lstStyle/>
          <a:p>
            <a:pPr marL="0" indent="0" algn="just">
              <a:buNone/>
            </a:pPr>
            <a:r>
              <a:rPr lang="es-PE" sz="2000" dirty="0"/>
              <a:t>Ejecutamos el proyecto y nos aparecerá el siguiente error de que no se podrá encontrar el archivo, entonces vamos a las propiedades del archivo de texto:</a:t>
            </a:r>
            <a:endParaRPr lang="en-US" sz="2000" dirty="0"/>
          </a:p>
          <a:p>
            <a:endParaRPr lang="en-US" dirty="0"/>
          </a:p>
        </p:txBody>
      </p:sp>
      <p:pic>
        <p:nvPicPr>
          <p:cNvPr id="4" name="Imagen 3"/>
          <p:cNvPicPr/>
          <p:nvPr/>
        </p:nvPicPr>
        <p:blipFill>
          <a:blip r:embed="rId2"/>
          <a:stretch>
            <a:fillRect/>
          </a:stretch>
        </p:blipFill>
        <p:spPr>
          <a:xfrm>
            <a:off x="2412434" y="4209153"/>
            <a:ext cx="7364896" cy="2118760"/>
          </a:xfrm>
          <a:prstGeom prst="rect">
            <a:avLst/>
          </a:prstGeom>
        </p:spPr>
      </p:pic>
      <p:pic>
        <p:nvPicPr>
          <p:cNvPr id="5" name="Imagen 4"/>
          <p:cNvPicPr/>
          <p:nvPr/>
        </p:nvPicPr>
        <p:blipFill>
          <a:blip r:embed="rId3"/>
          <a:stretch>
            <a:fillRect/>
          </a:stretch>
        </p:blipFill>
        <p:spPr>
          <a:xfrm>
            <a:off x="1938130" y="1372392"/>
            <a:ext cx="2647122" cy="2652647"/>
          </a:xfrm>
          <a:prstGeom prst="rect">
            <a:avLst/>
          </a:prstGeom>
        </p:spPr>
      </p:pic>
      <p:pic>
        <p:nvPicPr>
          <p:cNvPr id="6" name="Imagen 5"/>
          <p:cNvPicPr/>
          <p:nvPr/>
        </p:nvPicPr>
        <p:blipFill>
          <a:blip r:embed="rId4"/>
          <a:stretch>
            <a:fillRect/>
          </a:stretch>
        </p:blipFill>
        <p:spPr>
          <a:xfrm>
            <a:off x="5750325" y="1372392"/>
            <a:ext cx="4533362" cy="2652647"/>
          </a:xfrm>
          <a:prstGeom prst="rect">
            <a:avLst/>
          </a:prstGeom>
        </p:spPr>
      </p:pic>
    </p:spTree>
    <p:extLst>
      <p:ext uri="{BB962C8B-B14F-4D97-AF65-F5344CB8AC3E}">
        <p14:creationId xmlns:p14="http://schemas.microsoft.com/office/powerpoint/2010/main" val="3516286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24948" y="450575"/>
            <a:ext cx="10515600" cy="2464904"/>
          </a:xfrm>
        </p:spPr>
        <p:txBody>
          <a:bodyPr>
            <a:normAutofit/>
          </a:bodyPr>
          <a:lstStyle/>
          <a:p>
            <a:pPr marL="0" indent="0">
              <a:buNone/>
            </a:pPr>
            <a:r>
              <a:rPr lang="es-PE" b="1" dirty="0"/>
              <a:t>Ahora aplicaremos el patrón</a:t>
            </a:r>
            <a:r>
              <a:rPr lang="es-PE" dirty="0"/>
              <a:t> </a:t>
            </a:r>
            <a:r>
              <a:rPr lang="es-PE" b="1" dirty="0"/>
              <a:t>Singleton</a:t>
            </a:r>
            <a:endParaRPr lang="en-US" dirty="0"/>
          </a:p>
          <a:p>
            <a:pPr marL="0" indent="0">
              <a:buNone/>
            </a:pPr>
            <a:r>
              <a:rPr lang="es-PE" sz="1800" b="1" dirty="0" smtClean="0"/>
              <a:t>1:</a:t>
            </a:r>
            <a:endParaRPr lang="en-US" sz="1800" dirty="0"/>
          </a:p>
          <a:p>
            <a:pPr algn="just"/>
            <a:r>
              <a:rPr lang="es-PE" sz="1800" dirty="0"/>
              <a:t>El cual nos indica que solo podemos crear una instancia de una clase:</a:t>
            </a:r>
            <a:endParaRPr lang="en-US" sz="1800" dirty="0"/>
          </a:p>
          <a:p>
            <a:pPr algn="just"/>
            <a:r>
              <a:rPr lang="es-PE" sz="1800" dirty="0"/>
              <a:t>Lo primero que haremos es poner nuestro constructor como privado, entonces de alguna forma tendríamos que exponer nuestra instancia para que todo siga funcionando normalmente</a:t>
            </a:r>
            <a:endParaRPr lang="en-US" sz="1800" dirty="0"/>
          </a:p>
          <a:p>
            <a:pPr algn="just"/>
            <a:r>
              <a:rPr lang="es-PE" sz="1800" dirty="0"/>
              <a:t>Entonces vamos a instanciar una clase </a:t>
            </a:r>
            <a:r>
              <a:rPr lang="es-PE" sz="1800" dirty="0" err="1"/>
              <a:t>estatica</a:t>
            </a:r>
            <a:r>
              <a:rPr lang="es-PE" sz="1800" dirty="0"/>
              <a:t>, y ahí la ponemos como privada e </a:t>
            </a:r>
            <a:r>
              <a:rPr lang="es-PE" sz="1800" dirty="0" smtClean="0"/>
              <a:t>instanciamos </a:t>
            </a:r>
            <a:r>
              <a:rPr lang="es-PE" sz="1800" dirty="0"/>
              <a:t>nuestra nueva clase </a:t>
            </a:r>
            <a:r>
              <a:rPr lang="es-PE" sz="1800" b="1" dirty="0"/>
              <a:t>(new </a:t>
            </a:r>
            <a:r>
              <a:rPr lang="es-PE" sz="1800" b="1" dirty="0" err="1"/>
              <a:t>SingletonContainer</a:t>
            </a:r>
            <a:r>
              <a:rPr lang="es-PE" sz="1800" b="1" dirty="0"/>
              <a:t>())</a:t>
            </a:r>
            <a:endParaRPr lang="en-US" sz="1800" dirty="0"/>
          </a:p>
          <a:p>
            <a:endParaRPr lang="en-US" dirty="0"/>
          </a:p>
        </p:txBody>
      </p:sp>
      <p:pic>
        <p:nvPicPr>
          <p:cNvPr id="4" name="Imagen 3"/>
          <p:cNvPicPr/>
          <p:nvPr/>
        </p:nvPicPr>
        <p:blipFill>
          <a:blip r:embed="rId2"/>
          <a:stretch>
            <a:fillRect/>
          </a:stretch>
        </p:blipFill>
        <p:spPr>
          <a:xfrm>
            <a:off x="2640577" y="2981739"/>
            <a:ext cx="6582935" cy="3604591"/>
          </a:xfrm>
          <a:prstGeom prst="rect">
            <a:avLst/>
          </a:prstGeom>
        </p:spPr>
      </p:pic>
    </p:spTree>
    <p:extLst>
      <p:ext uri="{BB962C8B-B14F-4D97-AF65-F5344CB8AC3E}">
        <p14:creationId xmlns:p14="http://schemas.microsoft.com/office/powerpoint/2010/main" val="2578724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43339"/>
            <a:ext cx="10515600" cy="379040"/>
          </a:xfrm>
        </p:spPr>
        <p:txBody>
          <a:bodyPr/>
          <a:lstStyle/>
          <a:p>
            <a:pPr marL="0" indent="0">
              <a:buNone/>
            </a:pPr>
            <a:r>
              <a:rPr lang="es-PE" sz="2000" dirty="0"/>
              <a:t>Y en el </a:t>
            </a:r>
            <a:r>
              <a:rPr lang="es-PE" sz="2000" b="1" dirty="0" err="1"/>
              <a:t>Program</a:t>
            </a:r>
            <a:r>
              <a:rPr lang="es-PE" sz="2000" b="1" dirty="0"/>
              <a:t> </a:t>
            </a:r>
            <a:r>
              <a:rPr lang="es-PE" sz="2000" dirty="0"/>
              <a:t>modificamos:</a:t>
            </a:r>
            <a:endParaRPr lang="en-US" sz="2000" dirty="0"/>
          </a:p>
          <a:p>
            <a:endParaRPr lang="en-US" dirty="0"/>
          </a:p>
        </p:txBody>
      </p:sp>
      <p:pic>
        <p:nvPicPr>
          <p:cNvPr id="4" name="Imagen 3"/>
          <p:cNvPicPr/>
          <p:nvPr/>
        </p:nvPicPr>
        <p:blipFill>
          <a:blip r:embed="rId2"/>
          <a:stretch>
            <a:fillRect/>
          </a:stretch>
        </p:blipFill>
        <p:spPr>
          <a:xfrm>
            <a:off x="2760614" y="889473"/>
            <a:ext cx="6392477" cy="1572891"/>
          </a:xfrm>
          <a:prstGeom prst="rect">
            <a:avLst/>
          </a:prstGeom>
        </p:spPr>
      </p:pic>
      <p:sp>
        <p:nvSpPr>
          <p:cNvPr id="5" name="Rectángulo 4"/>
          <p:cNvSpPr/>
          <p:nvPr/>
        </p:nvSpPr>
        <p:spPr>
          <a:xfrm>
            <a:off x="838200" y="2462364"/>
            <a:ext cx="10515601" cy="685059"/>
          </a:xfrm>
          <a:prstGeom prst="rect">
            <a:avLst/>
          </a:prstGeom>
        </p:spPr>
        <p:txBody>
          <a:bodyPr wrap="square">
            <a:spAutoFit/>
          </a:bodyPr>
          <a:lstStyle/>
          <a:p>
            <a:pPr>
              <a:lnSpc>
                <a:spcPct val="107000"/>
              </a:lnSpc>
              <a:spcAft>
                <a:spcPts val="800"/>
              </a:spcAft>
            </a:pPr>
            <a:r>
              <a:rPr lang="es-PE" dirty="0">
                <a:latin typeface="Calibri" panose="020F0502020204030204" pitchFamily="34" charset="0"/>
                <a:ea typeface="Calibri" panose="020F0502020204030204" pitchFamily="34" charset="0"/>
                <a:cs typeface="Times New Roman" panose="02020603050405020304" pitchFamily="18" charset="0"/>
              </a:rPr>
              <a:t>Ahora </a:t>
            </a:r>
            <a:r>
              <a:rPr lang="es-PE" dirty="0" smtClean="0">
                <a:latin typeface="Calibri" panose="020F0502020204030204" pitchFamily="34" charset="0"/>
                <a:ea typeface="Calibri" panose="020F0502020204030204" pitchFamily="34" charset="0"/>
                <a:cs typeface="Times New Roman" panose="02020603050405020304" pitchFamily="18" charset="0"/>
              </a:rPr>
              <a:t>agregamos </a:t>
            </a:r>
            <a:r>
              <a:rPr lang="es-PE" dirty="0">
                <a:latin typeface="Calibri" panose="020F0502020204030204" pitchFamily="34" charset="0"/>
                <a:ea typeface="Calibri" panose="020F0502020204030204" pitchFamily="34" charset="0"/>
                <a:cs typeface="Times New Roman" panose="02020603050405020304" pitchFamily="18" charset="0"/>
              </a:rPr>
              <a:t>estas instancias haber si nuestro patrón de diseño </a:t>
            </a:r>
            <a:r>
              <a:rPr lang="es-PE" b="1" dirty="0">
                <a:latin typeface="Calibri" panose="020F0502020204030204" pitchFamily="34" charset="0"/>
                <a:ea typeface="Calibri" panose="020F0502020204030204" pitchFamily="34" charset="0"/>
                <a:cs typeface="Times New Roman" panose="02020603050405020304" pitchFamily="18" charset="0"/>
              </a:rPr>
              <a:t>Singleton esta funcionando</a:t>
            </a:r>
            <a:r>
              <a:rPr lang="es-PE" dirty="0">
                <a:latin typeface="Calibri" panose="020F0502020204030204" pitchFamily="34" charset="0"/>
                <a:ea typeface="Calibri" panose="020F0502020204030204" pitchFamily="34" charset="0"/>
                <a:cs typeface="Times New Roman" panose="02020603050405020304" pitchFamily="18" charset="0"/>
              </a:rPr>
              <a:t> y solo llama una vez a la instancia:</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p:cNvPicPr/>
          <p:nvPr/>
        </p:nvPicPr>
        <p:blipFill>
          <a:blip r:embed="rId3"/>
          <a:stretch>
            <a:fillRect/>
          </a:stretch>
        </p:blipFill>
        <p:spPr>
          <a:xfrm>
            <a:off x="2760614" y="3147423"/>
            <a:ext cx="6670771" cy="2031636"/>
          </a:xfrm>
          <a:prstGeom prst="rect">
            <a:avLst/>
          </a:prstGeom>
        </p:spPr>
      </p:pic>
      <p:pic>
        <p:nvPicPr>
          <p:cNvPr id="2" name="Imagen 1"/>
          <p:cNvPicPr>
            <a:picLocks noChangeAspect="1"/>
          </p:cNvPicPr>
          <p:nvPr/>
        </p:nvPicPr>
        <p:blipFill>
          <a:blip r:embed="rId4"/>
          <a:stretch>
            <a:fillRect/>
          </a:stretch>
        </p:blipFill>
        <p:spPr>
          <a:xfrm>
            <a:off x="2490283" y="5564038"/>
            <a:ext cx="7211431" cy="600159"/>
          </a:xfrm>
          <a:prstGeom prst="rect">
            <a:avLst/>
          </a:prstGeom>
        </p:spPr>
      </p:pic>
    </p:spTree>
    <p:extLst>
      <p:ext uri="{BB962C8B-B14F-4D97-AF65-F5344CB8AC3E}">
        <p14:creationId xmlns:p14="http://schemas.microsoft.com/office/powerpoint/2010/main" val="2565911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43339"/>
            <a:ext cx="10515600" cy="675861"/>
          </a:xfrm>
        </p:spPr>
        <p:txBody>
          <a:bodyPr>
            <a:normAutofit fontScale="92500" lnSpcReduction="10000"/>
          </a:bodyPr>
          <a:lstStyle/>
          <a:p>
            <a:pPr marL="0" indent="0">
              <a:buNone/>
            </a:pPr>
            <a:r>
              <a:rPr lang="es-PE" sz="2400" dirty="0" smtClean="0"/>
              <a:t>Y comprobamos </a:t>
            </a:r>
            <a:r>
              <a:rPr lang="es-PE" sz="2400" dirty="0"/>
              <a:t>si entra una sola </a:t>
            </a:r>
            <a:r>
              <a:rPr lang="es-PE" sz="2400" dirty="0" smtClean="0"/>
              <a:t>vez, ponemos un punto de </a:t>
            </a:r>
            <a:r>
              <a:rPr lang="es-PE" sz="2400" dirty="0" err="1" smtClean="0"/>
              <a:t>debug</a:t>
            </a:r>
            <a:r>
              <a:rPr lang="es-PE" sz="2400" dirty="0" smtClean="0"/>
              <a:t> en nuestra propiedad </a:t>
            </a:r>
            <a:r>
              <a:rPr lang="es-PE" sz="2400" dirty="0" err="1" smtClean="0"/>
              <a:t>Statica</a:t>
            </a:r>
            <a:r>
              <a:rPr lang="es-PE" sz="2400" dirty="0" smtClean="0"/>
              <a:t> </a:t>
            </a:r>
            <a:r>
              <a:rPr lang="es-PE" sz="2400" b="1" dirty="0" err="1" smtClean="0"/>
              <a:t>Instance</a:t>
            </a:r>
            <a:r>
              <a:rPr lang="es-PE" sz="2400" dirty="0" smtClean="0"/>
              <a:t> (vemos que entra 3 veces), pero solo entra una vez al constructor:</a:t>
            </a:r>
            <a:endParaRPr lang="en-US" sz="2400" dirty="0"/>
          </a:p>
          <a:p>
            <a:endParaRPr lang="en-US" dirty="0"/>
          </a:p>
        </p:txBody>
      </p:sp>
      <p:pic>
        <p:nvPicPr>
          <p:cNvPr id="4" name="Imagen 3"/>
          <p:cNvPicPr/>
          <p:nvPr/>
        </p:nvPicPr>
        <p:blipFill>
          <a:blip r:embed="rId2"/>
          <a:stretch>
            <a:fillRect/>
          </a:stretch>
        </p:blipFill>
        <p:spPr>
          <a:xfrm>
            <a:off x="2532863" y="1338470"/>
            <a:ext cx="7126274" cy="3034748"/>
          </a:xfrm>
          <a:prstGeom prst="rect">
            <a:avLst/>
          </a:prstGeom>
        </p:spPr>
      </p:pic>
      <p:sp>
        <p:nvSpPr>
          <p:cNvPr id="5" name="Rectángulo 4"/>
          <p:cNvSpPr/>
          <p:nvPr/>
        </p:nvSpPr>
        <p:spPr>
          <a:xfrm>
            <a:off x="838200" y="4492488"/>
            <a:ext cx="10515600" cy="369332"/>
          </a:xfrm>
          <a:prstGeom prst="rect">
            <a:avLst/>
          </a:prstGeom>
        </p:spPr>
        <p:txBody>
          <a:bodyPr wrap="square">
            <a:spAutoFit/>
          </a:bodyPr>
          <a:lstStyle/>
          <a:p>
            <a:r>
              <a:rPr lang="es-PE" dirty="0">
                <a:latin typeface="Calibri" panose="020F0502020204030204" pitchFamily="34" charset="0"/>
                <a:ea typeface="Calibri" panose="020F0502020204030204" pitchFamily="34" charset="0"/>
                <a:cs typeface="Times New Roman" panose="02020603050405020304" pitchFamily="18" charset="0"/>
              </a:rPr>
              <a:t>Y vemos que independientemente de que llame 3 veces a la instancia solo entra, se ejecuta una sola vez en sí: </a:t>
            </a:r>
            <a:endParaRPr lang="en-US" dirty="0"/>
          </a:p>
        </p:txBody>
      </p:sp>
      <p:pic>
        <p:nvPicPr>
          <p:cNvPr id="6" name="Imagen 5"/>
          <p:cNvPicPr/>
          <p:nvPr/>
        </p:nvPicPr>
        <p:blipFill>
          <a:blip r:embed="rId3"/>
          <a:stretch>
            <a:fillRect/>
          </a:stretch>
        </p:blipFill>
        <p:spPr>
          <a:xfrm>
            <a:off x="2532863" y="4981090"/>
            <a:ext cx="7126274" cy="876371"/>
          </a:xfrm>
          <a:prstGeom prst="rect">
            <a:avLst/>
          </a:prstGeom>
        </p:spPr>
      </p:pic>
    </p:spTree>
    <p:extLst>
      <p:ext uri="{BB962C8B-B14F-4D97-AF65-F5344CB8AC3E}">
        <p14:creationId xmlns:p14="http://schemas.microsoft.com/office/powerpoint/2010/main" val="2786207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51453" y="1325218"/>
            <a:ext cx="10515600" cy="993913"/>
          </a:xfrm>
        </p:spPr>
        <p:txBody>
          <a:bodyPr>
            <a:normAutofit/>
          </a:bodyPr>
          <a:lstStyle/>
          <a:p>
            <a:pPr marL="0" indent="0" algn="just">
              <a:buNone/>
            </a:pPr>
            <a:r>
              <a:rPr lang="es-PE" sz="2000" dirty="0"/>
              <a:t>Otro cambio que podríamos realizar en nuestra implementación es realizar nuestras instancias </a:t>
            </a:r>
            <a:r>
              <a:rPr lang="es-PE" sz="2000" b="1" dirty="0" err="1"/>
              <a:t>Lazy</a:t>
            </a:r>
            <a:r>
              <a:rPr lang="es-PE" sz="2000" b="1" dirty="0"/>
              <a:t> -&gt; esto nos permite crear instancias solo cuando se necesite, es decir solo cuando llame a este método </a:t>
            </a:r>
            <a:r>
              <a:rPr lang="es-PE" sz="2000" b="1" dirty="0" err="1"/>
              <a:t>Instance</a:t>
            </a:r>
            <a:r>
              <a:rPr lang="es-PE" sz="2000" dirty="0"/>
              <a:t> de esta forma le damos más seguridad a nuestra aplicación</a:t>
            </a:r>
            <a:r>
              <a:rPr lang="es-PE" sz="2000" dirty="0" smtClean="0"/>
              <a:t>:</a:t>
            </a:r>
            <a:endParaRPr lang="en-US" sz="2000" dirty="0"/>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1932637" y="2319131"/>
            <a:ext cx="8353232" cy="781878"/>
          </a:xfrm>
          <a:prstGeom prst="rect">
            <a:avLst/>
          </a:prstGeom>
          <a:noFill/>
        </p:spPr>
      </p:pic>
      <p:sp>
        <p:nvSpPr>
          <p:cNvPr id="5" name="Rectángulo 4"/>
          <p:cNvSpPr/>
          <p:nvPr/>
        </p:nvSpPr>
        <p:spPr>
          <a:xfrm>
            <a:off x="851453" y="3531535"/>
            <a:ext cx="10515600" cy="1380378"/>
          </a:xfrm>
          <a:prstGeom prst="rect">
            <a:avLst/>
          </a:prstGeom>
        </p:spPr>
        <p:txBody>
          <a:bodyPr wrap="square">
            <a:spAutoFit/>
          </a:bodyPr>
          <a:lstStyle/>
          <a:p>
            <a:pPr algn="ctr">
              <a:lnSpc>
                <a:spcPct val="107000"/>
              </a:lnSpc>
              <a:spcAft>
                <a:spcPts val="800"/>
              </a:spcAft>
            </a:pPr>
            <a:r>
              <a:rPr lang="es-PE" b="1" dirty="0">
                <a:latin typeface="Calibri" panose="020F0502020204030204" pitchFamily="34" charset="0"/>
                <a:ea typeface="Calibri" panose="020F0502020204030204" pitchFamily="34" charset="0"/>
                <a:cs typeface="Times New Roman" panose="02020603050405020304" pitchFamily="18" charset="0"/>
              </a:rPr>
              <a:t>INCONVENIENTES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PE" dirty="0">
                <a:latin typeface="Calibri" panose="020F0502020204030204" pitchFamily="34" charset="0"/>
                <a:ea typeface="Calibri" panose="020F0502020204030204" pitchFamily="34" charset="0"/>
                <a:cs typeface="Times New Roman" panose="02020603050405020304" pitchFamily="18" charset="0"/>
              </a:rPr>
              <a:t>Por ejemplo, supongamos que necesitamos hacer pruebas dentro de nuestra aplicación y se nos pide que creemos una clase la cual implementa una función que nos retorne el total de población de la ciudad que proporcionemos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2981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43339"/>
            <a:ext cx="10515600" cy="1378226"/>
          </a:xfrm>
        </p:spPr>
        <p:txBody>
          <a:bodyPr/>
          <a:lstStyle/>
          <a:p>
            <a:pPr marL="0" indent="0">
              <a:buNone/>
            </a:pPr>
            <a:r>
              <a:rPr lang="es-PE" dirty="0" smtClean="0"/>
              <a:t>2. Abrimos </a:t>
            </a:r>
            <a:r>
              <a:rPr lang="es-PE" dirty="0"/>
              <a:t>el archivo </a:t>
            </a:r>
            <a:r>
              <a:rPr lang="es-PE" b="1" dirty="0" err="1"/>
              <a:t>Singleton_After_B</a:t>
            </a:r>
            <a:r>
              <a:rPr lang="es-PE" b="1" dirty="0"/>
              <a:t>:</a:t>
            </a:r>
            <a:endParaRPr lang="en-US" dirty="0"/>
          </a:p>
          <a:p>
            <a:r>
              <a:rPr lang="es-PE" sz="2000" dirty="0"/>
              <a:t>Y ahora creamos una clase que nos permita hacer la búsqueda y obtener </a:t>
            </a:r>
            <a:r>
              <a:rPr lang="es-PE" sz="2000" dirty="0" smtClean="0"/>
              <a:t>la población total </a:t>
            </a:r>
            <a:r>
              <a:rPr lang="es-PE" sz="2000" dirty="0"/>
              <a:t>de lo </a:t>
            </a:r>
            <a:r>
              <a:rPr lang="es-PE" sz="2000" dirty="0" smtClean="0"/>
              <a:t>ingresado</a:t>
            </a:r>
            <a:endParaRPr lang="en-US" sz="2000" dirty="0"/>
          </a:p>
        </p:txBody>
      </p:sp>
      <p:pic>
        <p:nvPicPr>
          <p:cNvPr id="4" name="Imagen 3"/>
          <p:cNvPicPr/>
          <p:nvPr/>
        </p:nvPicPr>
        <p:blipFill>
          <a:blip r:embed="rId2"/>
          <a:stretch>
            <a:fillRect/>
          </a:stretch>
        </p:blipFill>
        <p:spPr>
          <a:xfrm>
            <a:off x="1684724" y="1737303"/>
            <a:ext cx="8822552" cy="2953965"/>
          </a:xfrm>
          <a:prstGeom prst="rect">
            <a:avLst/>
          </a:prstGeom>
        </p:spPr>
      </p:pic>
      <p:sp>
        <p:nvSpPr>
          <p:cNvPr id="5" name="Rectángulo 4"/>
          <p:cNvSpPr/>
          <p:nvPr/>
        </p:nvSpPr>
        <p:spPr>
          <a:xfrm>
            <a:off x="838200" y="4888766"/>
            <a:ext cx="10515600" cy="388696"/>
          </a:xfrm>
          <a:prstGeom prst="rect">
            <a:avLst/>
          </a:prstGeom>
        </p:spPr>
        <p:txBody>
          <a:bodyPr wrap="square">
            <a:spAutoFit/>
          </a:bodyPr>
          <a:lstStyle/>
          <a:p>
            <a:pPr>
              <a:lnSpc>
                <a:spcPct val="107000"/>
              </a:lnSpc>
              <a:spcAft>
                <a:spcPts val="800"/>
              </a:spcAft>
            </a:pPr>
            <a:r>
              <a:rPr lang="es-PE" dirty="0">
                <a:latin typeface="Calibri" panose="020F0502020204030204" pitchFamily="34" charset="0"/>
                <a:ea typeface="Calibri" panose="020F0502020204030204" pitchFamily="34" charset="0"/>
                <a:cs typeface="Times New Roman" panose="02020603050405020304" pitchFamily="18" charset="0"/>
              </a:rPr>
              <a:t>Ahora seguidamente vamos a crear un nuevo proyecto en nuestra solución de tipo prueba unitaria</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98300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p:cNvPicPr>
          <p:nvPr>
            <p:ph idx="1"/>
          </p:nvPr>
        </p:nvPicPr>
        <p:blipFill>
          <a:blip r:embed="rId2"/>
          <a:stretch>
            <a:fillRect/>
          </a:stretch>
        </p:blipFill>
        <p:spPr>
          <a:xfrm>
            <a:off x="3641933" y="477079"/>
            <a:ext cx="4097338" cy="2617226"/>
          </a:xfrm>
          <a:prstGeom prst="rect">
            <a:avLst/>
          </a:prstGeom>
        </p:spPr>
      </p:pic>
      <p:sp>
        <p:nvSpPr>
          <p:cNvPr id="5" name="Rectángulo 4"/>
          <p:cNvSpPr/>
          <p:nvPr/>
        </p:nvSpPr>
        <p:spPr>
          <a:xfrm>
            <a:off x="675861" y="3213575"/>
            <a:ext cx="10535478" cy="685059"/>
          </a:xfrm>
          <a:prstGeom prst="rect">
            <a:avLst/>
          </a:prstGeom>
        </p:spPr>
        <p:txBody>
          <a:bodyPr wrap="square">
            <a:spAutoFit/>
          </a:bodyPr>
          <a:lstStyle/>
          <a:p>
            <a:pPr>
              <a:lnSpc>
                <a:spcPct val="107000"/>
              </a:lnSpc>
              <a:spcAft>
                <a:spcPts val="800"/>
              </a:spcAft>
            </a:pPr>
            <a:r>
              <a:rPr lang="es-PE" dirty="0">
                <a:latin typeface="Calibri" panose="020F0502020204030204" pitchFamily="34" charset="0"/>
                <a:ea typeface="Calibri" panose="020F0502020204030204" pitchFamily="34" charset="0"/>
                <a:cs typeface="Times New Roman" panose="02020603050405020304" pitchFamily="18" charset="0"/>
              </a:rPr>
              <a:t>Como es de tipo .</a:t>
            </a:r>
            <a:r>
              <a:rPr lang="es-PE" b="1" dirty="0">
                <a:latin typeface="Calibri" panose="020F0502020204030204" pitchFamily="34" charset="0"/>
                <a:ea typeface="Calibri" panose="020F0502020204030204" pitchFamily="34" charset="0"/>
                <a:cs typeface="Times New Roman" panose="02020603050405020304" pitchFamily="18" charset="0"/>
              </a:rPr>
              <a:t>Net</a:t>
            </a:r>
            <a:r>
              <a:rPr lang="es-PE" dirty="0">
                <a:latin typeface="Calibri" panose="020F0502020204030204" pitchFamily="34" charset="0"/>
                <a:ea typeface="Calibri" panose="020F0502020204030204" pitchFamily="34" charset="0"/>
                <a:cs typeface="Times New Roman" panose="02020603050405020304" pitchFamily="18" charset="0"/>
              </a:rPr>
              <a:t> </a:t>
            </a:r>
            <a:r>
              <a:rPr lang="es-PE" b="1" dirty="0" err="1">
                <a:latin typeface="Calibri" panose="020F0502020204030204" pitchFamily="34" charset="0"/>
                <a:ea typeface="Calibri" panose="020F0502020204030204" pitchFamily="34" charset="0"/>
                <a:cs typeface="Times New Roman" panose="02020603050405020304" pitchFamily="18" charset="0"/>
              </a:rPr>
              <a:t>framework</a:t>
            </a:r>
            <a:r>
              <a:rPr lang="es-PE" dirty="0">
                <a:latin typeface="Calibri" panose="020F0502020204030204" pitchFamily="34" charset="0"/>
                <a:ea typeface="Calibri" panose="020F0502020204030204" pitchFamily="34" charset="0"/>
                <a:cs typeface="Times New Roman" panose="02020603050405020304" pitchFamily="18" charset="0"/>
              </a:rPr>
              <a:t> es probable que no reconozca las referencias que quisiéramos asociar por ello vamos a llevar todas las clases a este nuevo proyecto, para fines de este ejercicio:</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p:cNvPicPr/>
          <p:nvPr/>
        </p:nvPicPr>
        <p:blipFill>
          <a:blip r:embed="rId3"/>
          <a:stretch>
            <a:fillRect/>
          </a:stretch>
        </p:blipFill>
        <p:spPr>
          <a:xfrm>
            <a:off x="1406594" y="4017904"/>
            <a:ext cx="3178658" cy="2661192"/>
          </a:xfrm>
          <a:prstGeom prst="rect">
            <a:avLst/>
          </a:prstGeom>
        </p:spPr>
      </p:pic>
      <p:sp>
        <p:nvSpPr>
          <p:cNvPr id="7" name="Rectángulo 6"/>
          <p:cNvSpPr/>
          <p:nvPr/>
        </p:nvSpPr>
        <p:spPr>
          <a:xfrm>
            <a:off x="5314329" y="4024453"/>
            <a:ext cx="5565498" cy="388696"/>
          </a:xfrm>
          <a:prstGeom prst="rect">
            <a:avLst/>
          </a:prstGeom>
        </p:spPr>
        <p:txBody>
          <a:bodyPr wrap="none">
            <a:spAutoFit/>
          </a:bodyPr>
          <a:lstStyle/>
          <a:p>
            <a:pPr>
              <a:lnSpc>
                <a:spcPct val="107000"/>
              </a:lnSpc>
              <a:spcAft>
                <a:spcPts val="800"/>
              </a:spcAft>
            </a:pPr>
            <a:r>
              <a:rPr lang="es-PE" dirty="0">
                <a:latin typeface="Calibri" panose="020F0502020204030204" pitchFamily="34" charset="0"/>
                <a:ea typeface="Calibri" panose="020F0502020204030204" pitchFamily="34" charset="0"/>
                <a:cs typeface="Times New Roman" panose="02020603050405020304" pitchFamily="18" charset="0"/>
              </a:rPr>
              <a:t>Por ultimo implementar nuestra clase de prueba unitaria:</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8" name="Imagen 7"/>
          <p:cNvPicPr/>
          <p:nvPr/>
        </p:nvPicPr>
        <p:blipFill>
          <a:blip r:embed="rId4"/>
          <a:stretch>
            <a:fillRect/>
          </a:stretch>
        </p:blipFill>
        <p:spPr>
          <a:xfrm>
            <a:off x="5267697" y="4504856"/>
            <a:ext cx="5612130" cy="2174240"/>
          </a:xfrm>
          <a:prstGeom prst="rect">
            <a:avLst/>
          </a:prstGeom>
        </p:spPr>
      </p:pic>
    </p:spTree>
    <p:extLst>
      <p:ext uri="{BB962C8B-B14F-4D97-AF65-F5344CB8AC3E}">
        <p14:creationId xmlns:p14="http://schemas.microsoft.com/office/powerpoint/2010/main" val="3653358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83097"/>
            <a:ext cx="10515600" cy="490330"/>
          </a:xfrm>
        </p:spPr>
        <p:txBody>
          <a:bodyPr/>
          <a:lstStyle/>
          <a:p>
            <a:pPr marL="0" indent="0">
              <a:buNone/>
            </a:pPr>
            <a:r>
              <a:rPr lang="es-PE" sz="2000" dirty="0" smtClean="0"/>
              <a:t>Y ejecutarla</a:t>
            </a:r>
            <a:r>
              <a:rPr lang="es-PE" dirty="0" smtClean="0"/>
              <a:t>:</a:t>
            </a:r>
            <a:endParaRPr lang="en-US" dirty="0" smtClean="0"/>
          </a:p>
          <a:p>
            <a:endParaRPr lang="en-US" dirty="0"/>
          </a:p>
        </p:txBody>
      </p:sp>
      <p:pic>
        <p:nvPicPr>
          <p:cNvPr id="4" name="Imagen 3"/>
          <p:cNvPicPr/>
          <p:nvPr/>
        </p:nvPicPr>
        <p:blipFill>
          <a:blip r:embed="rId2"/>
          <a:stretch>
            <a:fillRect/>
          </a:stretch>
        </p:blipFill>
        <p:spPr>
          <a:xfrm>
            <a:off x="3064648" y="704911"/>
            <a:ext cx="7285300" cy="4118879"/>
          </a:xfrm>
          <a:prstGeom prst="rect">
            <a:avLst/>
          </a:prstGeom>
        </p:spPr>
      </p:pic>
      <p:sp>
        <p:nvSpPr>
          <p:cNvPr id="5" name="Rectángulo 4"/>
          <p:cNvSpPr/>
          <p:nvPr/>
        </p:nvSpPr>
        <p:spPr>
          <a:xfrm>
            <a:off x="838200" y="5180315"/>
            <a:ext cx="10515600" cy="388696"/>
          </a:xfrm>
          <a:prstGeom prst="rect">
            <a:avLst/>
          </a:prstGeom>
        </p:spPr>
        <p:txBody>
          <a:bodyPr wrap="square">
            <a:spAutoFit/>
          </a:bodyPr>
          <a:lstStyle/>
          <a:p>
            <a:pPr>
              <a:lnSpc>
                <a:spcPct val="107000"/>
              </a:lnSpc>
              <a:spcAft>
                <a:spcPts val="800"/>
              </a:spcAft>
            </a:pPr>
            <a:r>
              <a:rPr lang="es-PE" dirty="0">
                <a:latin typeface="Calibri" panose="020F0502020204030204" pitchFamily="34" charset="0"/>
                <a:ea typeface="Calibri" panose="020F0502020204030204" pitchFamily="34" charset="0"/>
                <a:cs typeface="Times New Roman" panose="02020603050405020304" pitchFamily="18" charset="0"/>
              </a:rPr>
              <a:t>Ahora es necesario entender que utilizar una base de datos de </a:t>
            </a:r>
            <a:r>
              <a:rPr lang="es-PE" dirty="0" err="1">
                <a:latin typeface="Calibri" panose="020F0502020204030204" pitchFamily="34" charset="0"/>
                <a:ea typeface="Calibri" panose="020F0502020204030204" pitchFamily="34" charset="0"/>
                <a:cs typeface="Times New Roman" panose="02020603050405020304" pitchFamily="18" charset="0"/>
              </a:rPr>
              <a:t>prd</a:t>
            </a:r>
            <a:r>
              <a:rPr lang="es-PE" dirty="0">
                <a:latin typeface="Calibri" panose="020F0502020204030204" pitchFamily="34" charset="0"/>
                <a:ea typeface="Calibri" panose="020F0502020204030204" pitchFamily="34" charset="0"/>
                <a:cs typeface="Times New Roman" panose="02020603050405020304" pitchFamily="18" charset="0"/>
              </a:rPr>
              <a:t> en pruebas unitarias es una mala práctica.</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936618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22852"/>
            <a:ext cx="10515600" cy="2782957"/>
          </a:xfrm>
        </p:spPr>
        <p:txBody>
          <a:bodyPr/>
          <a:lstStyle/>
          <a:p>
            <a:pPr marL="0" indent="0">
              <a:buNone/>
            </a:pPr>
            <a:r>
              <a:rPr lang="es-PE" b="1" dirty="0"/>
              <a:t>Abrimos ahora nuestro archivo </a:t>
            </a:r>
            <a:r>
              <a:rPr lang="es-PE" b="1" dirty="0" err="1"/>
              <a:t>Singleton_After_C</a:t>
            </a:r>
            <a:r>
              <a:rPr lang="es-PE" b="1" dirty="0"/>
              <a:t>  -&gt; y utilizamos el archivo de prueba unitaria(ahí </a:t>
            </a:r>
            <a:r>
              <a:rPr lang="es-PE" b="1" dirty="0" smtClean="0"/>
              <a:t>trabajaremos</a:t>
            </a:r>
            <a:r>
              <a:rPr lang="es-PE" b="1" dirty="0"/>
              <a:t>)</a:t>
            </a:r>
            <a:endParaRPr lang="en-US" dirty="0"/>
          </a:p>
          <a:p>
            <a:pPr algn="just"/>
            <a:r>
              <a:rPr lang="es-PE" sz="2000" dirty="0"/>
              <a:t>Ahora es necesario entender que utilizar una base de datos de </a:t>
            </a:r>
            <a:r>
              <a:rPr lang="es-PE" sz="2000" dirty="0" err="1"/>
              <a:t>prd</a:t>
            </a:r>
            <a:r>
              <a:rPr lang="es-PE" sz="2000" dirty="0"/>
              <a:t> en pruebas unitarias es una mala práctica.</a:t>
            </a:r>
            <a:endParaRPr lang="en-US" sz="2000" dirty="0"/>
          </a:p>
          <a:p>
            <a:pPr algn="just"/>
            <a:r>
              <a:rPr lang="es-PE" sz="2000" dirty="0"/>
              <a:t>Entonces para solucionar dicho problema vamos a utilizar inyección de dependencias, entonces en lugar de acceder directamente a la instancia de </a:t>
            </a:r>
            <a:r>
              <a:rPr lang="es-PE" sz="2000" b="1" dirty="0" err="1"/>
              <a:t>SingletonContainer</a:t>
            </a:r>
            <a:r>
              <a:rPr lang="es-PE" sz="2000" dirty="0"/>
              <a:t> la cual accede al listado de </a:t>
            </a:r>
            <a:r>
              <a:rPr lang="es-PE" sz="2000" dirty="0" err="1"/>
              <a:t>prd</a:t>
            </a:r>
            <a:r>
              <a:rPr lang="es-PE" sz="2000" dirty="0"/>
              <a:t> de </a:t>
            </a:r>
            <a:r>
              <a:rPr lang="es-PE" sz="2000" b="1" dirty="0" err="1"/>
              <a:t>capitales.text</a:t>
            </a:r>
            <a:r>
              <a:rPr lang="es-PE" sz="2000" dirty="0"/>
              <a:t> en lugar de eso vamos a utilizar nuestra interfaz </a:t>
            </a:r>
            <a:r>
              <a:rPr lang="es-PE" sz="2000" b="1" dirty="0" err="1"/>
              <a:t>ISingletonContainer</a:t>
            </a:r>
            <a:r>
              <a:rPr lang="es-PE" sz="2000" dirty="0"/>
              <a:t> y la vamos a inyectar en nuestro </a:t>
            </a:r>
            <a:r>
              <a:rPr lang="es-PE" sz="2000" dirty="0" smtClean="0"/>
              <a:t>constructor </a:t>
            </a:r>
            <a:r>
              <a:rPr lang="es-PE" sz="2000" dirty="0"/>
              <a:t>de </a:t>
            </a:r>
            <a:r>
              <a:rPr lang="es-PE" sz="2000" b="1" dirty="0" err="1"/>
              <a:t>SingletonFinder</a:t>
            </a:r>
            <a:endParaRPr lang="en-US" sz="2000" dirty="0"/>
          </a:p>
          <a:p>
            <a:endParaRPr lang="en-US" dirty="0"/>
          </a:p>
        </p:txBody>
      </p:sp>
      <p:pic>
        <p:nvPicPr>
          <p:cNvPr id="4" name="Imagen 3"/>
          <p:cNvPicPr/>
          <p:nvPr/>
        </p:nvPicPr>
        <p:blipFill>
          <a:blip r:embed="rId2"/>
          <a:stretch>
            <a:fillRect/>
          </a:stretch>
        </p:blipFill>
        <p:spPr>
          <a:xfrm>
            <a:off x="3289935" y="3405809"/>
            <a:ext cx="5612130" cy="3086100"/>
          </a:xfrm>
          <a:prstGeom prst="rect">
            <a:avLst/>
          </a:prstGeom>
        </p:spPr>
      </p:pic>
    </p:spTree>
    <p:extLst>
      <p:ext uri="{BB962C8B-B14F-4D97-AF65-F5344CB8AC3E}">
        <p14:creationId xmlns:p14="http://schemas.microsoft.com/office/powerpoint/2010/main" val="754474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09601"/>
            <a:ext cx="10515600" cy="583095"/>
          </a:xfrm>
        </p:spPr>
        <p:txBody>
          <a:bodyPr>
            <a:normAutofit lnSpcReduction="10000"/>
          </a:bodyPr>
          <a:lstStyle/>
          <a:p>
            <a:pPr marL="0" indent="0">
              <a:buNone/>
            </a:pPr>
            <a:r>
              <a:rPr lang="es-PE" sz="2000" dirty="0" smtClean="0"/>
              <a:t>Y </a:t>
            </a:r>
            <a:r>
              <a:rPr lang="es-PE" sz="2000" dirty="0"/>
              <a:t>en vez de acceder directamente a la instancia de </a:t>
            </a:r>
            <a:r>
              <a:rPr lang="es-PE" sz="2000" b="1" dirty="0" err="1"/>
              <a:t>SingletonContainer</a:t>
            </a:r>
            <a:r>
              <a:rPr lang="es-PE" sz="2000" dirty="0"/>
              <a:t> accedemos a la inyección de dependencia:</a:t>
            </a:r>
            <a:endParaRPr lang="en-US" sz="2000" dirty="0"/>
          </a:p>
          <a:p>
            <a:endParaRPr lang="en-US" dirty="0"/>
          </a:p>
        </p:txBody>
      </p:sp>
      <p:pic>
        <p:nvPicPr>
          <p:cNvPr id="4" name="Imagen 3"/>
          <p:cNvPicPr/>
          <p:nvPr/>
        </p:nvPicPr>
        <p:blipFill>
          <a:blip r:embed="rId2"/>
          <a:stretch>
            <a:fillRect/>
          </a:stretch>
        </p:blipFill>
        <p:spPr>
          <a:xfrm>
            <a:off x="2725019" y="1192696"/>
            <a:ext cx="6741961" cy="3631095"/>
          </a:xfrm>
          <a:prstGeom prst="rect">
            <a:avLst/>
          </a:prstGeom>
        </p:spPr>
      </p:pic>
    </p:spTree>
    <p:extLst>
      <p:ext uri="{BB962C8B-B14F-4D97-AF65-F5344CB8AC3E}">
        <p14:creationId xmlns:p14="http://schemas.microsoft.com/office/powerpoint/2010/main" val="173351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Tipos de patrones de diseño de </a:t>
            </a:r>
            <a:r>
              <a:rPr lang="es-MX" b="1" dirty="0" smtClean="0"/>
              <a:t>software</a:t>
            </a:r>
            <a:endParaRPr lang="en-US" dirty="0"/>
          </a:p>
        </p:txBody>
      </p:sp>
      <p:sp>
        <p:nvSpPr>
          <p:cNvPr id="3" name="Marcador de contenido 2"/>
          <p:cNvSpPr>
            <a:spLocks noGrp="1"/>
          </p:cNvSpPr>
          <p:nvPr>
            <p:ph idx="1"/>
          </p:nvPr>
        </p:nvSpPr>
        <p:spPr/>
        <p:txBody>
          <a:bodyPr>
            <a:normAutofit/>
          </a:bodyPr>
          <a:lstStyle/>
          <a:p>
            <a:pPr algn="just"/>
            <a:r>
              <a:rPr lang="es-MX" b="1" dirty="0"/>
              <a:t>Patrones creacionales</a:t>
            </a:r>
            <a:endParaRPr lang="es-MX" dirty="0"/>
          </a:p>
          <a:p>
            <a:pPr marL="0" indent="0" algn="just">
              <a:buNone/>
            </a:pPr>
            <a:r>
              <a:rPr lang="es-MX" dirty="0"/>
              <a:t>Los patrones de creación proporcionan diversos mecanismos de creación de objetos, que aumentan la </a:t>
            </a:r>
            <a:r>
              <a:rPr lang="es-MX" b="1" dirty="0"/>
              <a:t>flexibilidad y la reutilización del código existente de una manera adecuada a la situación</a:t>
            </a:r>
            <a:r>
              <a:rPr lang="es-MX" dirty="0"/>
              <a:t>. Esto le da al programa más flexibilidad para decidir qué objetos deben crearse para un caso de uso dado.</a:t>
            </a:r>
          </a:p>
          <a:p>
            <a:pPr algn="just"/>
            <a:r>
              <a:rPr lang="es-MX" b="1" dirty="0"/>
              <a:t>Patrones </a:t>
            </a:r>
            <a:r>
              <a:rPr lang="es-MX" b="1" dirty="0" smtClean="0"/>
              <a:t>de Comportamiento</a:t>
            </a:r>
            <a:endParaRPr lang="es-MX" dirty="0"/>
          </a:p>
          <a:p>
            <a:pPr marL="0" indent="0" algn="just">
              <a:buNone/>
            </a:pPr>
            <a:r>
              <a:rPr lang="es-MX" dirty="0" smtClean="0"/>
              <a:t>Se </a:t>
            </a:r>
            <a:r>
              <a:rPr lang="es-MX" dirty="0"/>
              <a:t>encargan de una comunicación efectiva y la asignación de responsabilidades entre objetos.</a:t>
            </a:r>
            <a:endParaRPr lang="en-US" dirty="0"/>
          </a:p>
        </p:txBody>
      </p:sp>
    </p:spTree>
    <p:extLst>
      <p:ext uri="{BB962C8B-B14F-4D97-AF65-F5344CB8AC3E}">
        <p14:creationId xmlns:p14="http://schemas.microsoft.com/office/powerpoint/2010/main" val="36565275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62609"/>
            <a:ext cx="10515600" cy="1245704"/>
          </a:xfrm>
        </p:spPr>
        <p:txBody>
          <a:bodyPr>
            <a:normAutofit lnSpcReduction="10000"/>
          </a:bodyPr>
          <a:lstStyle/>
          <a:p>
            <a:pPr marL="0" indent="0" algn="just">
              <a:buNone/>
            </a:pPr>
            <a:r>
              <a:rPr lang="es-PE" sz="2000" dirty="0"/>
              <a:t>Ahora nos dirigimos a nuestra clase </a:t>
            </a:r>
            <a:r>
              <a:rPr lang="es-PE" sz="2000" b="1" dirty="0"/>
              <a:t>UnitTest1 </a:t>
            </a:r>
            <a:r>
              <a:rPr lang="es-PE" sz="2000" dirty="0"/>
              <a:t>para realizar las modificaciones:</a:t>
            </a:r>
            <a:endParaRPr lang="en-US" sz="2000" dirty="0"/>
          </a:p>
          <a:p>
            <a:pPr lvl="0" algn="just"/>
            <a:r>
              <a:rPr lang="es-PE" sz="2000" dirty="0"/>
              <a:t>Primeramente, crearemos una clase de nombre </a:t>
            </a:r>
            <a:r>
              <a:rPr lang="es-PE" sz="2000" b="1" dirty="0"/>
              <a:t>DummyDataBase</a:t>
            </a:r>
            <a:r>
              <a:rPr lang="es-PE" sz="2000" dirty="0"/>
              <a:t> que implementara </a:t>
            </a:r>
            <a:r>
              <a:rPr lang="es-PE" sz="2000" b="1" dirty="0" err="1"/>
              <a:t>ISingletonContainer</a:t>
            </a:r>
            <a:r>
              <a:rPr lang="es-PE" sz="2000" dirty="0"/>
              <a:t> y en esta clase lo que haremos es simular un base de datos(datos falsos) con un diccionario:</a:t>
            </a:r>
            <a:endParaRPr lang="en-US" sz="2000" dirty="0"/>
          </a:p>
          <a:p>
            <a:endParaRPr lang="en-US" dirty="0"/>
          </a:p>
        </p:txBody>
      </p:sp>
      <p:pic>
        <p:nvPicPr>
          <p:cNvPr id="4" name="Imagen 3"/>
          <p:cNvPicPr/>
          <p:nvPr/>
        </p:nvPicPr>
        <p:blipFill>
          <a:blip r:embed="rId2"/>
          <a:stretch>
            <a:fillRect/>
          </a:stretch>
        </p:blipFill>
        <p:spPr>
          <a:xfrm>
            <a:off x="2400340" y="2188635"/>
            <a:ext cx="7391317" cy="2332383"/>
          </a:xfrm>
          <a:prstGeom prst="rect">
            <a:avLst/>
          </a:prstGeom>
        </p:spPr>
      </p:pic>
      <p:sp>
        <p:nvSpPr>
          <p:cNvPr id="5" name="Rectángulo 4"/>
          <p:cNvSpPr/>
          <p:nvPr/>
        </p:nvSpPr>
        <p:spPr>
          <a:xfrm>
            <a:off x="838199" y="4801341"/>
            <a:ext cx="10515600" cy="685059"/>
          </a:xfrm>
          <a:prstGeom prst="rect">
            <a:avLst/>
          </a:prstGeom>
        </p:spPr>
        <p:txBody>
          <a:bodyPr wrap="square">
            <a:spAutoFit/>
          </a:bodyPr>
          <a:lstStyle/>
          <a:p>
            <a:pPr>
              <a:lnSpc>
                <a:spcPct val="107000"/>
              </a:lnSpc>
              <a:spcAft>
                <a:spcPts val="800"/>
              </a:spcAft>
            </a:pPr>
            <a:r>
              <a:rPr lang="es-PE" dirty="0">
                <a:latin typeface="Calibri" panose="020F0502020204030204" pitchFamily="34" charset="0"/>
                <a:ea typeface="Calibri" panose="020F0502020204030204" pitchFamily="34" charset="0"/>
                <a:cs typeface="Times New Roman" panose="02020603050405020304" pitchFamily="18" charset="0"/>
              </a:rPr>
              <a:t>Y ahora en nuestra clase </a:t>
            </a:r>
            <a:r>
              <a:rPr lang="es-PE" b="1" dirty="0">
                <a:latin typeface="Calibri" panose="020F0502020204030204" pitchFamily="34" charset="0"/>
                <a:ea typeface="Calibri" panose="020F0502020204030204" pitchFamily="34" charset="0"/>
                <a:cs typeface="Times New Roman" panose="02020603050405020304" pitchFamily="18" charset="0"/>
              </a:rPr>
              <a:t>UnitTest1</a:t>
            </a:r>
            <a:r>
              <a:rPr lang="es-PE" dirty="0">
                <a:latin typeface="Calibri" panose="020F0502020204030204" pitchFamily="34" charset="0"/>
                <a:ea typeface="Calibri" panose="020F0502020204030204" pitchFamily="34" charset="0"/>
                <a:cs typeface="Times New Roman" panose="02020603050405020304" pitchFamily="18" charset="0"/>
              </a:rPr>
              <a:t> tenemos que pasarle la inyección de la dependencia que vamos a usar en nuestro </a:t>
            </a:r>
            <a:r>
              <a:rPr lang="es-PE" b="1" dirty="0" err="1">
                <a:latin typeface="Calibri" panose="020F0502020204030204" pitchFamily="34" charset="0"/>
                <a:ea typeface="Calibri" panose="020F0502020204030204" pitchFamily="34" charset="0"/>
                <a:cs typeface="Times New Roman" panose="02020603050405020304" pitchFamily="18" charset="0"/>
              </a:rPr>
              <a:t>SingletonFinder</a:t>
            </a:r>
            <a:r>
              <a:rPr lang="es-PE" dirty="0">
                <a:latin typeface="Calibri" panose="020F0502020204030204" pitchFamily="34" charset="0"/>
                <a:ea typeface="Calibri" panose="020F0502020204030204" pitchFamily="34" charset="0"/>
                <a:cs typeface="Times New Roman" panose="02020603050405020304" pitchFamily="18" charset="0"/>
              </a:rPr>
              <a:t> de esta forma no estaríamos dependiendo directamente de una base de datos de </a:t>
            </a:r>
            <a:r>
              <a:rPr lang="es-PE" dirty="0" err="1">
                <a:latin typeface="Calibri" panose="020F0502020204030204" pitchFamily="34" charset="0"/>
                <a:ea typeface="Calibri" panose="020F0502020204030204" pitchFamily="34" charset="0"/>
                <a:cs typeface="Times New Roman" panose="02020603050405020304" pitchFamily="18" charset="0"/>
              </a:rPr>
              <a:t>prd</a:t>
            </a:r>
            <a:r>
              <a:rPr lang="es-PE" dirty="0">
                <a:latin typeface="Calibri" panose="020F0502020204030204" pitchFamily="34"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44036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p:cNvPicPr>
          <p:nvPr>
            <p:ph idx="1"/>
          </p:nvPr>
        </p:nvPicPr>
        <p:blipFill>
          <a:blip r:embed="rId2"/>
          <a:stretch>
            <a:fillRect/>
          </a:stretch>
        </p:blipFill>
        <p:spPr>
          <a:xfrm>
            <a:off x="2268574" y="627011"/>
            <a:ext cx="7657304" cy="2765546"/>
          </a:xfrm>
          <a:prstGeom prst="rect">
            <a:avLst/>
          </a:prstGeom>
        </p:spPr>
      </p:pic>
      <p:sp>
        <p:nvSpPr>
          <p:cNvPr id="5" name="Rectángulo 4"/>
          <p:cNvSpPr/>
          <p:nvPr/>
        </p:nvSpPr>
        <p:spPr>
          <a:xfrm>
            <a:off x="728869" y="3590053"/>
            <a:ext cx="10177670" cy="388696"/>
          </a:xfrm>
          <a:prstGeom prst="rect">
            <a:avLst/>
          </a:prstGeom>
        </p:spPr>
        <p:txBody>
          <a:bodyPr wrap="square">
            <a:spAutoFit/>
          </a:bodyPr>
          <a:lstStyle/>
          <a:p>
            <a:pPr>
              <a:lnSpc>
                <a:spcPct val="107000"/>
              </a:lnSpc>
              <a:spcAft>
                <a:spcPts val="800"/>
              </a:spcAft>
            </a:pPr>
            <a:r>
              <a:rPr lang="es-PE" dirty="0">
                <a:latin typeface="Calibri" panose="020F0502020204030204" pitchFamily="34" charset="0"/>
                <a:ea typeface="Calibri" panose="020F0502020204030204" pitchFamily="34" charset="0"/>
                <a:cs typeface="Times New Roman" panose="02020603050405020304" pitchFamily="18" charset="0"/>
              </a:rPr>
              <a:t>Ejecutamos nuestra prueba unitaria y verificamos que funcione correctamente.</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08708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MX" b="1" dirty="0" err="1"/>
              <a:t>Adapter</a:t>
            </a:r>
            <a:r>
              <a:rPr lang="es-MX" b="1" dirty="0"/>
              <a:t/>
            </a:r>
            <a:br>
              <a:rPr lang="es-MX" b="1" dirty="0"/>
            </a:br>
            <a:r>
              <a:rPr lang="es-MX" sz="2000" b="1" dirty="0"/>
              <a:t>También llamado: </a:t>
            </a:r>
            <a:r>
              <a:rPr lang="es-MX" sz="2000" dirty="0"/>
              <a:t>Adaptador, Envoltorio, </a:t>
            </a:r>
            <a:r>
              <a:rPr lang="es-MX" sz="2000" dirty="0" err="1" smtClean="0"/>
              <a:t>Wrapper</a:t>
            </a:r>
            <a:endParaRPr lang="en-US" sz="2000" dirty="0"/>
          </a:p>
        </p:txBody>
      </p:sp>
      <p:sp>
        <p:nvSpPr>
          <p:cNvPr id="3" name="Marcador de contenido 2"/>
          <p:cNvSpPr>
            <a:spLocks noGrp="1"/>
          </p:cNvSpPr>
          <p:nvPr>
            <p:ph idx="1"/>
          </p:nvPr>
        </p:nvSpPr>
        <p:spPr>
          <a:xfrm>
            <a:off x="838200" y="2011053"/>
            <a:ext cx="4687957" cy="3658999"/>
          </a:xfrm>
        </p:spPr>
        <p:txBody>
          <a:bodyPr>
            <a:noAutofit/>
          </a:bodyPr>
          <a:lstStyle/>
          <a:p>
            <a:pPr algn="just"/>
            <a:r>
              <a:rPr lang="es-MX" sz="2000" b="1" dirty="0" err="1"/>
              <a:t>Adapter</a:t>
            </a:r>
            <a:r>
              <a:rPr lang="es-MX" sz="2000" dirty="0"/>
              <a:t> es un patrón de diseño estructural que permite la colaboración entre objetos con interfaces incompatibles</a:t>
            </a:r>
            <a:r>
              <a:rPr lang="es-MX" sz="2000" dirty="0" smtClean="0"/>
              <a:t>.</a:t>
            </a:r>
          </a:p>
          <a:p>
            <a:pPr algn="just"/>
            <a:r>
              <a:rPr lang="es-MX" sz="2000" dirty="0"/>
              <a:t>El patrón de diseño </a:t>
            </a:r>
            <a:r>
              <a:rPr lang="es-MX" sz="2000" dirty="0" err="1"/>
              <a:t>Adapter</a:t>
            </a:r>
            <a:r>
              <a:rPr lang="es-MX" sz="2000" dirty="0"/>
              <a:t> se utiliza para permitir que dos interfaces incompatibles trabajen juntas. Funciona como un intermediario que traduce una interfaz a otra para que las clases puedan colaborar sin cambiar su código existente.</a:t>
            </a:r>
            <a:endParaRPr lang="en-US" sz="2000" dirty="0"/>
          </a:p>
        </p:txBody>
      </p:sp>
      <p:pic>
        <p:nvPicPr>
          <p:cNvPr id="4" name="Imagen 3"/>
          <p:cNvPicPr>
            <a:picLocks noChangeAspect="1"/>
          </p:cNvPicPr>
          <p:nvPr/>
        </p:nvPicPr>
        <p:blipFill>
          <a:blip r:embed="rId2"/>
          <a:stretch>
            <a:fillRect/>
          </a:stretch>
        </p:blipFill>
        <p:spPr>
          <a:xfrm>
            <a:off x="6334539" y="2011053"/>
            <a:ext cx="4779274" cy="3288141"/>
          </a:xfrm>
          <a:prstGeom prst="rect">
            <a:avLst/>
          </a:prstGeom>
        </p:spPr>
      </p:pic>
    </p:spTree>
    <p:extLst>
      <p:ext uri="{BB962C8B-B14F-4D97-AF65-F5344CB8AC3E}">
        <p14:creationId xmlns:p14="http://schemas.microsoft.com/office/powerpoint/2010/main" val="34667642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a:t> </a:t>
            </a:r>
            <a:r>
              <a:rPr lang="en-US" b="1" dirty="0" err="1" smtClean="0"/>
              <a:t>Problema</a:t>
            </a:r>
            <a:endParaRPr lang="en-US" dirty="0"/>
          </a:p>
        </p:txBody>
      </p:sp>
      <p:sp>
        <p:nvSpPr>
          <p:cNvPr id="3" name="Marcador de contenido 2"/>
          <p:cNvSpPr>
            <a:spLocks noGrp="1"/>
          </p:cNvSpPr>
          <p:nvPr>
            <p:ph idx="1"/>
          </p:nvPr>
        </p:nvSpPr>
        <p:spPr>
          <a:xfrm>
            <a:off x="838200" y="1825624"/>
            <a:ext cx="4634947" cy="3528253"/>
          </a:xfrm>
        </p:spPr>
        <p:txBody>
          <a:bodyPr>
            <a:normAutofit fontScale="77500" lnSpcReduction="20000"/>
          </a:bodyPr>
          <a:lstStyle/>
          <a:p>
            <a:pPr algn="just"/>
            <a:r>
              <a:rPr lang="es-MX" dirty="0"/>
              <a:t>Imagina que estás creando una aplicación de monitoreo del mercado de valores. La aplicación descarga la información de bolsa desde varias fuentes en formato XML para presentarla al usuario con bonitos gráficos y diagramas.</a:t>
            </a:r>
          </a:p>
          <a:p>
            <a:pPr algn="just"/>
            <a:r>
              <a:rPr lang="es-MX" dirty="0"/>
              <a:t>En cierto momento, decides mejorar la aplicación integrando una inteligente biblioteca de análisis de una tercera persona. Pero hay una trampa: la biblioteca de análisis solo funciona con datos en formato JSON.</a:t>
            </a:r>
          </a:p>
          <a:p>
            <a:endParaRPr lang="en-US" dirty="0"/>
          </a:p>
        </p:txBody>
      </p:sp>
      <p:pic>
        <p:nvPicPr>
          <p:cNvPr id="4" name="Imagen 3"/>
          <p:cNvPicPr>
            <a:picLocks noChangeAspect="1"/>
          </p:cNvPicPr>
          <p:nvPr/>
        </p:nvPicPr>
        <p:blipFill>
          <a:blip r:embed="rId2"/>
          <a:stretch>
            <a:fillRect/>
          </a:stretch>
        </p:blipFill>
        <p:spPr>
          <a:xfrm>
            <a:off x="5839433" y="911771"/>
            <a:ext cx="5514367" cy="2538496"/>
          </a:xfrm>
          <a:prstGeom prst="rect">
            <a:avLst/>
          </a:prstGeom>
        </p:spPr>
      </p:pic>
      <p:sp>
        <p:nvSpPr>
          <p:cNvPr id="5" name="Rectángulo 4"/>
          <p:cNvSpPr/>
          <p:nvPr/>
        </p:nvSpPr>
        <p:spPr>
          <a:xfrm>
            <a:off x="5645425" y="3589750"/>
            <a:ext cx="6096000" cy="1477328"/>
          </a:xfrm>
          <a:prstGeom prst="rect">
            <a:avLst/>
          </a:prstGeom>
        </p:spPr>
        <p:txBody>
          <a:bodyPr>
            <a:spAutoFit/>
          </a:bodyPr>
          <a:lstStyle/>
          <a:p>
            <a:pPr algn="just"/>
            <a:r>
              <a:rPr lang="es-MX" dirty="0">
                <a:solidFill>
                  <a:srgbClr val="444444"/>
                </a:solidFill>
                <a:latin typeface="PT Sans"/>
              </a:rPr>
              <a:t>Podrías cambiar la biblioteca para que funcione con XML. Sin embargo, esto podría descomponer parte del código existente que depende de la biblioteca. Y, lo que es peor, podrías no tener siquiera acceso al código fuente de la biblioteca, lo que hace imposible esta solución.</a:t>
            </a:r>
            <a:endParaRPr lang="en-US" dirty="0"/>
          </a:p>
        </p:txBody>
      </p:sp>
    </p:spTree>
    <p:extLst>
      <p:ext uri="{BB962C8B-B14F-4D97-AF65-F5344CB8AC3E}">
        <p14:creationId xmlns:p14="http://schemas.microsoft.com/office/powerpoint/2010/main" val="38658215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err="1" smtClean="0"/>
              <a:t>Solución</a:t>
            </a:r>
            <a:endParaRPr lang="en-US" dirty="0"/>
          </a:p>
        </p:txBody>
      </p:sp>
      <p:sp>
        <p:nvSpPr>
          <p:cNvPr id="3" name="Marcador de contenido 2"/>
          <p:cNvSpPr>
            <a:spLocks noGrp="1"/>
          </p:cNvSpPr>
          <p:nvPr>
            <p:ph idx="1"/>
          </p:nvPr>
        </p:nvSpPr>
        <p:spPr/>
        <p:txBody>
          <a:bodyPr>
            <a:normAutofit lnSpcReduction="10000"/>
          </a:bodyPr>
          <a:lstStyle/>
          <a:p>
            <a:pPr algn="just"/>
            <a:r>
              <a:rPr lang="es-MX" dirty="0"/>
              <a:t>Puedes crear un </a:t>
            </a:r>
            <a:r>
              <a:rPr lang="es-MX" b="1" i="1" u="sng" dirty="0"/>
              <a:t>adaptador</a:t>
            </a:r>
            <a:r>
              <a:rPr lang="es-MX" dirty="0"/>
              <a:t>. Se trata de un objeto especial que convierte la interfaz de un objeto, de forma que otro objeto pueda comprenderla.</a:t>
            </a:r>
          </a:p>
          <a:p>
            <a:pPr algn="just"/>
            <a:r>
              <a:rPr lang="es-MX" dirty="0"/>
              <a:t>Un adaptador envuelve uno de los objetos para esconder la complejidad de la conversión que tiene lugar tras bambalinas. El objeto envuelto ni siquiera es consciente de la existencia del adaptador. Por ejemplo, puedes envolver un objeto que opera con metros y kilómetros con un adaptador que convierte todos los datos al sistema anglosajón, es decir, pies y millas.</a:t>
            </a:r>
          </a:p>
          <a:p>
            <a:pPr algn="just"/>
            <a:r>
              <a:rPr lang="es-MX" dirty="0"/>
              <a:t>Los adaptadores no solo convierten datos a varios formatos, sino que también ayudan a objetos con distintas interfaces a colaborar. </a:t>
            </a:r>
          </a:p>
        </p:txBody>
      </p:sp>
    </p:spTree>
    <p:extLst>
      <p:ext uri="{BB962C8B-B14F-4D97-AF65-F5344CB8AC3E}">
        <p14:creationId xmlns:p14="http://schemas.microsoft.com/office/powerpoint/2010/main" val="19225524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93644" y="700868"/>
            <a:ext cx="4422912" cy="4351338"/>
          </a:xfrm>
        </p:spPr>
        <p:txBody>
          <a:bodyPr>
            <a:normAutofit fontScale="70000" lnSpcReduction="20000"/>
          </a:bodyPr>
          <a:lstStyle/>
          <a:p>
            <a:pPr marL="0" indent="0">
              <a:buNone/>
            </a:pPr>
            <a:r>
              <a:rPr lang="es-MX" b="1" dirty="0"/>
              <a:t>Funciona así:</a:t>
            </a:r>
          </a:p>
          <a:p>
            <a:pPr algn="just"/>
            <a:r>
              <a:rPr lang="es-MX" dirty="0"/>
              <a:t>El adaptador obtiene una interfaz compatible con uno de los objetos existentes.</a:t>
            </a:r>
          </a:p>
          <a:p>
            <a:pPr algn="just"/>
            <a:r>
              <a:rPr lang="es-MX" dirty="0"/>
              <a:t>Utilizando esta interfaz, el objeto existente puede invocar con seguridad los métodos del adaptador.</a:t>
            </a:r>
          </a:p>
          <a:p>
            <a:pPr algn="just"/>
            <a:r>
              <a:rPr lang="es-MX" dirty="0"/>
              <a:t>Al recibir una llamada, el adaptador pasa la solicitud al segundo objeto, pero en un formato y orden que ese segundo objeto espera.</a:t>
            </a:r>
          </a:p>
          <a:p>
            <a:pPr algn="just"/>
            <a:r>
              <a:rPr lang="es-MX" dirty="0"/>
              <a:t>En ocasiones se puede incluso crear un adaptador de dos direcciones que pueda convertir las llamadas en ambos sentidos</a:t>
            </a:r>
            <a:r>
              <a:rPr lang="es-MX" dirty="0" smtClean="0"/>
              <a:t>.</a:t>
            </a:r>
            <a:endParaRPr lang="en-US" dirty="0"/>
          </a:p>
        </p:txBody>
      </p:sp>
      <p:pic>
        <p:nvPicPr>
          <p:cNvPr id="4" name="Imagen 3"/>
          <p:cNvPicPr>
            <a:picLocks noChangeAspect="1"/>
          </p:cNvPicPr>
          <p:nvPr/>
        </p:nvPicPr>
        <p:blipFill>
          <a:blip r:embed="rId2"/>
          <a:stretch>
            <a:fillRect/>
          </a:stretch>
        </p:blipFill>
        <p:spPr>
          <a:xfrm>
            <a:off x="5961824" y="700868"/>
            <a:ext cx="5223009" cy="3135495"/>
          </a:xfrm>
          <a:prstGeom prst="rect">
            <a:avLst/>
          </a:prstGeom>
        </p:spPr>
      </p:pic>
      <p:sp>
        <p:nvSpPr>
          <p:cNvPr id="5" name="Rectángulo 4"/>
          <p:cNvSpPr/>
          <p:nvPr/>
        </p:nvSpPr>
        <p:spPr>
          <a:xfrm>
            <a:off x="5274365" y="4021154"/>
            <a:ext cx="6300581" cy="2062103"/>
          </a:xfrm>
          <a:prstGeom prst="rect">
            <a:avLst/>
          </a:prstGeom>
        </p:spPr>
        <p:txBody>
          <a:bodyPr wrap="square">
            <a:spAutoFit/>
          </a:bodyPr>
          <a:lstStyle/>
          <a:p>
            <a:pPr algn="just"/>
            <a:r>
              <a:rPr lang="es-MX" sz="1600" dirty="0">
                <a:solidFill>
                  <a:srgbClr val="444444"/>
                </a:solidFill>
                <a:latin typeface="PT Sans"/>
              </a:rPr>
              <a:t>Para resolver el dilema de los formatos incompatibles, puedes crear adaptadores de XML a JSON para cada clase de la biblioteca de análisis con la que trabaje tu código directamente. Después ajustas tu código para que se comunique con la biblioteca únicamente a través de estos adaptadores. Cuando un adaptador recibe una llamada, traduce los datos XML entrantes a una estructura JSON y pasa la llamada a los métodos adecuados de un objeto de análisis envuelto.</a:t>
            </a:r>
            <a:endParaRPr lang="en-US" sz="1600" dirty="0"/>
          </a:p>
        </p:txBody>
      </p:sp>
    </p:spTree>
    <p:extLst>
      <p:ext uri="{BB962C8B-B14F-4D97-AF65-F5344CB8AC3E}">
        <p14:creationId xmlns:p14="http://schemas.microsoft.com/office/powerpoint/2010/main" val="19750222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Grp="1" noChangeArrowheads="1"/>
          </p:cNvSpPr>
          <p:nvPr>
            <p:ph idx="1"/>
          </p:nvPr>
        </p:nvSpPr>
        <p:spPr bwMode="auto">
          <a:xfrm>
            <a:off x="917713" y="553595"/>
            <a:ext cx="10107304"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smtClean="0">
                <a:ln>
                  <a:noFill/>
                </a:ln>
                <a:solidFill>
                  <a:schemeClr val="tx1"/>
                </a:solidFill>
                <a:effectLst/>
                <a:latin typeface="Arial" panose="020B0604020202020204" pitchFamily="34" charset="0"/>
              </a:rPr>
              <a:t>Componentes</a:t>
            </a:r>
            <a:r>
              <a:rPr kumimoji="0" lang="en-US" altLang="en-US" sz="2200" b="1" i="0" u="none" strike="noStrike" cap="none" normalizeH="0" baseline="0" dirty="0" smtClean="0">
                <a:ln>
                  <a:noFill/>
                </a:ln>
                <a:solidFill>
                  <a:schemeClr val="tx1"/>
                </a:solidFill>
                <a:effectLst/>
                <a:latin typeface="Arial" panose="020B0604020202020204" pitchFamily="34" charset="0"/>
              </a:rPr>
              <a:t> del </a:t>
            </a:r>
            <a:r>
              <a:rPr kumimoji="0" lang="en-US" altLang="en-US" sz="2200" b="1" i="0" u="none" strike="noStrike" cap="none" normalizeH="0" baseline="0" dirty="0" err="1" smtClean="0">
                <a:ln>
                  <a:noFill/>
                </a:ln>
                <a:solidFill>
                  <a:schemeClr val="tx1"/>
                </a:solidFill>
                <a:effectLst/>
                <a:latin typeface="Arial" panose="020B0604020202020204" pitchFamily="34" charset="0"/>
              </a:rPr>
              <a:t>Patrón</a:t>
            </a:r>
            <a:r>
              <a:rPr kumimoji="0" lang="en-US" altLang="en-US" sz="2200" b="1" i="0" u="none" strike="noStrike" cap="none" normalizeH="0" baseline="0" dirty="0" smtClean="0">
                <a:ln>
                  <a:noFill/>
                </a:ln>
                <a:solidFill>
                  <a:schemeClr val="tx1"/>
                </a:solidFill>
                <a:effectLst/>
                <a:latin typeface="Arial" panose="020B0604020202020204" pitchFamily="34" charset="0"/>
              </a:rPr>
              <a:t> Adapter:</a:t>
            </a:r>
          </a:p>
          <a:p>
            <a:pPr marL="0" marR="0" lvl="0" indent="0" defTabSz="914400" rtl="0" eaLnBrk="0" fontAlgn="base" latinLnBrk="0" hangingPunct="0">
              <a:lnSpc>
                <a:spcPct val="100000"/>
              </a:lnSpc>
              <a:spcBef>
                <a:spcPct val="0"/>
              </a:spcBef>
              <a:spcAft>
                <a:spcPct val="0"/>
              </a:spcAft>
              <a:buClrTx/>
              <a:buSzTx/>
              <a:buFontTx/>
              <a:buAutoNum type="arabicPeriod"/>
              <a:tabLst/>
            </a:pPr>
            <a:r>
              <a:rPr kumimoji="0" lang="en-US" altLang="en-US" sz="2200" b="1" i="0" u="none" strike="noStrike" cap="none" normalizeH="0" baseline="0" dirty="0" smtClean="0">
                <a:ln>
                  <a:noFill/>
                </a:ln>
                <a:solidFill>
                  <a:schemeClr val="tx1"/>
                </a:solidFill>
                <a:effectLst/>
                <a:latin typeface="Arial" panose="020B0604020202020204" pitchFamily="34" charset="0"/>
              </a:rPr>
              <a:t>Target (</a:t>
            </a:r>
            <a:r>
              <a:rPr kumimoji="0" lang="en-US" altLang="en-US" sz="2200" b="1" i="0" u="none" strike="noStrike" cap="none" normalizeH="0" baseline="0" dirty="0" err="1" smtClean="0">
                <a:ln>
                  <a:noFill/>
                </a:ln>
                <a:solidFill>
                  <a:schemeClr val="tx1"/>
                </a:solidFill>
                <a:effectLst/>
                <a:latin typeface="Arial" panose="020B0604020202020204" pitchFamily="34" charset="0"/>
              </a:rPr>
              <a:t>Objetivo</a:t>
            </a:r>
            <a:r>
              <a:rPr kumimoji="0" lang="en-US" altLang="en-US" sz="2200" b="1" i="0" u="none" strike="noStrike" cap="none" normalizeH="0" baseline="0" dirty="0" smtClean="0">
                <a:ln>
                  <a:noFill/>
                </a:ln>
                <a:solidFill>
                  <a:schemeClr val="tx1"/>
                </a:solidFill>
                <a:effectLst/>
                <a:latin typeface="Arial" panose="020B0604020202020204" pitchFamily="34" charset="0"/>
              </a:rPr>
              <a:t>)</a:t>
            </a:r>
            <a:r>
              <a:rPr kumimoji="0" lang="en-US" altLang="en-US" sz="2200" b="0" i="0" u="none" strike="noStrike" cap="none" normalizeH="0" baseline="0" dirty="0" smtClean="0">
                <a:ln>
                  <a:noFill/>
                </a:ln>
                <a:solidFill>
                  <a:schemeClr val="tx1"/>
                </a:solidFill>
                <a:effectLst/>
                <a:latin typeface="Arial" panose="020B0604020202020204" pitchFamily="34" charset="0"/>
              </a:rPr>
              <a:t>:</a:t>
            </a:r>
            <a:br>
              <a:rPr kumimoji="0" lang="en-US" altLang="en-US" sz="2200" b="0" i="0" u="none" strike="noStrike" cap="none" normalizeH="0" baseline="0" dirty="0" smtClean="0">
                <a:ln>
                  <a:noFill/>
                </a:ln>
                <a:solidFill>
                  <a:schemeClr val="tx1"/>
                </a:solidFill>
                <a:effectLst/>
                <a:latin typeface="Arial" panose="020B0604020202020204" pitchFamily="34" charset="0"/>
              </a:rPr>
            </a:br>
            <a:r>
              <a:rPr kumimoji="0" lang="en-US" altLang="en-US" sz="2200" b="0" i="0" u="none" strike="noStrike" cap="none" normalizeH="0" baseline="0" dirty="0" err="1" smtClean="0">
                <a:ln>
                  <a:noFill/>
                </a:ln>
                <a:solidFill>
                  <a:schemeClr val="tx1"/>
                </a:solidFill>
                <a:effectLst/>
                <a:latin typeface="Arial" panose="020B0604020202020204" pitchFamily="34" charset="0"/>
              </a:rPr>
              <a:t>Es</a:t>
            </a:r>
            <a:r>
              <a:rPr kumimoji="0" lang="en-US" altLang="en-US" sz="2200" b="0" i="0" u="none" strike="noStrike" cap="none" normalizeH="0" baseline="0" dirty="0" smtClean="0">
                <a:ln>
                  <a:noFill/>
                </a:ln>
                <a:solidFill>
                  <a:schemeClr val="tx1"/>
                </a:solidFill>
                <a:effectLst/>
                <a:latin typeface="Arial" panose="020B0604020202020204" pitchFamily="34" charset="0"/>
              </a:rPr>
              <a:t> la </a:t>
            </a:r>
            <a:r>
              <a:rPr kumimoji="0" lang="en-US" altLang="en-US" sz="2200" b="0" i="0" u="none" strike="noStrike" cap="none" normalizeH="0" baseline="0" dirty="0" err="1" smtClean="0">
                <a:ln>
                  <a:noFill/>
                </a:ln>
                <a:solidFill>
                  <a:schemeClr val="tx1"/>
                </a:solidFill>
                <a:effectLst/>
                <a:latin typeface="Arial" panose="020B0604020202020204" pitchFamily="34" charset="0"/>
              </a:rPr>
              <a:t>interfaz</a:t>
            </a:r>
            <a:r>
              <a:rPr kumimoji="0" lang="en-US" altLang="en-US" sz="2200" b="0" i="0" u="none" strike="noStrike" cap="none" normalizeH="0" baseline="0" dirty="0" smtClean="0">
                <a:ln>
                  <a:noFill/>
                </a:ln>
                <a:solidFill>
                  <a:schemeClr val="tx1"/>
                </a:solidFill>
                <a:effectLst/>
                <a:latin typeface="Arial" panose="020B0604020202020204" pitchFamily="34" charset="0"/>
              </a:rPr>
              <a:t> que el </a:t>
            </a:r>
            <a:r>
              <a:rPr kumimoji="0" lang="en-US" altLang="en-US" sz="2200" b="0" i="0" u="none" strike="noStrike" cap="none" normalizeH="0" baseline="0" dirty="0" err="1" smtClean="0">
                <a:ln>
                  <a:noFill/>
                </a:ln>
                <a:solidFill>
                  <a:schemeClr val="tx1"/>
                </a:solidFill>
                <a:effectLst/>
                <a:latin typeface="Arial" panose="020B0604020202020204" pitchFamily="34" charset="0"/>
              </a:rPr>
              <a:t>cliente</a:t>
            </a:r>
            <a:r>
              <a:rPr kumimoji="0" lang="en-US" altLang="en-US" sz="2200" b="0" i="0" u="none" strike="noStrike" cap="none" normalizeH="0" baseline="0" dirty="0" smtClean="0">
                <a:ln>
                  <a:noFill/>
                </a:ln>
                <a:solidFill>
                  <a:schemeClr val="tx1"/>
                </a:solidFill>
                <a:effectLst/>
                <a:latin typeface="Arial" panose="020B0604020202020204" pitchFamily="34" charset="0"/>
              </a:rPr>
              <a:t> </a:t>
            </a:r>
            <a:r>
              <a:rPr kumimoji="0" lang="en-US" altLang="en-US" sz="2200" b="0" i="0" u="none" strike="noStrike" cap="none" normalizeH="0" baseline="0" dirty="0" err="1" smtClean="0">
                <a:ln>
                  <a:noFill/>
                </a:ln>
                <a:solidFill>
                  <a:schemeClr val="tx1"/>
                </a:solidFill>
                <a:effectLst/>
                <a:latin typeface="Arial" panose="020B0604020202020204" pitchFamily="34" charset="0"/>
              </a:rPr>
              <a:t>espera</a:t>
            </a:r>
            <a:r>
              <a:rPr kumimoji="0" lang="en-US" altLang="en-US" sz="2200" b="0" i="0" u="none" strike="noStrike" cap="none" normalizeH="0" baseline="0" dirty="0" smtClean="0">
                <a:ln>
                  <a:noFill/>
                </a:ln>
                <a:solidFill>
                  <a:schemeClr val="tx1"/>
                </a:solidFill>
                <a:effectLst/>
                <a:latin typeface="Arial" panose="020B0604020202020204" pitchFamily="34" charset="0"/>
              </a:rPr>
              <a:t> </a:t>
            </a:r>
            <a:r>
              <a:rPr kumimoji="0" lang="en-US" altLang="en-US" sz="2200" b="0" i="0" u="none" strike="noStrike" cap="none" normalizeH="0" baseline="0" dirty="0" err="1" smtClean="0">
                <a:ln>
                  <a:noFill/>
                </a:ln>
                <a:solidFill>
                  <a:schemeClr val="tx1"/>
                </a:solidFill>
                <a:effectLst/>
                <a:latin typeface="Arial" panose="020B0604020202020204" pitchFamily="34" charset="0"/>
              </a:rPr>
              <a:t>usar</a:t>
            </a:r>
            <a:r>
              <a:rPr kumimoji="0" lang="en-US" altLang="en-US" sz="2200" b="0" i="0" u="none" strike="noStrike" cap="none" normalizeH="0" baseline="0" dirty="0" smtClean="0">
                <a:ln>
                  <a:noFill/>
                </a:ln>
                <a:solidFill>
                  <a:schemeClr val="tx1"/>
                </a:solidFill>
                <a:effectLst/>
                <a:latin typeface="Arial" panose="020B0604020202020204" pitchFamily="34" charset="0"/>
              </a:rPr>
              <a:t>. </a:t>
            </a:r>
            <a:r>
              <a:rPr kumimoji="0" lang="en-US" altLang="en-US" sz="2200" b="0" i="0" u="none" strike="noStrike" cap="none" normalizeH="0" baseline="0" dirty="0" err="1" smtClean="0">
                <a:ln>
                  <a:noFill/>
                </a:ln>
                <a:solidFill>
                  <a:schemeClr val="tx1"/>
                </a:solidFill>
                <a:effectLst/>
                <a:latin typeface="Arial" panose="020B0604020202020204" pitchFamily="34" charset="0"/>
              </a:rPr>
              <a:t>Puede</a:t>
            </a:r>
            <a:r>
              <a:rPr kumimoji="0" lang="en-US" altLang="en-US" sz="2200" b="0" i="0" u="none" strike="noStrike" cap="none" normalizeH="0" baseline="0" dirty="0" smtClean="0">
                <a:ln>
                  <a:noFill/>
                </a:ln>
                <a:solidFill>
                  <a:schemeClr val="tx1"/>
                </a:solidFill>
                <a:effectLst/>
                <a:latin typeface="Arial" panose="020B0604020202020204" pitchFamily="34" charset="0"/>
              </a:rPr>
              <a:t> </a:t>
            </a:r>
            <a:r>
              <a:rPr kumimoji="0" lang="en-US" altLang="en-US" sz="2200" b="0" i="0" u="none" strike="noStrike" cap="none" normalizeH="0" baseline="0" dirty="0" err="1" smtClean="0">
                <a:ln>
                  <a:noFill/>
                </a:ln>
                <a:solidFill>
                  <a:schemeClr val="tx1"/>
                </a:solidFill>
                <a:effectLst/>
                <a:latin typeface="Arial" panose="020B0604020202020204" pitchFamily="34" charset="0"/>
              </a:rPr>
              <a:t>ser</a:t>
            </a:r>
            <a:r>
              <a:rPr kumimoji="0" lang="en-US" altLang="en-US" sz="2200" b="0" i="0" u="none" strike="noStrike" cap="none" normalizeH="0" baseline="0" dirty="0" smtClean="0">
                <a:ln>
                  <a:noFill/>
                </a:ln>
                <a:solidFill>
                  <a:schemeClr val="tx1"/>
                </a:solidFill>
                <a:effectLst/>
                <a:latin typeface="Arial" panose="020B0604020202020204" pitchFamily="34" charset="0"/>
              </a:rPr>
              <a:t> una </a:t>
            </a:r>
            <a:r>
              <a:rPr kumimoji="0" lang="en-US" altLang="en-US" sz="2200" b="0" i="0" u="none" strike="noStrike" cap="none" normalizeH="0" baseline="0" dirty="0" err="1" smtClean="0">
                <a:ln>
                  <a:noFill/>
                </a:ln>
                <a:solidFill>
                  <a:schemeClr val="tx1"/>
                </a:solidFill>
                <a:effectLst/>
                <a:latin typeface="Arial" panose="020B0604020202020204" pitchFamily="34" charset="0"/>
              </a:rPr>
              <a:t>interfaz</a:t>
            </a:r>
            <a:r>
              <a:rPr kumimoji="0" lang="en-US" altLang="en-US" sz="2200" b="0" i="0" u="none" strike="noStrike" cap="none" normalizeH="0" baseline="0" dirty="0" smtClean="0">
                <a:ln>
                  <a:noFill/>
                </a:ln>
                <a:solidFill>
                  <a:schemeClr val="tx1"/>
                </a:solidFill>
                <a:effectLst/>
                <a:latin typeface="Arial" panose="020B0604020202020204" pitchFamily="34" charset="0"/>
              </a:rPr>
              <a:t> o clase </a:t>
            </a:r>
            <a:r>
              <a:rPr kumimoji="0" lang="en-US" altLang="en-US" sz="2200" b="0" i="0" u="none" strike="noStrike" cap="none" normalizeH="0" baseline="0" dirty="0" err="1" smtClean="0">
                <a:ln>
                  <a:noFill/>
                </a:ln>
                <a:solidFill>
                  <a:schemeClr val="tx1"/>
                </a:solidFill>
                <a:effectLst/>
                <a:latin typeface="Arial" panose="020B0604020202020204" pitchFamily="34" charset="0"/>
              </a:rPr>
              <a:t>abstracta</a:t>
            </a:r>
            <a:r>
              <a:rPr kumimoji="0" lang="en-US" altLang="en-US" sz="2200" b="0" i="0" u="none" strike="noStrike" cap="none" normalizeH="0" baseline="0" dirty="0" smtClean="0">
                <a:ln>
                  <a:noFill/>
                </a:ln>
                <a:solidFill>
                  <a:schemeClr val="tx1"/>
                </a:solidFill>
                <a:effectLst/>
                <a:latin typeface="Arial" panose="020B0604020202020204" pitchFamily="34" charset="0"/>
              </a:rPr>
              <a:t> que define las </a:t>
            </a:r>
            <a:r>
              <a:rPr kumimoji="0" lang="en-US" altLang="en-US" sz="2200" b="0" i="0" u="none" strike="noStrike" cap="none" normalizeH="0" baseline="0" dirty="0" err="1" smtClean="0">
                <a:ln>
                  <a:noFill/>
                </a:ln>
                <a:solidFill>
                  <a:schemeClr val="tx1"/>
                </a:solidFill>
                <a:effectLst/>
                <a:latin typeface="Arial" panose="020B0604020202020204" pitchFamily="34" charset="0"/>
              </a:rPr>
              <a:t>operaciones</a:t>
            </a:r>
            <a:r>
              <a:rPr kumimoji="0" lang="en-US" altLang="en-US" sz="2200" b="0" i="0" u="none" strike="noStrike" cap="none" normalizeH="0" baseline="0" dirty="0" smtClean="0">
                <a:ln>
                  <a:noFill/>
                </a:ln>
                <a:solidFill>
                  <a:schemeClr val="tx1"/>
                </a:solidFill>
                <a:effectLst/>
                <a:latin typeface="Arial" panose="020B0604020202020204" pitchFamily="34" charset="0"/>
              </a:rPr>
              <a:t> que </a:t>
            </a:r>
            <a:r>
              <a:rPr kumimoji="0" lang="en-US" altLang="en-US" sz="2200" b="0" i="0" u="none" strike="noStrike" cap="none" normalizeH="0" baseline="0" dirty="0" err="1" smtClean="0">
                <a:ln>
                  <a:noFill/>
                </a:ln>
                <a:solidFill>
                  <a:schemeClr val="tx1"/>
                </a:solidFill>
                <a:effectLst/>
                <a:latin typeface="Arial" panose="020B0604020202020204" pitchFamily="34" charset="0"/>
              </a:rPr>
              <a:t>pueden</a:t>
            </a:r>
            <a:r>
              <a:rPr kumimoji="0" lang="en-US" altLang="en-US" sz="2200" b="0" i="0" u="none" strike="noStrike" cap="none" normalizeH="0" baseline="0" dirty="0" smtClean="0">
                <a:ln>
                  <a:noFill/>
                </a:ln>
                <a:solidFill>
                  <a:schemeClr val="tx1"/>
                </a:solidFill>
                <a:effectLst/>
                <a:latin typeface="Arial" panose="020B0604020202020204" pitchFamily="34" charset="0"/>
              </a:rPr>
              <a:t> </a:t>
            </a:r>
            <a:r>
              <a:rPr kumimoji="0" lang="en-US" altLang="en-US" sz="2200" b="0" i="0" u="none" strike="noStrike" cap="none" normalizeH="0" baseline="0" dirty="0" err="1" smtClean="0">
                <a:ln>
                  <a:noFill/>
                </a:ln>
                <a:solidFill>
                  <a:schemeClr val="tx1"/>
                </a:solidFill>
                <a:effectLst/>
                <a:latin typeface="Arial" panose="020B0604020202020204" pitchFamily="34" charset="0"/>
              </a:rPr>
              <a:t>ser</a:t>
            </a:r>
            <a:r>
              <a:rPr kumimoji="0" lang="en-US" altLang="en-US" sz="2200" b="0" i="0" u="none" strike="noStrike" cap="none" normalizeH="0" baseline="0" dirty="0" smtClean="0">
                <a:ln>
                  <a:noFill/>
                </a:ln>
                <a:solidFill>
                  <a:schemeClr val="tx1"/>
                </a:solidFill>
                <a:effectLst/>
                <a:latin typeface="Arial" panose="020B0604020202020204" pitchFamily="34" charset="0"/>
              </a:rPr>
              <a:t> </a:t>
            </a:r>
            <a:r>
              <a:rPr kumimoji="0" lang="en-US" altLang="en-US" sz="2200" b="0" i="0" u="none" strike="noStrike" cap="none" normalizeH="0" baseline="0" dirty="0" err="1" smtClean="0">
                <a:ln>
                  <a:noFill/>
                </a:ln>
                <a:solidFill>
                  <a:schemeClr val="tx1"/>
                </a:solidFill>
                <a:effectLst/>
                <a:latin typeface="Arial" panose="020B0604020202020204" pitchFamily="34" charset="0"/>
              </a:rPr>
              <a:t>utilizadas</a:t>
            </a:r>
            <a:r>
              <a:rPr kumimoji="0" lang="en-US" altLang="en-US" sz="2200" b="0" i="0" u="none" strike="noStrike" cap="none" normalizeH="0" baseline="0" dirty="0" smtClean="0">
                <a:ln>
                  <a:noFill/>
                </a:ln>
                <a:solidFill>
                  <a:schemeClr val="tx1"/>
                </a:solidFill>
                <a:effectLst/>
                <a:latin typeface="Arial" panose="020B0604020202020204" pitchFamily="34" charset="0"/>
              </a:rPr>
              <a:t> </a:t>
            </a:r>
            <a:r>
              <a:rPr kumimoji="0" lang="en-US" altLang="en-US" sz="2200" b="0" i="0" u="none" strike="noStrike" cap="none" normalizeH="0" baseline="0" dirty="0" err="1" smtClean="0">
                <a:ln>
                  <a:noFill/>
                </a:ln>
                <a:solidFill>
                  <a:schemeClr val="tx1"/>
                </a:solidFill>
                <a:effectLst/>
                <a:latin typeface="Arial" panose="020B0604020202020204" pitchFamily="34" charset="0"/>
              </a:rPr>
              <a:t>por</a:t>
            </a:r>
            <a:r>
              <a:rPr kumimoji="0" lang="en-US" altLang="en-US" sz="2200" b="0" i="0" u="none" strike="noStrike" cap="none" normalizeH="0" baseline="0" dirty="0" smtClean="0">
                <a:ln>
                  <a:noFill/>
                </a:ln>
                <a:solidFill>
                  <a:schemeClr val="tx1"/>
                </a:solidFill>
                <a:effectLst/>
                <a:latin typeface="Arial" panose="020B0604020202020204" pitchFamily="34" charset="0"/>
              </a:rPr>
              <a:t> la clase </a:t>
            </a:r>
            <a:r>
              <a:rPr kumimoji="0" lang="en-US" altLang="en-US" sz="2200" b="0" i="0" u="none" strike="noStrike" cap="none" normalizeH="0" baseline="0" dirty="0" err="1" smtClean="0">
                <a:ln>
                  <a:noFill/>
                </a:ln>
                <a:solidFill>
                  <a:schemeClr val="tx1"/>
                </a:solidFill>
                <a:effectLst/>
                <a:latin typeface="Arial" panose="020B0604020202020204" pitchFamily="34" charset="0"/>
              </a:rPr>
              <a:t>cliente</a:t>
            </a:r>
            <a:r>
              <a:rPr kumimoji="0" lang="en-US" altLang="en-US" sz="2200" b="0" i="0" u="none" strike="noStrike" cap="none" normalizeH="0" baseline="0" dirty="0" smtClean="0">
                <a:ln>
                  <a:noFill/>
                </a:ln>
                <a:solidFill>
                  <a:schemeClr val="tx1"/>
                </a:solidFill>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buFontTx/>
              <a:buAutoNum type="arabicPeriod" startAt="2"/>
              <a:tabLst/>
            </a:pPr>
            <a:r>
              <a:rPr kumimoji="0" lang="en-US" altLang="en-US" sz="2200" b="1" i="0" u="none" strike="noStrike" cap="none" normalizeH="0" baseline="0" dirty="0" smtClean="0">
                <a:ln>
                  <a:noFill/>
                </a:ln>
                <a:solidFill>
                  <a:schemeClr val="tx1"/>
                </a:solidFill>
                <a:effectLst/>
                <a:latin typeface="Arial" panose="020B0604020202020204" pitchFamily="34" charset="0"/>
              </a:rPr>
              <a:t>Client (</a:t>
            </a:r>
            <a:r>
              <a:rPr kumimoji="0" lang="en-US" altLang="en-US" sz="2200" b="1" i="0" u="none" strike="noStrike" cap="none" normalizeH="0" baseline="0" dirty="0" err="1" smtClean="0">
                <a:ln>
                  <a:noFill/>
                </a:ln>
                <a:solidFill>
                  <a:schemeClr val="tx1"/>
                </a:solidFill>
                <a:effectLst/>
                <a:latin typeface="Arial" panose="020B0604020202020204" pitchFamily="34" charset="0"/>
              </a:rPr>
              <a:t>Cliente</a:t>
            </a:r>
            <a:r>
              <a:rPr kumimoji="0" lang="en-US" altLang="en-US" sz="2200" b="1" i="0" u="none" strike="noStrike" cap="none" normalizeH="0" baseline="0" dirty="0" smtClean="0">
                <a:ln>
                  <a:noFill/>
                </a:ln>
                <a:solidFill>
                  <a:schemeClr val="tx1"/>
                </a:solidFill>
                <a:effectLst/>
                <a:latin typeface="Arial" panose="020B0604020202020204" pitchFamily="34" charset="0"/>
              </a:rPr>
              <a:t>)</a:t>
            </a:r>
            <a:r>
              <a:rPr kumimoji="0" lang="en-US" altLang="en-US" sz="2200" b="0" i="0" u="none" strike="noStrike" cap="none" normalizeH="0" baseline="0" dirty="0" smtClean="0">
                <a:ln>
                  <a:noFill/>
                </a:ln>
                <a:solidFill>
                  <a:schemeClr val="tx1"/>
                </a:solidFill>
                <a:effectLst/>
                <a:latin typeface="Arial" panose="020B0604020202020204" pitchFamily="34" charset="0"/>
              </a:rPr>
              <a:t>:</a:t>
            </a:r>
            <a:br>
              <a:rPr kumimoji="0" lang="en-US" altLang="en-US" sz="2200" b="0" i="0" u="none" strike="noStrike" cap="none" normalizeH="0" baseline="0" dirty="0" smtClean="0">
                <a:ln>
                  <a:noFill/>
                </a:ln>
                <a:solidFill>
                  <a:schemeClr val="tx1"/>
                </a:solidFill>
                <a:effectLst/>
                <a:latin typeface="Arial" panose="020B0604020202020204" pitchFamily="34" charset="0"/>
              </a:rPr>
            </a:br>
            <a:r>
              <a:rPr kumimoji="0" lang="en-US" altLang="en-US" sz="2200" b="0" i="0" u="none" strike="noStrike" cap="none" normalizeH="0" baseline="0" dirty="0" smtClean="0">
                <a:ln>
                  <a:noFill/>
                </a:ln>
                <a:solidFill>
                  <a:schemeClr val="tx1"/>
                </a:solidFill>
                <a:effectLst/>
                <a:latin typeface="Arial" panose="020B0604020202020204" pitchFamily="34" charset="0"/>
              </a:rPr>
              <a:t>La clase que </a:t>
            </a:r>
            <a:r>
              <a:rPr kumimoji="0" lang="en-US" altLang="en-US" sz="2200" b="0" i="0" u="none" strike="noStrike" cap="none" normalizeH="0" baseline="0" dirty="0" err="1" smtClean="0">
                <a:ln>
                  <a:noFill/>
                </a:ln>
                <a:solidFill>
                  <a:schemeClr val="tx1"/>
                </a:solidFill>
                <a:effectLst/>
                <a:latin typeface="Arial" panose="020B0604020202020204" pitchFamily="34" charset="0"/>
              </a:rPr>
              <a:t>utiliza</a:t>
            </a:r>
            <a:r>
              <a:rPr kumimoji="0" lang="en-US" altLang="en-US" sz="2200" b="0" i="0" u="none" strike="noStrike" cap="none" normalizeH="0" baseline="0" dirty="0" smtClean="0">
                <a:ln>
                  <a:noFill/>
                </a:ln>
                <a:solidFill>
                  <a:schemeClr val="tx1"/>
                </a:solidFill>
                <a:effectLst/>
                <a:latin typeface="Arial" panose="020B0604020202020204" pitchFamily="34" charset="0"/>
              </a:rPr>
              <a:t> la </a:t>
            </a:r>
            <a:r>
              <a:rPr kumimoji="0" lang="en-US" altLang="en-US" sz="2200" b="0" i="0" u="none" strike="noStrike" cap="none" normalizeH="0" baseline="0" dirty="0" err="1" smtClean="0">
                <a:ln>
                  <a:noFill/>
                </a:ln>
                <a:solidFill>
                  <a:schemeClr val="tx1"/>
                </a:solidFill>
                <a:effectLst/>
                <a:latin typeface="Arial" panose="020B0604020202020204" pitchFamily="34" charset="0"/>
              </a:rPr>
              <a:t>interfaz</a:t>
            </a:r>
            <a:r>
              <a:rPr kumimoji="0" lang="en-US" altLang="en-US" sz="2200" b="0" i="0" u="none" strike="noStrike" cap="none" normalizeH="0" baseline="0" dirty="0" smtClean="0">
                <a:ln>
                  <a:noFill/>
                </a:ln>
                <a:solidFill>
                  <a:schemeClr val="tx1"/>
                </a:solidFill>
                <a:effectLst/>
                <a:latin typeface="Arial" panose="020B0604020202020204" pitchFamily="34" charset="0"/>
              </a:rPr>
              <a:t> del </a:t>
            </a:r>
            <a:r>
              <a:rPr kumimoji="0" lang="en-US" altLang="en-US" sz="2200" b="0" i="0" u="none" strike="noStrike" cap="none" normalizeH="0" baseline="0" dirty="0" smtClean="0">
                <a:ln>
                  <a:noFill/>
                </a:ln>
                <a:solidFill>
                  <a:schemeClr val="tx1"/>
                </a:solidFill>
                <a:effectLst/>
                <a:latin typeface="Arial Unicode MS"/>
              </a:rPr>
              <a:t>Target</a:t>
            </a:r>
            <a:r>
              <a:rPr kumimoji="0" lang="en-US" altLang="en-US" sz="2200" b="0" i="0" u="none" strike="noStrike" cap="none" normalizeH="0" baseline="0" dirty="0" smtClean="0">
                <a:ln>
                  <a:noFill/>
                </a:ln>
                <a:solidFill>
                  <a:schemeClr val="tx1"/>
                </a:solidFill>
                <a:effectLst/>
              </a:rPr>
              <a:t>. El </a:t>
            </a:r>
            <a:r>
              <a:rPr kumimoji="0" lang="en-US" altLang="en-US" sz="2200" b="0" i="0" u="none" strike="noStrike" cap="none" normalizeH="0" baseline="0" dirty="0" err="1" smtClean="0">
                <a:ln>
                  <a:noFill/>
                </a:ln>
                <a:solidFill>
                  <a:schemeClr val="tx1"/>
                </a:solidFill>
                <a:effectLst/>
              </a:rPr>
              <a:t>cliente</a:t>
            </a:r>
            <a:r>
              <a:rPr kumimoji="0" lang="en-US" altLang="en-US" sz="2200" b="0" i="0" u="none" strike="noStrike" cap="none" normalizeH="0" baseline="0" dirty="0" smtClean="0">
                <a:ln>
                  <a:noFill/>
                </a:ln>
                <a:solidFill>
                  <a:schemeClr val="tx1"/>
                </a:solidFill>
                <a:effectLst/>
              </a:rPr>
              <a:t> se </a:t>
            </a:r>
            <a:r>
              <a:rPr kumimoji="0" lang="en-US" altLang="en-US" sz="2200" b="0" i="0" u="none" strike="noStrike" cap="none" normalizeH="0" baseline="0" dirty="0" err="1" smtClean="0">
                <a:ln>
                  <a:noFill/>
                </a:ln>
                <a:solidFill>
                  <a:schemeClr val="tx1"/>
                </a:solidFill>
                <a:effectLst/>
              </a:rPr>
              <a:t>comunica</a:t>
            </a:r>
            <a:r>
              <a:rPr kumimoji="0" lang="en-US" altLang="en-US" sz="2200" b="0" i="0" u="none" strike="noStrike" cap="none" normalizeH="0" baseline="0" dirty="0" smtClean="0">
                <a:ln>
                  <a:noFill/>
                </a:ln>
                <a:solidFill>
                  <a:schemeClr val="tx1"/>
                </a:solidFill>
                <a:effectLst/>
              </a:rPr>
              <a:t> solo con el </a:t>
            </a:r>
            <a:r>
              <a:rPr kumimoji="0" lang="en-US" altLang="en-US" sz="2200" b="0" i="0" u="none" strike="noStrike" cap="none" normalizeH="0" baseline="0" dirty="0" smtClean="0">
                <a:ln>
                  <a:noFill/>
                </a:ln>
                <a:solidFill>
                  <a:schemeClr val="tx1"/>
                </a:solidFill>
                <a:effectLst/>
                <a:latin typeface="Arial Unicode MS"/>
              </a:rPr>
              <a:t>Target</a:t>
            </a:r>
            <a:r>
              <a:rPr kumimoji="0" lang="en-US" altLang="en-US" sz="2200" b="0" i="0" u="none" strike="noStrike" cap="none" normalizeH="0" baseline="0" dirty="0" smtClean="0">
                <a:ln>
                  <a:noFill/>
                </a:ln>
                <a:solidFill>
                  <a:schemeClr val="tx1"/>
                </a:solidFill>
                <a:effectLst/>
              </a:rPr>
              <a:t> (y no con la clase </a:t>
            </a:r>
            <a:r>
              <a:rPr kumimoji="0" lang="en-US" altLang="en-US" sz="2200" b="0" i="0" u="none" strike="noStrike" cap="none" normalizeH="0" baseline="0" dirty="0" err="1" smtClean="0">
                <a:ln>
                  <a:noFill/>
                </a:ln>
                <a:solidFill>
                  <a:schemeClr val="tx1"/>
                </a:solidFill>
                <a:effectLst/>
              </a:rPr>
              <a:t>adaptada</a:t>
            </a:r>
            <a:r>
              <a:rPr kumimoji="0" lang="en-US" altLang="en-US" sz="2200" b="0" i="0" u="none" strike="noStrike" cap="none" normalizeH="0" baseline="0" dirty="0" smtClean="0">
                <a:ln>
                  <a:noFill/>
                </a:ln>
                <a:solidFill>
                  <a:schemeClr val="tx1"/>
                </a:solidFill>
                <a:effectLst/>
              </a:rPr>
              <a:t>), </a:t>
            </a:r>
            <a:r>
              <a:rPr kumimoji="0" lang="en-US" altLang="en-US" sz="2200" b="0" i="0" u="none" strike="noStrike" cap="none" normalizeH="0" baseline="0" dirty="0" err="1" smtClean="0">
                <a:ln>
                  <a:noFill/>
                </a:ln>
                <a:solidFill>
                  <a:schemeClr val="tx1"/>
                </a:solidFill>
                <a:effectLst/>
              </a:rPr>
              <a:t>utilizando</a:t>
            </a:r>
            <a:r>
              <a:rPr kumimoji="0" lang="en-US" altLang="en-US" sz="2200" b="0" i="0" u="none" strike="noStrike" cap="none" normalizeH="0" baseline="0" dirty="0" smtClean="0">
                <a:ln>
                  <a:noFill/>
                </a:ln>
                <a:solidFill>
                  <a:schemeClr val="tx1"/>
                </a:solidFill>
                <a:effectLst/>
              </a:rPr>
              <a:t> los </a:t>
            </a:r>
            <a:r>
              <a:rPr kumimoji="0" lang="en-US" altLang="en-US" sz="2200" b="0" i="0" u="none" strike="noStrike" cap="none" normalizeH="0" baseline="0" dirty="0" err="1" smtClean="0">
                <a:ln>
                  <a:noFill/>
                </a:ln>
                <a:solidFill>
                  <a:schemeClr val="tx1"/>
                </a:solidFill>
                <a:effectLst/>
              </a:rPr>
              <a:t>métodos</a:t>
            </a:r>
            <a:r>
              <a:rPr kumimoji="0" lang="en-US" altLang="en-US" sz="2200" b="0" i="0" u="none" strike="noStrike" cap="none" normalizeH="0" baseline="0" dirty="0" smtClean="0">
                <a:ln>
                  <a:noFill/>
                </a:ln>
                <a:solidFill>
                  <a:schemeClr val="tx1"/>
                </a:solidFill>
                <a:effectLst/>
              </a:rPr>
              <a:t> que </a:t>
            </a:r>
            <a:r>
              <a:rPr kumimoji="0" lang="en-US" altLang="en-US" sz="2200" b="0" i="0" u="none" strike="noStrike" cap="none" normalizeH="0" baseline="0" dirty="0" err="1" smtClean="0">
                <a:ln>
                  <a:noFill/>
                </a:ln>
                <a:solidFill>
                  <a:schemeClr val="tx1"/>
                </a:solidFill>
                <a:effectLst/>
              </a:rPr>
              <a:t>espera</a:t>
            </a:r>
            <a:r>
              <a:rPr kumimoji="0" lang="en-US" altLang="en-US" sz="2200" b="0" i="0" u="none" strike="noStrike" cap="none" normalizeH="0" baseline="0" dirty="0" smtClean="0">
                <a:ln>
                  <a:noFill/>
                </a:ln>
                <a:solidFill>
                  <a:schemeClr val="tx1"/>
                </a:solidFill>
                <a:effectLst/>
              </a:rPr>
              <a:t> que </a:t>
            </a:r>
            <a:r>
              <a:rPr kumimoji="0" lang="en-US" altLang="en-US" sz="2200" b="0" i="0" u="none" strike="noStrike" cap="none" normalizeH="0" baseline="0" dirty="0" err="1" smtClean="0">
                <a:ln>
                  <a:noFill/>
                </a:ln>
                <a:solidFill>
                  <a:schemeClr val="tx1"/>
                </a:solidFill>
                <a:effectLst/>
              </a:rPr>
              <a:t>estén</a:t>
            </a:r>
            <a:r>
              <a:rPr kumimoji="0" lang="en-US" altLang="en-US" sz="2200" b="0" i="0" u="none" strike="noStrike" cap="none" normalizeH="0" baseline="0" dirty="0" smtClean="0">
                <a:ln>
                  <a:noFill/>
                </a:ln>
                <a:solidFill>
                  <a:schemeClr val="tx1"/>
                </a:solidFill>
                <a:effectLst/>
              </a:rPr>
              <a:t> </a:t>
            </a:r>
            <a:r>
              <a:rPr kumimoji="0" lang="en-US" altLang="en-US" sz="2200" b="0" i="0" u="none" strike="noStrike" cap="none" normalizeH="0" baseline="0" dirty="0" err="1" smtClean="0">
                <a:ln>
                  <a:noFill/>
                </a:ln>
                <a:solidFill>
                  <a:schemeClr val="tx1"/>
                </a:solidFill>
                <a:effectLst/>
              </a:rPr>
              <a:t>disponibles</a:t>
            </a:r>
            <a:r>
              <a:rPr kumimoji="0" lang="en-US" altLang="en-US" sz="2200" b="0" i="0" u="none" strike="noStrike" cap="none" normalizeH="0" baseline="0" dirty="0" smtClean="0">
                <a:ln>
                  <a:noFill/>
                </a:ln>
                <a:solidFill>
                  <a:schemeClr val="tx1"/>
                </a:solidFill>
                <a:effectLst/>
              </a:rPr>
              <a:t>.</a:t>
            </a:r>
            <a:endParaRPr kumimoji="0" lang="en-US" altLang="en-US" sz="2200" b="0" i="0" u="none" strike="noStrike" cap="none" normalizeH="0" baseline="0" dirty="0" smtClean="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AutoNum type="arabicPeriod" startAt="3"/>
              <a:tabLst/>
            </a:pPr>
            <a:r>
              <a:rPr kumimoji="0" lang="en-US" altLang="en-US" sz="2200" b="1" i="0" u="none" strike="noStrike" cap="none" normalizeH="0" baseline="0" dirty="0" err="1" smtClean="0">
                <a:ln>
                  <a:noFill/>
                </a:ln>
                <a:solidFill>
                  <a:schemeClr val="tx1"/>
                </a:solidFill>
                <a:effectLst/>
                <a:latin typeface="Arial" panose="020B0604020202020204" pitchFamily="34" charset="0"/>
              </a:rPr>
              <a:t>Adaptee</a:t>
            </a:r>
            <a:r>
              <a:rPr kumimoji="0" lang="en-US" altLang="en-US" sz="2200" b="1" i="0" u="none" strike="noStrike" cap="none" normalizeH="0" baseline="0" dirty="0" smtClean="0">
                <a:ln>
                  <a:noFill/>
                </a:ln>
                <a:solidFill>
                  <a:schemeClr val="tx1"/>
                </a:solidFill>
                <a:effectLst/>
                <a:latin typeface="Arial" panose="020B0604020202020204" pitchFamily="34" charset="0"/>
              </a:rPr>
              <a:t> (</a:t>
            </a:r>
            <a:r>
              <a:rPr kumimoji="0" lang="en-US" altLang="en-US" sz="2200" b="1" i="0" u="none" strike="noStrike" cap="none" normalizeH="0" baseline="0" dirty="0" err="1" smtClean="0">
                <a:ln>
                  <a:noFill/>
                </a:ln>
                <a:solidFill>
                  <a:schemeClr val="tx1"/>
                </a:solidFill>
                <a:effectLst/>
                <a:latin typeface="Arial" panose="020B0604020202020204" pitchFamily="34" charset="0"/>
              </a:rPr>
              <a:t>Adaptado</a:t>
            </a:r>
            <a:r>
              <a:rPr kumimoji="0" lang="en-US" altLang="en-US" sz="2200" b="1" i="0" u="none" strike="noStrike" cap="none" normalizeH="0" baseline="0" dirty="0" smtClean="0">
                <a:ln>
                  <a:noFill/>
                </a:ln>
                <a:solidFill>
                  <a:schemeClr val="tx1"/>
                </a:solidFill>
                <a:effectLst/>
                <a:latin typeface="Arial" panose="020B0604020202020204" pitchFamily="34" charset="0"/>
              </a:rPr>
              <a:t>)</a:t>
            </a:r>
            <a:r>
              <a:rPr kumimoji="0" lang="en-US" altLang="en-US" sz="2200" b="0" i="0" u="none" strike="noStrike" cap="none" normalizeH="0" baseline="0" dirty="0" smtClean="0">
                <a:ln>
                  <a:noFill/>
                </a:ln>
                <a:solidFill>
                  <a:schemeClr val="tx1"/>
                </a:solidFill>
                <a:effectLst/>
                <a:latin typeface="Arial" panose="020B0604020202020204" pitchFamily="34" charset="0"/>
              </a:rPr>
              <a:t>:</a:t>
            </a:r>
            <a:br>
              <a:rPr kumimoji="0" lang="en-US" altLang="en-US" sz="2200" b="0" i="0" u="none" strike="noStrike" cap="none" normalizeH="0" baseline="0" dirty="0" smtClean="0">
                <a:ln>
                  <a:noFill/>
                </a:ln>
                <a:solidFill>
                  <a:schemeClr val="tx1"/>
                </a:solidFill>
                <a:effectLst/>
                <a:latin typeface="Arial" panose="020B0604020202020204" pitchFamily="34" charset="0"/>
              </a:rPr>
            </a:br>
            <a:r>
              <a:rPr kumimoji="0" lang="en-US" altLang="en-US" sz="2200" b="0" i="0" u="none" strike="noStrike" cap="none" normalizeH="0" baseline="0" dirty="0" err="1" smtClean="0">
                <a:ln>
                  <a:noFill/>
                </a:ln>
                <a:solidFill>
                  <a:schemeClr val="tx1"/>
                </a:solidFill>
                <a:effectLst/>
                <a:latin typeface="Arial" panose="020B0604020202020204" pitchFamily="34" charset="0"/>
              </a:rPr>
              <a:t>Es</a:t>
            </a:r>
            <a:r>
              <a:rPr kumimoji="0" lang="en-US" altLang="en-US" sz="2200" b="0" i="0" u="none" strike="noStrike" cap="none" normalizeH="0" baseline="0" dirty="0" smtClean="0">
                <a:ln>
                  <a:noFill/>
                </a:ln>
                <a:solidFill>
                  <a:schemeClr val="tx1"/>
                </a:solidFill>
                <a:effectLst/>
                <a:latin typeface="Arial" panose="020B0604020202020204" pitchFamily="34" charset="0"/>
              </a:rPr>
              <a:t> la clase </a:t>
            </a:r>
            <a:r>
              <a:rPr kumimoji="0" lang="en-US" altLang="en-US" sz="2200" b="0" i="0" u="none" strike="noStrike" cap="none" normalizeH="0" baseline="0" dirty="0" err="1" smtClean="0">
                <a:ln>
                  <a:noFill/>
                </a:ln>
                <a:solidFill>
                  <a:schemeClr val="tx1"/>
                </a:solidFill>
                <a:effectLst/>
                <a:latin typeface="Arial" panose="020B0604020202020204" pitchFamily="34" charset="0"/>
              </a:rPr>
              <a:t>existente</a:t>
            </a:r>
            <a:r>
              <a:rPr kumimoji="0" lang="en-US" altLang="en-US" sz="2200" b="0" i="0" u="none" strike="noStrike" cap="none" normalizeH="0" baseline="0" dirty="0" smtClean="0">
                <a:ln>
                  <a:noFill/>
                </a:ln>
                <a:solidFill>
                  <a:schemeClr val="tx1"/>
                </a:solidFill>
                <a:effectLst/>
                <a:latin typeface="Arial" panose="020B0604020202020204" pitchFamily="34" charset="0"/>
              </a:rPr>
              <a:t> con la </a:t>
            </a:r>
            <a:r>
              <a:rPr kumimoji="0" lang="en-US" altLang="en-US" sz="2200" b="0" i="0" u="none" strike="noStrike" cap="none" normalizeH="0" baseline="0" dirty="0" err="1" smtClean="0">
                <a:ln>
                  <a:noFill/>
                </a:ln>
                <a:solidFill>
                  <a:schemeClr val="tx1"/>
                </a:solidFill>
                <a:effectLst/>
                <a:latin typeface="Arial" panose="020B0604020202020204" pitchFamily="34" charset="0"/>
              </a:rPr>
              <a:t>cual</a:t>
            </a:r>
            <a:r>
              <a:rPr kumimoji="0" lang="en-US" altLang="en-US" sz="2200" b="0" i="0" u="none" strike="noStrike" cap="none" normalizeH="0" baseline="0" dirty="0" smtClean="0">
                <a:ln>
                  <a:noFill/>
                </a:ln>
                <a:solidFill>
                  <a:schemeClr val="tx1"/>
                </a:solidFill>
                <a:effectLst/>
                <a:latin typeface="Arial" panose="020B0604020202020204" pitchFamily="34" charset="0"/>
              </a:rPr>
              <a:t> no </a:t>
            </a:r>
            <a:r>
              <a:rPr kumimoji="0" lang="en-US" altLang="en-US" sz="2200" b="0" i="0" u="none" strike="noStrike" cap="none" normalizeH="0" baseline="0" dirty="0" err="1" smtClean="0">
                <a:ln>
                  <a:noFill/>
                </a:ln>
                <a:solidFill>
                  <a:schemeClr val="tx1"/>
                </a:solidFill>
                <a:effectLst/>
                <a:latin typeface="Arial" panose="020B0604020202020204" pitchFamily="34" charset="0"/>
              </a:rPr>
              <a:t>es</a:t>
            </a:r>
            <a:r>
              <a:rPr kumimoji="0" lang="en-US" altLang="en-US" sz="2200" b="0" i="0" u="none" strike="noStrike" cap="none" normalizeH="0" baseline="0" dirty="0" smtClean="0">
                <a:ln>
                  <a:noFill/>
                </a:ln>
                <a:solidFill>
                  <a:schemeClr val="tx1"/>
                </a:solidFill>
                <a:effectLst/>
                <a:latin typeface="Arial" panose="020B0604020202020204" pitchFamily="34" charset="0"/>
              </a:rPr>
              <a:t> compatible el </a:t>
            </a:r>
            <a:r>
              <a:rPr kumimoji="0" lang="en-US" altLang="en-US" sz="2200" b="0" i="0" u="none" strike="noStrike" cap="none" normalizeH="0" baseline="0" dirty="0" err="1" smtClean="0">
                <a:ln>
                  <a:noFill/>
                </a:ln>
                <a:solidFill>
                  <a:schemeClr val="tx1"/>
                </a:solidFill>
                <a:effectLst/>
                <a:latin typeface="Arial" panose="020B0604020202020204" pitchFamily="34" charset="0"/>
              </a:rPr>
              <a:t>cliente</a:t>
            </a:r>
            <a:r>
              <a:rPr kumimoji="0" lang="en-US" altLang="en-US" sz="2200" b="0" i="0" u="none" strike="noStrike" cap="none" normalizeH="0" baseline="0" dirty="0" smtClean="0">
                <a:ln>
                  <a:noFill/>
                </a:ln>
                <a:solidFill>
                  <a:schemeClr val="tx1"/>
                </a:solidFill>
                <a:effectLst/>
                <a:latin typeface="Arial" panose="020B0604020202020204" pitchFamily="34" charset="0"/>
              </a:rPr>
              <a:t>. La clase </a:t>
            </a:r>
            <a:r>
              <a:rPr kumimoji="0" lang="en-US" altLang="en-US" sz="2200" b="0" i="0" u="none" strike="noStrike" cap="none" normalizeH="0" baseline="0" dirty="0" err="1" smtClean="0">
                <a:ln>
                  <a:noFill/>
                </a:ln>
                <a:solidFill>
                  <a:schemeClr val="tx1"/>
                </a:solidFill>
                <a:effectLst/>
                <a:latin typeface="Arial" panose="020B0604020202020204" pitchFamily="34" charset="0"/>
              </a:rPr>
              <a:t>adaptada</a:t>
            </a:r>
            <a:r>
              <a:rPr kumimoji="0" lang="en-US" altLang="en-US" sz="2200" b="0" i="0" u="none" strike="noStrike" cap="none" normalizeH="0" baseline="0" dirty="0" smtClean="0">
                <a:ln>
                  <a:noFill/>
                </a:ln>
                <a:solidFill>
                  <a:schemeClr val="tx1"/>
                </a:solidFill>
                <a:effectLst/>
                <a:latin typeface="Arial" panose="020B0604020202020204" pitchFamily="34" charset="0"/>
              </a:rPr>
              <a:t> tiene una </a:t>
            </a:r>
            <a:r>
              <a:rPr kumimoji="0" lang="en-US" altLang="en-US" sz="2200" b="0" i="0" u="none" strike="noStrike" cap="none" normalizeH="0" baseline="0" dirty="0" err="1" smtClean="0">
                <a:ln>
                  <a:noFill/>
                </a:ln>
                <a:solidFill>
                  <a:schemeClr val="tx1"/>
                </a:solidFill>
                <a:effectLst/>
                <a:latin typeface="Arial" panose="020B0604020202020204" pitchFamily="34" charset="0"/>
              </a:rPr>
              <a:t>interfaz</a:t>
            </a:r>
            <a:r>
              <a:rPr kumimoji="0" lang="en-US" altLang="en-US" sz="2200" b="0" i="0" u="none" strike="noStrike" cap="none" normalizeH="0" baseline="0" dirty="0" smtClean="0">
                <a:ln>
                  <a:noFill/>
                </a:ln>
                <a:solidFill>
                  <a:schemeClr val="tx1"/>
                </a:solidFill>
                <a:effectLst/>
                <a:latin typeface="Arial" panose="020B0604020202020204" pitchFamily="34" charset="0"/>
              </a:rPr>
              <a:t> que el </a:t>
            </a:r>
            <a:r>
              <a:rPr kumimoji="0" lang="en-US" altLang="en-US" sz="2200" b="0" i="0" u="none" strike="noStrike" cap="none" normalizeH="0" baseline="0" dirty="0" err="1" smtClean="0">
                <a:ln>
                  <a:noFill/>
                </a:ln>
                <a:solidFill>
                  <a:schemeClr val="tx1"/>
                </a:solidFill>
                <a:effectLst/>
                <a:latin typeface="Arial" panose="020B0604020202020204" pitchFamily="34" charset="0"/>
              </a:rPr>
              <a:t>cliente</a:t>
            </a:r>
            <a:r>
              <a:rPr kumimoji="0" lang="en-US" altLang="en-US" sz="2200" b="0" i="0" u="none" strike="noStrike" cap="none" normalizeH="0" baseline="0" dirty="0" smtClean="0">
                <a:ln>
                  <a:noFill/>
                </a:ln>
                <a:solidFill>
                  <a:schemeClr val="tx1"/>
                </a:solidFill>
                <a:effectLst/>
                <a:latin typeface="Arial" panose="020B0604020202020204" pitchFamily="34" charset="0"/>
              </a:rPr>
              <a:t> no </a:t>
            </a:r>
            <a:r>
              <a:rPr kumimoji="0" lang="en-US" altLang="en-US" sz="2200" b="0" i="0" u="none" strike="noStrike" cap="none" normalizeH="0" baseline="0" dirty="0" err="1" smtClean="0">
                <a:ln>
                  <a:noFill/>
                </a:ln>
                <a:solidFill>
                  <a:schemeClr val="tx1"/>
                </a:solidFill>
                <a:effectLst/>
                <a:latin typeface="Arial" panose="020B0604020202020204" pitchFamily="34" charset="0"/>
              </a:rPr>
              <a:t>puede</a:t>
            </a:r>
            <a:r>
              <a:rPr kumimoji="0" lang="en-US" altLang="en-US" sz="2200" b="0" i="0" u="none" strike="noStrike" cap="none" normalizeH="0" baseline="0" dirty="0" smtClean="0">
                <a:ln>
                  <a:noFill/>
                </a:ln>
                <a:solidFill>
                  <a:schemeClr val="tx1"/>
                </a:solidFill>
                <a:effectLst/>
                <a:latin typeface="Arial" panose="020B0604020202020204" pitchFamily="34" charset="0"/>
              </a:rPr>
              <a:t> </a:t>
            </a:r>
            <a:r>
              <a:rPr kumimoji="0" lang="en-US" altLang="en-US" sz="2200" b="0" i="0" u="none" strike="noStrike" cap="none" normalizeH="0" baseline="0" dirty="0" err="1" smtClean="0">
                <a:ln>
                  <a:noFill/>
                </a:ln>
                <a:solidFill>
                  <a:schemeClr val="tx1"/>
                </a:solidFill>
                <a:effectLst/>
                <a:latin typeface="Arial" panose="020B0604020202020204" pitchFamily="34" charset="0"/>
              </a:rPr>
              <a:t>usar</a:t>
            </a:r>
            <a:r>
              <a:rPr kumimoji="0" lang="en-US" altLang="en-US" sz="2200" b="0" i="0" u="none" strike="noStrike" cap="none" normalizeH="0" baseline="0" dirty="0" smtClean="0">
                <a:ln>
                  <a:noFill/>
                </a:ln>
                <a:solidFill>
                  <a:schemeClr val="tx1"/>
                </a:solidFill>
                <a:effectLst/>
                <a:latin typeface="Arial" panose="020B0604020202020204" pitchFamily="34" charset="0"/>
              </a:rPr>
              <a:t> </a:t>
            </a:r>
            <a:r>
              <a:rPr kumimoji="0" lang="en-US" altLang="en-US" sz="2200" b="0" i="0" u="none" strike="noStrike" cap="none" normalizeH="0" baseline="0" dirty="0" err="1" smtClean="0">
                <a:ln>
                  <a:noFill/>
                </a:ln>
                <a:solidFill>
                  <a:schemeClr val="tx1"/>
                </a:solidFill>
                <a:effectLst/>
                <a:latin typeface="Arial" panose="020B0604020202020204" pitchFamily="34" charset="0"/>
              </a:rPr>
              <a:t>directamente</a:t>
            </a:r>
            <a:r>
              <a:rPr kumimoji="0" lang="en-US" altLang="en-US" sz="2200" b="0" i="0" u="none" strike="noStrike" cap="none" normalizeH="0" baseline="0" dirty="0" smtClean="0">
                <a:ln>
                  <a:noFill/>
                </a:ln>
                <a:solidFill>
                  <a:schemeClr val="tx1"/>
                </a:solidFill>
                <a:effectLst/>
                <a:latin typeface="Arial" panose="020B0604020202020204" pitchFamily="34" charset="0"/>
              </a:rPr>
              <a:t> </a:t>
            </a:r>
            <a:r>
              <a:rPr kumimoji="0" lang="en-US" altLang="en-US" sz="2200" b="0" i="0" u="none" strike="noStrike" cap="none" normalizeH="0" baseline="0" dirty="0" err="1" smtClean="0">
                <a:ln>
                  <a:noFill/>
                </a:ln>
                <a:solidFill>
                  <a:schemeClr val="tx1"/>
                </a:solidFill>
                <a:effectLst/>
                <a:latin typeface="Arial" panose="020B0604020202020204" pitchFamily="34" charset="0"/>
              </a:rPr>
              <a:t>debido</a:t>
            </a:r>
            <a:r>
              <a:rPr kumimoji="0" lang="en-US" altLang="en-US" sz="2200" b="0" i="0" u="none" strike="noStrike" cap="none" normalizeH="0" baseline="0" dirty="0" smtClean="0">
                <a:ln>
                  <a:noFill/>
                </a:ln>
                <a:solidFill>
                  <a:schemeClr val="tx1"/>
                </a:solidFill>
                <a:effectLst/>
                <a:latin typeface="Arial" panose="020B0604020202020204" pitchFamily="34" charset="0"/>
              </a:rPr>
              <a:t> a </a:t>
            </a:r>
            <a:r>
              <a:rPr kumimoji="0" lang="en-US" altLang="en-US" sz="2200" b="0" i="0" u="none" strike="noStrike" cap="none" normalizeH="0" baseline="0" dirty="0" err="1" smtClean="0">
                <a:ln>
                  <a:noFill/>
                </a:ln>
                <a:solidFill>
                  <a:schemeClr val="tx1"/>
                </a:solidFill>
                <a:effectLst/>
                <a:latin typeface="Arial" panose="020B0604020202020204" pitchFamily="34" charset="0"/>
              </a:rPr>
              <a:t>incompatibilidad</a:t>
            </a:r>
            <a:r>
              <a:rPr kumimoji="0" lang="en-US" altLang="en-US" sz="2200" b="0" i="0" u="none" strike="noStrike" cap="none" normalizeH="0" baseline="0" dirty="0" smtClean="0">
                <a:ln>
                  <a:noFill/>
                </a:ln>
                <a:solidFill>
                  <a:schemeClr val="tx1"/>
                </a:solidFill>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buFontTx/>
              <a:buAutoNum type="arabicPeriod" startAt="4"/>
              <a:tabLst/>
            </a:pPr>
            <a:r>
              <a:rPr kumimoji="0" lang="en-US" altLang="en-US" sz="2200" b="1" i="0" u="none" strike="noStrike" cap="none" normalizeH="0" baseline="0" dirty="0" smtClean="0">
                <a:ln>
                  <a:noFill/>
                </a:ln>
                <a:solidFill>
                  <a:schemeClr val="tx1"/>
                </a:solidFill>
                <a:effectLst/>
                <a:latin typeface="Arial" panose="020B0604020202020204" pitchFamily="34" charset="0"/>
              </a:rPr>
              <a:t>Adapter (</a:t>
            </a:r>
            <a:r>
              <a:rPr kumimoji="0" lang="en-US" altLang="en-US" sz="2200" b="1" i="0" u="none" strike="noStrike" cap="none" normalizeH="0" baseline="0" dirty="0" err="1" smtClean="0">
                <a:ln>
                  <a:noFill/>
                </a:ln>
                <a:solidFill>
                  <a:schemeClr val="tx1"/>
                </a:solidFill>
                <a:effectLst/>
                <a:latin typeface="Arial" panose="020B0604020202020204" pitchFamily="34" charset="0"/>
              </a:rPr>
              <a:t>Adaptador</a:t>
            </a:r>
            <a:r>
              <a:rPr kumimoji="0" lang="en-US" altLang="en-US" sz="2200" b="1" i="0" u="none" strike="noStrike" cap="none" normalizeH="0" baseline="0" dirty="0" smtClean="0">
                <a:ln>
                  <a:noFill/>
                </a:ln>
                <a:solidFill>
                  <a:schemeClr val="tx1"/>
                </a:solidFill>
                <a:effectLst/>
                <a:latin typeface="Arial" panose="020B0604020202020204" pitchFamily="34" charset="0"/>
              </a:rPr>
              <a:t>)</a:t>
            </a:r>
            <a:r>
              <a:rPr kumimoji="0" lang="en-US" altLang="en-US" sz="2200" b="0" i="0" u="none" strike="noStrike" cap="none" normalizeH="0" baseline="0" dirty="0" smtClean="0">
                <a:ln>
                  <a:noFill/>
                </a:ln>
                <a:solidFill>
                  <a:schemeClr val="tx1"/>
                </a:solidFill>
                <a:effectLst/>
                <a:latin typeface="Arial" panose="020B0604020202020204" pitchFamily="34" charset="0"/>
              </a:rPr>
              <a:t>:</a:t>
            </a:r>
            <a:br>
              <a:rPr kumimoji="0" lang="en-US" altLang="en-US" sz="2200" b="0" i="0" u="none" strike="noStrike" cap="none" normalizeH="0" baseline="0" dirty="0" smtClean="0">
                <a:ln>
                  <a:noFill/>
                </a:ln>
                <a:solidFill>
                  <a:schemeClr val="tx1"/>
                </a:solidFill>
                <a:effectLst/>
                <a:latin typeface="Arial" panose="020B0604020202020204" pitchFamily="34" charset="0"/>
              </a:rPr>
            </a:br>
            <a:r>
              <a:rPr kumimoji="0" lang="en-US" altLang="en-US" sz="2200" b="0" i="0" u="none" strike="noStrike" cap="none" normalizeH="0" baseline="0" dirty="0" err="1" smtClean="0">
                <a:ln>
                  <a:noFill/>
                </a:ln>
                <a:solidFill>
                  <a:schemeClr val="tx1"/>
                </a:solidFill>
                <a:effectLst/>
                <a:latin typeface="Arial" panose="020B0604020202020204" pitchFamily="34" charset="0"/>
              </a:rPr>
              <a:t>Es</a:t>
            </a:r>
            <a:r>
              <a:rPr kumimoji="0" lang="en-US" altLang="en-US" sz="2200" b="0" i="0" u="none" strike="noStrike" cap="none" normalizeH="0" baseline="0" dirty="0" smtClean="0">
                <a:ln>
                  <a:noFill/>
                </a:ln>
                <a:solidFill>
                  <a:schemeClr val="tx1"/>
                </a:solidFill>
                <a:effectLst/>
                <a:latin typeface="Arial" panose="020B0604020202020204" pitchFamily="34" charset="0"/>
              </a:rPr>
              <a:t> la clase </a:t>
            </a:r>
            <a:r>
              <a:rPr kumimoji="0" lang="en-US" altLang="en-US" sz="2200" b="0" i="0" u="none" strike="noStrike" cap="none" normalizeH="0" baseline="0" dirty="0" err="1" smtClean="0">
                <a:ln>
                  <a:noFill/>
                </a:ln>
                <a:solidFill>
                  <a:schemeClr val="tx1"/>
                </a:solidFill>
                <a:effectLst/>
                <a:latin typeface="Arial" panose="020B0604020202020204" pitchFamily="34" charset="0"/>
              </a:rPr>
              <a:t>encargada</a:t>
            </a:r>
            <a:r>
              <a:rPr kumimoji="0" lang="en-US" altLang="en-US" sz="2200" b="0" i="0" u="none" strike="noStrike" cap="none" normalizeH="0" baseline="0" dirty="0" smtClean="0">
                <a:ln>
                  <a:noFill/>
                </a:ln>
                <a:solidFill>
                  <a:schemeClr val="tx1"/>
                </a:solidFill>
                <a:effectLst/>
                <a:latin typeface="Arial" panose="020B0604020202020204" pitchFamily="34" charset="0"/>
              </a:rPr>
              <a:t> de </a:t>
            </a:r>
            <a:r>
              <a:rPr kumimoji="0" lang="en-US" altLang="en-US" sz="2200" b="0" i="0" u="none" strike="noStrike" cap="none" normalizeH="0" baseline="0" dirty="0" err="1" smtClean="0">
                <a:ln>
                  <a:noFill/>
                </a:ln>
                <a:solidFill>
                  <a:schemeClr val="tx1"/>
                </a:solidFill>
                <a:effectLst/>
                <a:latin typeface="Arial" panose="020B0604020202020204" pitchFamily="34" charset="0"/>
              </a:rPr>
              <a:t>hacer</a:t>
            </a:r>
            <a:r>
              <a:rPr kumimoji="0" lang="en-US" altLang="en-US" sz="2200" b="0" i="0" u="none" strike="noStrike" cap="none" normalizeH="0" baseline="0" dirty="0" smtClean="0">
                <a:ln>
                  <a:noFill/>
                </a:ln>
                <a:solidFill>
                  <a:schemeClr val="tx1"/>
                </a:solidFill>
                <a:effectLst/>
                <a:latin typeface="Arial" panose="020B0604020202020204" pitchFamily="34" charset="0"/>
              </a:rPr>
              <a:t> que la clase </a:t>
            </a:r>
            <a:r>
              <a:rPr kumimoji="0" lang="en-US" altLang="en-US" sz="2200" b="0" i="0" u="none" strike="noStrike" cap="none" normalizeH="0" baseline="0" dirty="0" err="1" smtClean="0">
                <a:ln>
                  <a:noFill/>
                </a:ln>
                <a:solidFill>
                  <a:schemeClr val="tx1"/>
                </a:solidFill>
                <a:effectLst/>
                <a:latin typeface="Arial Unicode MS"/>
              </a:rPr>
              <a:t>Adaptee</a:t>
            </a:r>
            <a:r>
              <a:rPr kumimoji="0" lang="en-US" altLang="en-US" sz="2200" b="0" i="0" u="none" strike="noStrike" cap="none" normalizeH="0" baseline="0" dirty="0" smtClean="0">
                <a:ln>
                  <a:noFill/>
                </a:ln>
                <a:solidFill>
                  <a:schemeClr val="tx1"/>
                </a:solidFill>
                <a:effectLst/>
              </a:rPr>
              <a:t> sea compatible con la </a:t>
            </a:r>
            <a:r>
              <a:rPr kumimoji="0" lang="en-US" altLang="en-US" sz="2200" b="0" i="0" u="none" strike="noStrike" cap="none" normalizeH="0" baseline="0" dirty="0" err="1" smtClean="0">
                <a:ln>
                  <a:noFill/>
                </a:ln>
                <a:solidFill>
                  <a:schemeClr val="tx1"/>
                </a:solidFill>
                <a:effectLst/>
              </a:rPr>
              <a:t>interfaz</a:t>
            </a:r>
            <a:r>
              <a:rPr kumimoji="0" lang="en-US" altLang="en-US" sz="2200" b="0" i="0" u="none" strike="noStrike" cap="none" normalizeH="0" baseline="0" dirty="0" smtClean="0">
                <a:ln>
                  <a:noFill/>
                </a:ln>
                <a:solidFill>
                  <a:schemeClr val="tx1"/>
                </a:solidFill>
                <a:effectLst/>
              </a:rPr>
              <a:t> del </a:t>
            </a:r>
            <a:r>
              <a:rPr kumimoji="0" lang="en-US" altLang="en-US" sz="2200" b="0" i="0" u="none" strike="noStrike" cap="none" normalizeH="0" baseline="0" dirty="0" smtClean="0">
                <a:ln>
                  <a:noFill/>
                </a:ln>
                <a:solidFill>
                  <a:schemeClr val="tx1"/>
                </a:solidFill>
                <a:effectLst/>
                <a:latin typeface="Arial Unicode MS"/>
              </a:rPr>
              <a:t>Target</a:t>
            </a:r>
            <a:r>
              <a:rPr kumimoji="0" lang="en-US" altLang="en-US" sz="2200" b="0" i="0" u="none" strike="noStrike" cap="none" normalizeH="0" baseline="0" dirty="0" smtClean="0">
                <a:ln>
                  <a:noFill/>
                </a:ln>
                <a:solidFill>
                  <a:schemeClr val="tx1"/>
                </a:solidFill>
                <a:effectLst/>
              </a:rPr>
              <a:t>. El </a:t>
            </a:r>
            <a:r>
              <a:rPr kumimoji="0" lang="en-US" altLang="en-US" sz="2200" b="0" i="0" u="none" strike="noStrike" cap="none" normalizeH="0" baseline="0" dirty="0" smtClean="0">
                <a:ln>
                  <a:noFill/>
                </a:ln>
                <a:solidFill>
                  <a:schemeClr val="tx1"/>
                </a:solidFill>
                <a:effectLst/>
                <a:latin typeface="Arial Unicode MS"/>
              </a:rPr>
              <a:t>Adapter</a:t>
            </a:r>
            <a:r>
              <a:rPr kumimoji="0" lang="en-US" altLang="en-US" sz="2200" b="0" i="0" u="none" strike="noStrike" cap="none" normalizeH="0" baseline="0" dirty="0" smtClean="0">
                <a:ln>
                  <a:noFill/>
                </a:ln>
                <a:solidFill>
                  <a:schemeClr val="tx1"/>
                </a:solidFill>
                <a:effectLst/>
              </a:rPr>
              <a:t> </a:t>
            </a:r>
            <a:r>
              <a:rPr kumimoji="0" lang="en-US" altLang="en-US" sz="2200" b="0" i="0" u="none" strike="noStrike" cap="none" normalizeH="0" baseline="0" dirty="0" err="1" smtClean="0">
                <a:ln>
                  <a:noFill/>
                </a:ln>
                <a:solidFill>
                  <a:schemeClr val="tx1"/>
                </a:solidFill>
                <a:effectLst/>
              </a:rPr>
              <a:t>implementa</a:t>
            </a:r>
            <a:r>
              <a:rPr kumimoji="0" lang="en-US" altLang="en-US" sz="2200" b="0" i="0" u="none" strike="noStrike" cap="none" normalizeH="0" baseline="0" dirty="0" smtClean="0">
                <a:ln>
                  <a:noFill/>
                </a:ln>
                <a:solidFill>
                  <a:schemeClr val="tx1"/>
                </a:solidFill>
                <a:effectLst/>
              </a:rPr>
              <a:t> la </a:t>
            </a:r>
            <a:r>
              <a:rPr kumimoji="0" lang="en-US" altLang="en-US" sz="2200" b="0" i="0" u="none" strike="noStrike" cap="none" normalizeH="0" baseline="0" dirty="0" err="1" smtClean="0">
                <a:ln>
                  <a:noFill/>
                </a:ln>
                <a:solidFill>
                  <a:schemeClr val="tx1"/>
                </a:solidFill>
                <a:effectLst/>
              </a:rPr>
              <a:t>interfaz</a:t>
            </a:r>
            <a:r>
              <a:rPr kumimoji="0" lang="en-US" altLang="en-US" sz="2200" b="0" i="0" u="none" strike="noStrike" cap="none" normalizeH="0" baseline="0" dirty="0" smtClean="0">
                <a:ln>
                  <a:noFill/>
                </a:ln>
                <a:solidFill>
                  <a:schemeClr val="tx1"/>
                </a:solidFill>
                <a:effectLst/>
              </a:rPr>
              <a:t> </a:t>
            </a:r>
            <a:r>
              <a:rPr kumimoji="0" lang="en-US" altLang="en-US" sz="2200" b="0" i="0" u="none" strike="noStrike" cap="none" normalizeH="0" baseline="0" dirty="0" smtClean="0">
                <a:ln>
                  <a:noFill/>
                </a:ln>
                <a:solidFill>
                  <a:schemeClr val="tx1"/>
                </a:solidFill>
                <a:effectLst/>
                <a:latin typeface="Arial Unicode MS"/>
              </a:rPr>
              <a:t>Target</a:t>
            </a:r>
            <a:r>
              <a:rPr kumimoji="0" lang="en-US" altLang="en-US" sz="2200" b="0" i="0" u="none" strike="noStrike" cap="none" normalizeH="0" baseline="0" dirty="0" smtClean="0">
                <a:ln>
                  <a:noFill/>
                </a:ln>
                <a:solidFill>
                  <a:schemeClr val="tx1"/>
                </a:solidFill>
                <a:effectLst/>
              </a:rPr>
              <a:t> y </a:t>
            </a:r>
            <a:r>
              <a:rPr kumimoji="0" lang="en-US" altLang="en-US" sz="2200" b="0" i="0" u="none" strike="noStrike" cap="none" normalizeH="0" baseline="0" dirty="0" err="1" smtClean="0">
                <a:ln>
                  <a:noFill/>
                </a:ln>
                <a:solidFill>
                  <a:schemeClr val="tx1"/>
                </a:solidFill>
                <a:effectLst/>
              </a:rPr>
              <a:t>envuelve</a:t>
            </a:r>
            <a:r>
              <a:rPr kumimoji="0" lang="en-US" altLang="en-US" sz="2200" b="0" i="0" u="none" strike="noStrike" cap="none" normalizeH="0" baseline="0" dirty="0" smtClean="0">
                <a:ln>
                  <a:noFill/>
                </a:ln>
                <a:solidFill>
                  <a:schemeClr val="tx1"/>
                </a:solidFill>
                <a:effectLst/>
              </a:rPr>
              <a:t> una </a:t>
            </a:r>
            <a:r>
              <a:rPr kumimoji="0" lang="en-US" altLang="en-US" sz="2200" b="0" i="0" u="none" strike="noStrike" cap="none" normalizeH="0" baseline="0" dirty="0" err="1" smtClean="0">
                <a:ln>
                  <a:noFill/>
                </a:ln>
                <a:solidFill>
                  <a:schemeClr val="tx1"/>
                </a:solidFill>
                <a:effectLst/>
              </a:rPr>
              <a:t>instancia</a:t>
            </a:r>
            <a:r>
              <a:rPr kumimoji="0" lang="en-US" altLang="en-US" sz="2200" b="0" i="0" u="none" strike="noStrike" cap="none" normalizeH="0" baseline="0" dirty="0" smtClean="0">
                <a:ln>
                  <a:noFill/>
                </a:ln>
                <a:solidFill>
                  <a:schemeClr val="tx1"/>
                </a:solidFill>
                <a:effectLst/>
              </a:rPr>
              <a:t> de la clase </a:t>
            </a:r>
            <a:r>
              <a:rPr kumimoji="0" lang="en-US" altLang="en-US" sz="2200" b="0" i="0" u="none" strike="noStrike" cap="none" normalizeH="0" baseline="0" dirty="0" err="1" smtClean="0">
                <a:ln>
                  <a:noFill/>
                </a:ln>
                <a:solidFill>
                  <a:schemeClr val="tx1"/>
                </a:solidFill>
                <a:effectLst/>
                <a:latin typeface="Arial Unicode MS"/>
              </a:rPr>
              <a:t>Adaptee</a:t>
            </a:r>
            <a:r>
              <a:rPr kumimoji="0" lang="en-US" altLang="en-US" sz="2200" b="0" i="0" u="none" strike="noStrike" cap="none" normalizeH="0" baseline="0" dirty="0" smtClean="0">
                <a:ln>
                  <a:noFill/>
                </a:ln>
                <a:solidFill>
                  <a:schemeClr val="tx1"/>
                </a:solidFill>
                <a:effectLst/>
              </a:rPr>
              <a:t>, </a:t>
            </a:r>
            <a:r>
              <a:rPr kumimoji="0" lang="en-US" altLang="en-US" sz="2200" b="0" i="0" u="none" strike="noStrike" cap="none" normalizeH="0" baseline="0" dirty="0" err="1" smtClean="0">
                <a:ln>
                  <a:noFill/>
                </a:ln>
                <a:solidFill>
                  <a:schemeClr val="tx1"/>
                </a:solidFill>
                <a:effectLst/>
              </a:rPr>
              <a:t>delegando</a:t>
            </a:r>
            <a:r>
              <a:rPr kumimoji="0" lang="en-US" altLang="en-US" sz="2200" b="0" i="0" u="none" strike="noStrike" cap="none" normalizeH="0" baseline="0" dirty="0" smtClean="0">
                <a:ln>
                  <a:noFill/>
                </a:ln>
                <a:solidFill>
                  <a:schemeClr val="tx1"/>
                </a:solidFill>
                <a:effectLst/>
              </a:rPr>
              <a:t> las </a:t>
            </a:r>
            <a:r>
              <a:rPr kumimoji="0" lang="en-US" altLang="en-US" sz="2200" b="0" i="0" u="none" strike="noStrike" cap="none" normalizeH="0" baseline="0" dirty="0" err="1" smtClean="0">
                <a:ln>
                  <a:noFill/>
                </a:ln>
                <a:solidFill>
                  <a:schemeClr val="tx1"/>
                </a:solidFill>
                <a:effectLst/>
              </a:rPr>
              <a:t>llamadas</a:t>
            </a:r>
            <a:r>
              <a:rPr kumimoji="0" lang="en-US" altLang="en-US" sz="2200" b="0" i="0" u="none" strike="noStrike" cap="none" normalizeH="0" baseline="0" dirty="0" smtClean="0">
                <a:ln>
                  <a:noFill/>
                </a:ln>
                <a:solidFill>
                  <a:schemeClr val="tx1"/>
                </a:solidFill>
                <a:effectLst/>
              </a:rPr>
              <a:t> al </a:t>
            </a:r>
            <a:r>
              <a:rPr kumimoji="0" lang="en-US" altLang="en-US" sz="2200" b="0" i="0" u="none" strike="noStrike" cap="none" normalizeH="0" baseline="0" dirty="0" err="1" smtClean="0">
                <a:ln>
                  <a:noFill/>
                </a:ln>
                <a:solidFill>
                  <a:schemeClr val="tx1"/>
                </a:solidFill>
                <a:effectLst/>
              </a:rPr>
              <a:t>objeto</a:t>
            </a:r>
            <a:r>
              <a:rPr kumimoji="0" lang="en-US" altLang="en-US" sz="2200" b="0" i="0" u="none" strike="noStrike" cap="none" normalizeH="0" baseline="0" dirty="0" smtClean="0">
                <a:ln>
                  <a:noFill/>
                </a:ln>
                <a:solidFill>
                  <a:schemeClr val="tx1"/>
                </a:solidFill>
                <a:effectLst/>
              </a:rPr>
              <a:t> </a:t>
            </a:r>
            <a:r>
              <a:rPr kumimoji="0" lang="en-US" altLang="en-US" sz="2200" b="0" i="0" u="none" strike="noStrike" cap="none" normalizeH="0" baseline="0" dirty="0" err="1" smtClean="0">
                <a:ln>
                  <a:noFill/>
                </a:ln>
                <a:solidFill>
                  <a:schemeClr val="tx1"/>
                </a:solidFill>
                <a:effectLst/>
                <a:latin typeface="Arial Unicode MS"/>
              </a:rPr>
              <a:t>Adaptee</a:t>
            </a:r>
            <a:r>
              <a:rPr kumimoji="0" lang="en-US" altLang="en-US" sz="2200" b="0" i="0" u="none" strike="noStrike" cap="none" normalizeH="0" baseline="0" dirty="0" smtClean="0">
                <a:ln>
                  <a:noFill/>
                </a:ln>
                <a:solidFill>
                  <a:schemeClr val="tx1"/>
                </a:solidFill>
                <a:effectLst/>
              </a:rPr>
              <a:t>.</a:t>
            </a:r>
            <a:endParaRPr kumimoji="0" lang="en-US" altLang="en-US" sz="2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18648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04461" y="543340"/>
            <a:ext cx="10515600" cy="1166190"/>
          </a:xfrm>
        </p:spPr>
        <p:txBody>
          <a:bodyPr>
            <a:normAutofit/>
          </a:bodyPr>
          <a:lstStyle/>
          <a:p>
            <a:pPr marL="0" indent="0">
              <a:buNone/>
            </a:pPr>
            <a:r>
              <a:rPr lang="es-MX" b="1" dirty="0"/>
              <a:t>Ejemplo de Implementación del Patrón </a:t>
            </a:r>
            <a:r>
              <a:rPr lang="es-MX" b="1" dirty="0" err="1"/>
              <a:t>Adapter</a:t>
            </a:r>
            <a:r>
              <a:rPr lang="es-MX" b="1" dirty="0"/>
              <a:t>:</a:t>
            </a:r>
          </a:p>
          <a:p>
            <a:r>
              <a:rPr lang="es-MX" sz="2000" dirty="0"/>
              <a:t>Supongamos que tenemos un sistema de </a:t>
            </a:r>
            <a:r>
              <a:rPr lang="es-MX" sz="2000" b="1" dirty="0"/>
              <a:t>medición de temperatura</a:t>
            </a:r>
            <a:r>
              <a:rPr lang="es-MX" sz="2000" dirty="0"/>
              <a:t> que necesita adaptarse a un sistema de </a:t>
            </a:r>
            <a:r>
              <a:rPr lang="es-MX" sz="2000" b="1" dirty="0"/>
              <a:t>medición en grados Fahrenheit</a:t>
            </a:r>
            <a:r>
              <a:rPr lang="es-MX" sz="2000" dirty="0"/>
              <a:t>.</a:t>
            </a:r>
          </a:p>
          <a:p>
            <a:endParaRPr lang="en-US" dirty="0"/>
          </a:p>
        </p:txBody>
      </p:sp>
      <p:sp>
        <p:nvSpPr>
          <p:cNvPr id="4" name="Rectangle 1"/>
          <p:cNvSpPr>
            <a:spLocks noChangeArrowheads="1"/>
          </p:cNvSpPr>
          <p:nvPr/>
        </p:nvSpPr>
        <p:spPr bwMode="auto">
          <a:xfrm>
            <a:off x="904461" y="1998438"/>
            <a:ext cx="511202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1. La </a:t>
            </a:r>
            <a:r>
              <a:rPr kumimoji="0" lang="en-US" altLang="en-US" sz="2000" b="1" i="0" u="none" strike="noStrike" cap="none" normalizeH="0" baseline="0" dirty="0" err="1" smtClean="0">
                <a:ln>
                  <a:noFill/>
                </a:ln>
                <a:solidFill>
                  <a:schemeClr val="tx1"/>
                </a:solidFill>
                <a:effectLst/>
                <a:latin typeface="Arial" panose="020B0604020202020204" pitchFamily="34" charset="0"/>
              </a:rPr>
              <a:t>interfaz</a:t>
            </a:r>
            <a:r>
              <a:rPr kumimoji="0" lang="en-US" altLang="en-US" sz="2000" b="1" i="0" u="none" strike="noStrike" cap="none" normalizeH="0" baseline="0" dirty="0" smtClean="0">
                <a:ln>
                  <a:noFill/>
                </a:ln>
                <a:solidFill>
                  <a:schemeClr val="tx1"/>
                </a:solidFill>
                <a:effectLst/>
                <a:latin typeface="Arial" panose="020B0604020202020204" pitchFamily="34" charset="0"/>
              </a:rPr>
              <a:t> </a:t>
            </a:r>
            <a:r>
              <a:rPr kumimoji="0" lang="en-US" altLang="en-US" sz="2000" b="1" i="0" u="none" strike="noStrike" cap="none" normalizeH="0" baseline="0" dirty="0" err="1" smtClean="0">
                <a:ln>
                  <a:noFill/>
                </a:ln>
                <a:solidFill>
                  <a:schemeClr val="tx1"/>
                </a:solidFill>
                <a:effectLst/>
                <a:latin typeface="Arial Unicode MS"/>
              </a:rPr>
              <a:t>ITemperature</a:t>
            </a:r>
            <a:r>
              <a:rPr kumimoji="0" lang="en-US" altLang="en-US" sz="2000" b="1" i="0" u="none" strike="noStrike" cap="none" normalizeH="0" baseline="0" dirty="0" smtClean="0">
                <a:ln>
                  <a:noFill/>
                </a:ln>
                <a:solidFill>
                  <a:schemeClr val="tx1"/>
                </a:solidFill>
                <a:effectLst/>
              </a:rPr>
              <a:t> (Target)</a:t>
            </a:r>
            <a:endParaRPr kumimoji="0" lang="en-US" altLang="en-US" sz="2000" b="1"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chemeClr val="tx1"/>
                </a:solidFill>
                <a:effectLst/>
                <a:latin typeface="Arial" panose="020B0604020202020204" pitchFamily="34" charset="0"/>
              </a:rPr>
              <a:t>Esta</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es</a:t>
            </a:r>
            <a:r>
              <a:rPr kumimoji="0" lang="en-US" altLang="en-US" b="0" i="0" u="none" strike="noStrike" cap="none" normalizeH="0" baseline="0" dirty="0" smtClean="0">
                <a:ln>
                  <a:noFill/>
                </a:ln>
                <a:solidFill>
                  <a:schemeClr val="tx1"/>
                </a:solidFill>
                <a:effectLst/>
                <a:latin typeface="Arial" panose="020B0604020202020204" pitchFamily="34" charset="0"/>
              </a:rPr>
              <a:t> la </a:t>
            </a:r>
            <a:r>
              <a:rPr kumimoji="0" lang="en-US" altLang="en-US" b="0" i="0" u="none" strike="noStrike" cap="none" normalizeH="0" baseline="0" dirty="0" err="1" smtClean="0">
                <a:ln>
                  <a:noFill/>
                </a:ln>
                <a:solidFill>
                  <a:schemeClr val="tx1"/>
                </a:solidFill>
                <a:effectLst/>
                <a:latin typeface="Arial" panose="020B0604020202020204" pitchFamily="34" charset="0"/>
              </a:rPr>
              <a:t>interfaz</a:t>
            </a:r>
            <a:r>
              <a:rPr kumimoji="0" lang="en-US" altLang="en-US" b="0" i="0" u="none" strike="noStrike" cap="none" normalizeH="0" baseline="0" dirty="0" smtClean="0">
                <a:ln>
                  <a:noFill/>
                </a:ln>
                <a:solidFill>
                  <a:schemeClr val="tx1"/>
                </a:solidFill>
                <a:effectLst/>
                <a:latin typeface="Arial" panose="020B0604020202020204" pitchFamily="34" charset="0"/>
              </a:rPr>
              <a:t> que el </a:t>
            </a:r>
            <a:r>
              <a:rPr kumimoji="0" lang="en-US" altLang="en-US" b="0" i="0" u="none" strike="noStrike" cap="none" normalizeH="0" baseline="0" dirty="0" err="1" smtClean="0">
                <a:ln>
                  <a:noFill/>
                </a:ln>
                <a:solidFill>
                  <a:schemeClr val="tx1"/>
                </a:solidFill>
                <a:effectLst/>
                <a:latin typeface="Arial" panose="020B0604020202020204" pitchFamily="34" charset="0"/>
              </a:rPr>
              <a:t>cliente</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espera</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usar</a:t>
            </a:r>
            <a:r>
              <a:rPr kumimoji="0" lang="en-US" altLang="en-US" b="0" i="0" u="none" strike="noStrike" cap="none" normalizeH="0" baseline="0" dirty="0" smtClean="0">
                <a:ln>
                  <a:noFill/>
                </a:ln>
                <a:solidFill>
                  <a:schemeClr val="tx1"/>
                </a:solidFill>
                <a:effectLst/>
                <a:latin typeface="Arial" panose="020B0604020202020204" pitchFamily="34" charset="0"/>
              </a:rPr>
              <a:t>. En este </a:t>
            </a:r>
            <a:r>
              <a:rPr kumimoji="0" lang="en-US" altLang="en-US" b="0" i="0" u="none" strike="noStrike" cap="none" normalizeH="0" baseline="0" dirty="0" err="1" smtClean="0">
                <a:ln>
                  <a:noFill/>
                </a:ln>
                <a:solidFill>
                  <a:schemeClr val="tx1"/>
                </a:solidFill>
                <a:effectLst/>
                <a:latin typeface="Arial" panose="020B0604020202020204" pitchFamily="34" charset="0"/>
              </a:rPr>
              <a:t>caso</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queremos</a:t>
            </a:r>
            <a:r>
              <a:rPr kumimoji="0" lang="en-US" altLang="en-US" b="0" i="0" u="none" strike="noStrike" cap="none" normalizeH="0" baseline="0" dirty="0" smtClean="0">
                <a:ln>
                  <a:noFill/>
                </a:ln>
                <a:solidFill>
                  <a:schemeClr val="tx1"/>
                </a:solidFill>
                <a:effectLst/>
                <a:latin typeface="Arial" panose="020B0604020202020204" pitchFamily="34" charset="0"/>
              </a:rPr>
              <a:t> que el </a:t>
            </a:r>
            <a:r>
              <a:rPr kumimoji="0" lang="en-US" altLang="en-US" b="0" i="0" u="none" strike="noStrike" cap="none" normalizeH="0" baseline="0" dirty="0" err="1" smtClean="0">
                <a:ln>
                  <a:noFill/>
                </a:ln>
                <a:solidFill>
                  <a:schemeClr val="tx1"/>
                </a:solidFill>
                <a:effectLst/>
                <a:latin typeface="Arial" panose="020B0604020202020204" pitchFamily="34" charset="0"/>
              </a:rPr>
              <a:t>cliente</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pueda</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obtener</a:t>
            </a:r>
            <a:r>
              <a:rPr kumimoji="0" lang="en-US" altLang="en-US" b="0" i="0" u="none" strike="noStrike" cap="none" normalizeH="0" baseline="0" dirty="0" smtClean="0">
                <a:ln>
                  <a:noFill/>
                </a:ln>
                <a:solidFill>
                  <a:schemeClr val="tx1"/>
                </a:solidFill>
                <a:effectLst/>
                <a:latin typeface="Arial" panose="020B0604020202020204" pitchFamily="34" charset="0"/>
              </a:rPr>
              <a:t> la </a:t>
            </a:r>
            <a:r>
              <a:rPr kumimoji="0" lang="en-US" altLang="en-US" b="0" i="0" u="none" strike="noStrike" cap="none" normalizeH="0" baseline="0" dirty="0" err="1" smtClean="0">
                <a:ln>
                  <a:noFill/>
                </a:ln>
                <a:solidFill>
                  <a:schemeClr val="tx1"/>
                </a:solidFill>
                <a:effectLst/>
                <a:latin typeface="Arial" panose="020B0604020202020204" pitchFamily="34" charset="0"/>
              </a:rPr>
              <a:t>temperatura</a:t>
            </a:r>
            <a:r>
              <a:rPr kumimoji="0" lang="en-US" altLang="en-US" b="0" i="0" u="none" strike="noStrike" cap="none" normalizeH="0" baseline="0" dirty="0" smtClean="0">
                <a:ln>
                  <a:noFill/>
                </a:ln>
                <a:solidFill>
                  <a:schemeClr val="tx1"/>
                </a:solidFill>
                <a:effectLst/>
                <a:latin typeface="Arial" panose="020B0604020202020204" pitchFamily="34" charset="0"/>
              </a:rPr>
              <a:t> en </a:t>
            </a:r>
            <a:r>
              <a:rPr kumimoji="0" lang="en-US" altLang="en-US" b="1" i="0" u="none" strike="noStrike" cap="none" normalizeH="0" baseline="0" dirty="0" err="1" smtClean="0">
                <a:ln>
                  <a:noFill/>
                </a:ln>
                <a:solidFill>
                  <a:schemeClr val="tx1"/>
                </a:solidFill>
                <a:effectLst/>
                <a:latin typeface="Arial" panose="020B0604020202020204" pitchFamily="34" charset="0"/>
              </a:rPr>
              <a:t>grados</a:t>
            </a:r>
            <a:r>
              <a:rPr kumimoji="0" lang="en-US" altLang="en-US" b="1" i="0" u="none" strike="noStrike" cap="none" normalizeH="0" baseline="0" dirty="0" smtClean="0">
                <a:ln>
                  <a:noFill/>
                </a:ln>
                <a:solidFill>
                  <a:schemeClr val="tx1"/>
                </a:solidFill>
                <a:effectLst/>
                <a:latin typeface="Arial" panose="020B0604020202020204" pitchFamily="34" charset="0"/>
              </a:rPr>
              <a:t> Celsius</a:t>
            </a:r>
            <a:r>
              <a:rPr kumimoji="0" lang="en-US" altLang="en-US" b="0" i="0" u="none" strike="noStrike" cap="none" normalizeH="0" baseline="0" dirty="0" smtClean="0">
                <a:ln>
                  <a:noFill/>
                </a:ln>
                <a:solidFill>
                  <a:schemeClr val="tx1"/>
                </a:solidFill>
                <a:effectLst/>
                <a:latin typeface="Arial" panose="020B0604020202020204" pitchFamily="34" charset="0"/>
              </a:rPr>
              <a:t>.</a:t>
            </a:r>
          </a:p>
        </p:txBody>
      </p:sp>
      <p:pic>
        <p:nvPicPr>
          <p:cNvPr id="5" name="Imagen 4"/>
          <p:cNvPicPr>
            <a:picLocks noChangeAspect="1"/>
          </p:cNvPicPr>
          <p:nvPr/>
        </p:nvPicPr>
        <p:blipFill>
          <a:blip r:embed="rId2"/>
          <a:stretch>
            <a:fillRect/>
          </a:stretch>
        </p:blipFill>
        <p:spPr>
          <a:xfrm>
            <a:off x="904461" y="3756991"/>
            <a:ext cx="5112026" cy="928466"/>
          </a:xfrm>
          <a:prstGeom prst="rect">
            <a:avLst/>
          </a:prstGeom>
        </p:spPr>
      </p:pic>
      <p:sp>
        <p:nvSpPr>
          <p:cNvPr id="6" name="Rectangle 2"/>
          <p:cNvSpPr>
            <a:spLocks noChangeArrowheads="1"/>
          </p:cNvSpPr>
          <p:nvPr/>
        </p:nvSpPr>
        <p:spPr bwMode="auto">
          <a:xfrm>
            <a:off x="6374295" y="1998438"/>
            <a:ext cx="484698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anose="020B0604020202020204" pitchFamily="34" charset="0"/>
              </a:rPr>
              <a:t>2. La clase </a:t>
            </a:r>
            <a:r>
              <a:rPr kumimoji="0" lang="en-US" altLang="en-US" sz="1600" b="1" i="0" u="none" strike="noStrike" cap="none" normalizeH="0" baseline="0" dirty="0" err="1" smtClean="0">
                <a:ln>
                  <a:noFill/>
                </a:ln>
                <a:solidFill>
                  <a:schemeClr val="tx1"/>
                </a:solidFill>
                <a:effectLst/>
                <a:latin typeface="Arial Unicode MS"/>
              </a:rPr>
              <a:t>FahrenheitTemperature</a:t>
            </a:r>
            <a:r>
              <a:rPr kumimoji="0" lang="en-US" altLang="en-US" sz="1600" b="1" i="0" u="none" strike="noStrike" cap="none" normalizeH="0" baseline="0" dirty="0" smtClean="0">
                <a:ln>
                  <a:noFill/>
                </a:ln>
                <a:solidFill>
                  <a:schemeClr val="tx1"/>
                </a:solidFill>
                <a:effectLst/>
              </a:rPr>
              <a:t> (</a:t>
            </a:r>
            <a:r>
              <a:rPr kumimoji="0" lang="en-US" altLang="en-US" sz="1600" b="1" i="0" u="none" strike="noStrike" cap="none" normalizeH="0" baseline="0" dirty="0" err="1" smtClean="0">
                <a:ln>
                  <a:noFill/>
                </a:ln>
                <a:solidFill>
                  <a:schemeClr val="tx1"/>
                </a:solidFill>
                <a:effectLst/>
              </a:rPr>
              <a:t>Adaptee</a:t>
            </a:r>
            <a:r>
              <a:rPr kumimoji="0" lang="en-US" altLang="en-US" sz="1600" b="1" i="0" u="none" strike="noStrike" cap="none" normalizeH="0" baseline="0" dirty="0" smtClean="0">
                <a:ln>
                  <a:noFill/>
                </a:ln>
                <a:solidFill>
                  <a:schemeClr val="tx1"/>
                </a:solidFill>
                <a:effectLst/>
              </a:rPr>
              <a:t>)</a:t>
            </a:r>
            <a:endParaRPr kumimoji="0" lang="en-US" altLang="en-US" sz="1600" b="1"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chemeClr val="tx1"/>
                </a:solidFill>
                <a:effectLst/>
                <a:latin typeface="Arial" panose="020B0604020202020204" pitchFamily="34" charset="0"/>
              </a:rPr>
              <a:t>Esta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es</a:t>
            </a:r>
            <a:r>
              <a:rPr kumimoji="0" lang="en-US" altLang="en-US" sz="1600" b="0" i="0" u="none" strike="noStrike" cap="none" normalizeH="0" baseline="0" dirty="0" smtClean="0">
                <a:ln>
                  <a:noFill/>
                </a:ln>
                <a:solidFill>
                  <a:schemeClr val="tx1"/>
                </a:solidFill>
                <a:effectLst/>
                <a:latin typeface="Arial" panose="020B0604020202020204" pitchFamily="34" charset="0"/>
              </a:rPr>
              <a:t> la clase con la que </a:t>
            </a:r>
            <a:r>
              <a:rPr kumimoji="0" lang="en-US" altLang="en-US" sz="1600" b="0" i="0" u="none" strike="noStrike" cap="none" normalizeH="0" baseline="0" dirty="0" err="1" smtClean="0">
                <a:ln>
                  <a:noFill/>
                </a:ln>
                <a:solidFill>
                  <a:schemeClr val="tx1"/>
                </a:solidFill>
                <a:effectLst/>
                <a:latin typeface="Arial" panose="020B0604020202020204" pitchFamily="34" charset="0"/>
              </a:rPr>
              <a:t>ya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contamos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pero</a:t>
            </a:r>
            <a:r>
              <a:rPr kumimoji="0" lang="en-US" altLang="en-US" sz="1600" b="0" i="0" u="none" strike="noStrike" cap="none" normalizeH="0" baseline="0" dirty="0" smtClean="0">
                <a:ln>
                  <a:noFill/>
                </a:ln>
                <a:solidFill>
                  <a:schemeClr val="tx1"/>
                </a:solidFill>
                <a:effectLst/>
                <a:latin typeface="Arial" panose="020B0604020202020204" pitchFamily="34" charset="0"/>
              </a:rPr>
              <a:t> no </a:t>
            </a:r>
            <a:r>
              <a:rPr kumimoji="0" lang="en-US" altLang="en-US" sz="1600" b="0" i="0" u="none" strike="noStrike" cap="none" normalizeH="0" baseline="0" dirty="0" err="1" smtClean="0">
                <a:ln>
                  <a:noFill/>
                </a:ln>
                <a:solidFill>
                  <a:schemeClr val="tx1"/>
                </a:solidFill>
                <a:effectLst/>
                <a:latin typeface="Arial" panose="020B0604020202020204" pitchFamily="34" charset="0"/>
              </a:rPr>
              <a:t>es</a:t>
            </a:r>
            <a:r>
              <a:rPr kumimoji="0" lang="en-US" altLang="en-US" sz="1600" b="0" i="0" u="none" strike="noStrike" cap="none" normalizeH="0" baseline="0" dirty="0" smtClean="0">
                <a:ln>
                  <a:noFill/>
                </a:ln>
                <a:solidFill>
                  <a:schemeClr val="tx1"/>
                </a:solidFill>
                <a:effectLst/>
                <a:latin typeface="Arial" panose="020B0604020202020204" pitchFamily="34" charset="0"/>
              </a:rPr>
              <a:t> compatible con lo que </a:t>
            </a:r>
            <a:r>
              <a:rPr kumimoji="0" lang="en-US" altLang="en-US" sz="1600" b="0" i="0" u="none" strike="noStrike" cap="none" normalizeH="0" baseline="0" dirty="0" err="1" smtClean="0">
                <a:ln>
                  <a:noFill/>
                </a:ln>
                <a:solidFill>
                  <a:schemeClr val="tx1"/>
                </a:solidFill>
                <a:effectLst/>
                <a:latin typeface="Arial" panose="020B0604020202020204" pitchFamily="34" charset="0"/>
              </a:rPr>
              <a:t>espera</a:t>
            </a:r>
            <a:r>
              <a:rPr kumimoji="0" lang="en-US" altLang="en-US" sz="1600" b="0" i="0" u="none" strike="noStrike" cap="none" normalizeH="0" baseline="0" dirty="0" smtClean="0">
                <a:ln>
                  <a:noFill/>
                </a:ln>
                <a:solidFill>
                  <a:schemeClr val="tx1"/>
                </a:solidFill>
                <a:effectLst/>
                <a:latin typeface="Arial" panose="020B0604020202020204" pitchFamily="34" charset="0"/>
              </a:rPr>
              <a:t> el </a:t>
            </a:r>
            <a:r>
              <a:rPr kumimoji="0" lang="en-US" altLang="en-US" sz="1600" b="0" i="0" u="none" strike="noStrike" cap="none" normalizeH="0" baseline="0" dirty="0" err="1" smtClean="0">
                <a:ln>
                  <a:noFill/>
                </a:ln>
                <a:solidFill>
                  <a:schemeClr val="tx1"/>
                </a:solidFill>
                <a:effectLst/>
                <a:latin typeface="Arial" panose="020B0604020202020204" pitchFamily="34" charset="0"/>
              </a:rPr>
              <a:t>cliente</a:t>
            </a:r>
            <a:r>
              <a:rPr kumimoji="0" lang="en-US" altLang="en-US" sz="1600" b="0" i="0" u="none" strike="noStrike" cap="none" normalizeH="0" baseline="0" dirty="0" smtClean="0">
                <a:ln>
                  <a:noFill/>
                </a:ln>
                <a:solidFill>
                  <a:schemeClr val="tx1"/>
                </a:solidFill>
                <a:effectLst/>
                <a:latin typeface="Arial" panose="020B0604020202020204" pitchFamily="34" charset="0"/>
              </a:rPr>
              <a:t>. En este </a:t>
            </a:r>
            <a:r>
              <a:rPr kumimoji="0" lang="en-US" altLang="en-US" sz="1600" b="0" i="0" u="none" strike="noStrike" cap="none" normalizeH="0" baseline="0" dirty="0" err="1" smtClean="0">
                <a:ln>
                  <a:noFill/>
                </a:ln>
                <a:solidFill>
                  <a:schemeClr val="tx1"/>
                </a:solidFill>
                <a:effectLst/>
                <a:latin typeface="Arial" panose="020B0604020202020204" pitchFamily="34" charset="0"/>
              </a:rPr>
              <a:t>caso</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proporciona</a:t>
            </a:r>
            <a:r>
              <a:rPr kumimoji="0" lang="en-US" altLang="en-US" sz="1600" b="0" i="0" u="none" strike="noStrike" cap="none" normalizeH="0" baseline="0" dirty="0" smtClean="0">
                <a:ln>
                  <a:noFill/>
                </a:ln>
                <a:solidFill>
                  <a:schemeClr val="tx1"/>
                </a:solidFill>
                <a:effectLst/>
                <a:latin typeface="Arial" panose="020B0604020202020204" pitchFamily="34" charset="0"/>
              </a:rPr>
              <a:t> la </a:t>
            </a:r>
            <a:r>
              <a:rPr kumimoji="0" lang="en-US" altLang="en-US" sz="1600" b="0" i="0" u="none" strike="noStrike" cap="none" normalizeH="0" baseline="0" dirty="0" err="1" smtClean="0">
                <a:ln>
                  <a:noFill/>
                </a:ln>
                <a:solidFill>
                  <a:schemeClr val="tx1"/>
                </a:solidFill>
                <a:effectLst/>
                <a:latin typeface="Arial" panose="020B0604020202020204" pitchFamily="34" charset="0"/>
              </a:rPr>
              <a:t>temperatura</a:t>
            </a:r>
            <a:r>
              <a:rPr kumimoji="0" lang="en-US" altLang="en-US" sz="1600" b="0" i="0" u="none" strike="noStrike" cap="none" normalizeH="0" baseline="0" dirty="0" smtClean="0">
                <a:ln>
                  <a:noFill/>
                </a:ln>
                <a:solidFill>
                  <a:schemeClr val="tx1"/>
                </a:solidFill>
                <a:effectLst/>
                <a:latin typeface="Arial" panose="020B0604020202020204" pitchFamily="34" charset="0"/>
              </a:rPr>
              <a:t> en </a:t>
            </a:r>
            <a:r>
              <a:rPr kumimoji="0" lang="en-US" altLang="en-US" sz="1600" b="1" i="0" u="none" strike="noStrike" cap="none" normalizeH="0" baseline="0" dirty="0" err="1" smtClean="0">
                <a:ln>
                  <a:noFill/>
                </a:ln>
                <a:solidFill>
                  <a:schemeClr val="tx1"/>
                </a:solidFill>
                <a:effectLst/>
                <a:latin typeface="Arial" panose="020B0604020202020204" pitchFamily="34" charset="0"/>
              </a:rPr>
              <a:t>grados</a:t>
            </a:r>
            <a:r>
              <a:rPr kumimoji="0" lang="en-US" altLang="en-US" sz="1600" b="1" i="0" u="none" strike="noStrike" cap="none" normalizeH="0" baseline="0" dirty="0" smtClean="0">
                <a:ln>
                  <a:noFill/>
                </a:ln>
                <a:solidFill>
                  <a:schemeClr val="tx1"/>
                </a:solidFill>
                <a:effectLst/>
                <a:latin typeface="Arial" panose="020B0604020202020204" pitchFamily="34" charset="0"/>
              </a:rPr>
              <a:t> Fahrenheit</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p:txBody>
      </p:sp>
      <p:pic>
        <p:nvPicPr>
          <p:cNvPr id="7" name="Imagen 6"/>
          <p:cNvPicPr>
            <a:picLocks noChangeAspect="1"/>
          </p:cNvPicPr>
          <p:nvPr/>
        </p:nvPicPr>
        <p:blipFill>
          <a:blip r:embed="rId3"/>
          <a:stretch>
            <a:fillRect/>
          </a:stretch>
        </p:blipFill>
        <p:spPr>
          <a:xfrm>
            <a:off x="6517126" y="3518451"/>
            <a:ext cx="4704152" cy="1737681"/>
          </a:xfrm>
          <a:prstGeom prst="rect">
            <a:avLst/>
          </a:prstGeom>
        </p:spPr>
      </p:pic>
    </p:spTree>
    <p:extLst>
      <p:ext uri="{BB962C8B-B14F-4D97-AF65-F5344CB8AC3E}">
        <p14:creationId xmlns:p14="http://schemas.microsoft.com/office/powerpoint/2010/main" val="2996466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089991" y="599795"/>
            <a:ext cx="5229955"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3. El </a:t>
            </a:r>
            <a:r>
              <a:rPr kumimoji="0" lang="en-US" altLang="en-US" sz="2000" b="1" i="0" u="none" strike="noStrike" cap="none" normalizeH="0" baseline="0" dirty="0" err="1" smtClean="0">
                <a:ln>
                  <a:noFill/>
                </a:ln>
                <a:solidFill>
                  <a:schemeClr val="tx1"/>
                </a:solidFill>
                <a:effectLst/>
                <a:latin typeface="Arial Unicode MS"/>
              </a:rPr>
              <a:t>TemperatureAdapter</a:t>
            </a:r>
            <a:r>
              <a:rPr kumimoji="0" lang="en-US" altLang="en-US" sz="2000" b="1" i="0" u="none" strike="noStrike" cap="none" normalizeH="0" baseline="0" dirty="0" smtClean="0">
                <a:ln>
                  <a:noFill/>
                </a:ln>
                <a:solidFill>
                  <a:schemeClr val="tx1"/>
                </a:solidFill>
                <a:effectLst/>
              </a:rPr>
              <a:t> (Adapter)</a:t>
            </a:r>
            <a:endParaRPr kumimoji="0" lang="en-US" altLang="en-US" sz="2000" b="1"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El </a:t>
            </a:r>
            <a:r>
              <a:rPr kumimoji="0" lang="en-US" altLang="en-US" sz="1800" b="0" i="0" u="none" strike="noStrike" cap="none" normalizeH="0" baseline="0" dirty="0" smtClean="0">
                <a:ln>
                  <a:noFill/>
                </a:ln>
                <a:solidFill>
                  <a:schemeClr val="tx1"/>
                </a:solidFill>
                <a:effectLst/>
                <a:latin typeface="Arial Unicode MS"/>
              </a:rPr>
              <a:t>Adapter</a:t>
            </a:r>
            <a:r>
              <a:rPr kumimoji="0" lang="en-US" altLang="en-US" sz="1800" b="0" i="0" u="none" strike="noStrike" cap="none" normalizeH="0" baseline="0" dirty="0" smtClean="0">
                <a:ln>
                  <a:noFill/>
                </a:ln>
                <a:solidFill>
                  <a:schemeClr val="tx1"/>
                </a:solidFill>
                <a:effectLst/>
              </a:rPr>
              <a:t> se </a:t>
            </a:r>
            <a:r>
              <a:rPr kumimoji="0" lang="en-US" altLang="en-US" sz="1800" b="0" i="0" u="none" strike="noStrike" cap="none" normalizeH="0" baseline="0" dirty="0" err="1" smtClean="0">
                <a:ln>
                  <a:noFill/>
                </a:ln>
                <a:solidFill>
                  <a:schemeClr val="tx1"/>
                </a:solidFill>
                <a:effectLst/>
              </a:rPr>
              <a:t>encarga</a:t>
            </a:r>
            <a:r>
              <a:rPr kumimoji="0" lang="en-US" altLang="en-US" sz="1800" b="0" i="0" u="none" strike="noStrike" cap="none" normalizeH="0" baseline="0" dirty="0" smtClean="0">
                <a:ln>
                  <a:noFill/>
                </a:ln>
                <a:solidFill>
                  <a:schemeClr val="tx1"/>
                </a:solidFill>
                <a:effectLst/>
              </a:rPr>
              <a:t> de </a:t>
            </a:r>
            <a:r>
              <a:rPr kumimoji="0" lang="en-US" altLang="en-US" sz="1800" b="0" i="0" u="none" strike="noStrike" cap="none" normalizeH="0" baseline="0" dirty="0" err="1" smtClean="0">
                <a:ln>
                  <a:noFill/>
                </a:ln>
                <a:solidFill>
                  <a:schemeClr val="tx1"/>
                </a:solidFill>
                <a:effectLst/>
              </a:rPr>
              <a:t>adaptar</a:t>
            </a:r>
            <a:r>
              <a:rPr kumimoji="0" lang="en-US" altLang="en-US" sz="1800" b="0" i="0" u="none" strike="noStrike" cap="none" normalizeH="0" baseline="0" dirty="0" smtClean="0">
                <a:ln>
                  <a:noFill/>
                </a:ln>
                <a:solidFill>
                  <a:schemeClr val="tx1"/>
                </a:solidFill>
                <a:effectLst/>
              </a:rPr>
              <a:t> la clase  </a:t>
            </a:r>
            <a:r>
              <a:rPr kumimoji="0" lang="en-US" altLang="en-US" sz="1800" b="0" i="0" u="none" strike="noStrike" cap="none" normalizeH="0" baseline="0" dirty="0" err="1" smtClean="0">
                <a:ln>
                  <a:noFill/>
                </a:ln>
                <a:solidFill>
                  <a:schemeClr val="tx1"/>
                </a:solidFill>
                <a:effectLst/>
                <a:latin typeface="Arial Unicode MS"/>
              </a:rPr>
              <a:t>FahrenheitTemperature</a:t>
            </a:r>
            <a:r>
              <a:rPr kumimoji="0" lang="en-US" altLang="en-US" sz="1800" b="0" i="0" u="none" strike="noStrike" cap="none" normalizeH="0" baseline="0" dirty="0" smtClean="0">
                <a:ln>
                  <a:noFill/>
                </a:ln>
                <a:solidFill>
                  <a:schemeClr val="tx1"/>
                </a:solidFill>
                <a:effectLst/>
              </a:rPr>
              <a:t> a </a:t>
            </a:r>
            <a:r>
              <a:rPr kumimoji="0" lang="en-US" altLang="en-US" sz="1800" b="0" i="0" u="none" strike="noStrike" cap="none" normalizeH="0" baseline="0" dirty="0" err="1" smtClean="0">
                <a:ln>
                  <a:noFill/>
                </a:ln>
                <a:solidFill>
                  <a:schemeClr val="tx1"/>
                </a:solidFill>
                <a:effectLst/>
                <a:latin typeface="Arial Unicode MS"/>
              </a:rPr>
              <a:t>ITemperature</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permitiendo</a:t>
            </a:r>
            <a:r>
              <a:rPr kumimoji="0" lang="en-US" altLang="en-US" sz="1800" b="0" i="0" u="none" strike="noStrike" cap="none" normalizeH="0" baseline="0" dirty="0" smtClean="0">
                <a:ln>
                  <a:noFill/>
                </a:ln>
                <a:solidFill>
                  <a:schemeClr val="tx1"/>
                </a:solidFill>
                <a:effectLst/>
              </a:rPr>
              <a:t> que la clase </a:t>
            </a:r>
            <a:r>
              <a:rPr kumimoji="0" lang="en-US" altLang="en-US" sz="1800" b="0" i="0" u="none" strike="noStrike" cap="none" normalizeH="0" baseline="0" dirty="0" err="1" smtClean="0">
                <a:ln>
                  <a:noFill/>
                </a:ln>
                <a:solidFill>
                  <a:schemeClr val="tx1"/>
                </a:solidFill>
                <a:effectLst/>
              </a:rPr>
              <a:t>cliente</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pueda</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trabajar</a:t>
            </a:r>
            <a:r>
              <a:rPr kumimoji="0" lang="en-US" altLang="en-US" sz="1800" b="0" i="0" u="none" strike="noStrike" cap="none" normalizeH="0" baseline="0" dirty="0" smtClean="0">
                <a:ln>
                  <a:noFill/>
                </a:ln>
                <a:solidFill>
                  <a:schemeClr val="tx1"/>
                </a:solidFill>
                <a:effectLst/>
              </a:rPr>
              <a:t> con </a:t>
            </a:r>
            <a:r>
              <a:rPr kumimoji="0" lang="en-US" altLang="en-US" sz="1800" b="0" i="0" u="none" strike="noStrike" cap="none" normalizeH="0" baseline="0" dirty="0" err="1" smtClean="0">
                <a:ln>
                  <a:noFill/>
                </a:ln>
                <a:solidFill>
                  <a:schemeClr val="tx1"/>
                </a:solidFill>
                <a:effectLst/>
              </a:rPr>
              <a:t>temperaturas</a:t>
            </a:r>
            <a:r>
              <a:rPr kumimoji="0" lang="en-US" altLang="en-US" sz="1800" b="0" i="0" u="none" strike="noStrike" cap="none" normalizeH="0" baseline="0" dirty="0" smtClean="0">
                <a:ln>
                  <a:noFill/>
                </a:ln>
                <a:solidFill>
                  <a:schemeClr val="tx1"/>
                </a:solidFill>
                <a:effectLst/>
              </a:rPr>
              <a:t> en </a:t>
            </a:r>
            <a:r>
              <a:rPr kumimoji="0" lang="en-US" altLang="en-US" sz="1800" b="0" i="0" u="none" strike="noStrike" cap="none" normalizeH="0" baseline="0" dirty="0" err="1" smtClean="0">
                <a:ln>
                  <a:noFill/>
                </a:ln>
                <a:solidFill>
                  <a:schemeClr val="tx1"/>
                </a:solidFill>
                <a:effectLst/>
              </a:rPr>
              <a:t>grados</a:t>
            </a:r>
            <a:r>
              <a:rPr kumimoji="0" lang="en-US" altLang="en-US" sz="1800" b="0" i="0" u="none" strike="noStrike" cap="none" normalizeH="0" baseline="0" dirty="0" smtClean="0">
                <a:ln>
                  <a:noFill/>
                </a:ln>
                <a:solidFill>
                  <a:schemeClr val="tx1"/>
                </a:solidFill>
                <a:effectLst/>
              </a:rPr>
              <a:t> Celsius, </a:t>
            </a:r>
            <a:r>
              <a:rPr kumimoji="0" lang="en-US" altLang="en-US" sz="1800" b="0" i="0" u="none" strike="noStrike" cap="none" normalizeH="0" baseline="0" dirty="0" err="1" smtClean="0">
                <a:ln>
                  <a:noFill/>
                </a:ln>
                <a:solidFill>
                  <a:schemeClr val="tx1"/>
                </a:solidFill>
                <a:effectLst/>
              </a:rPr>
              <a:t>aunque</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internamente</a:t>
            </a:r>
            <a:r>
              <a:rPr kumimoji="0" lang="en-US" altLang="en-US" sz="1800" b="0" i="0" u="none" strike="noStrike" cap="none" normalizeH="0" baseline="0" dirty="0" smtClean="0">
                <a:ln>
                  <a:noFill/>
                </a:ln>
                <a:solidFill>
                  <a:schemeClr val="tx1"/>
                </a:solidFill>
                <a:effectLst/>
              </a:rPr>
              <a:t> la clase </a:t>
            </a:r>
            <a:r>
              <a:rPr kumimoji="0" lang="en-US" altLang="en-US" sz="1800" b="0" i="0" u="none" strike="noStrike" cap="none" normalizeH="0" baseline="0" dirty="0" err="1" smtClean="0">
                <a:ln>
                  <a:noFill/>
                </a:ln>
                <a:solidFill>
                  <a:schemeClr val="tx1"/>
                </a:solidFill>
                <a:effectLst/>
                <a:latin typeface="Arial Unicode MS"/>
              </a:rPr>
              <a:t>FahrenheitTemperature</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proporciona</a:t>
            </a:r>
            <a:r>
              <a:rPr kumimoji="0" lang="en-US" altLang="en-US" sz="1800" b="0" i="0" u="none" strike="noStrike" cap="none" normalizeH="0" baseline="0" dirty="0" smtClean="0">
                <a:ln>
                  <a:noFill/>
                </a:ln>
                <a:solidFill>
                  <a:schemeClr val="tx1"/>
                </a:solidFill>
                <a:effectLst/>
              </a:rPr>
              <a:t> la </a:t>
            </a:r>
            <a:r>
              <a:rPr kumimoji="0" lang="en-US" altLang="en-US" sz="1800" b="0" i="0" u="none" strike="noStrike" cap="none" normalizeH="0" baseline="0" dirty="0" err="1" smtClean="0">
                <a:ln>
                  <a:noFill/>
                </a:ln>
                <a:solidFill>
                  <a:schemeClr val="tx1"/>
                </a:solidFill>
                <a:effectLst/>
              </a:rPr>
              <a:t>temperatura</a:t>
            </a:r>
            <a:r>
              <a:rPr kumimoji="0" lang="en-US" altLang="en-US" sz="1800" b="0" i="0" u="none" strike="noStrike" cap="none" normalizeH="0" baseline="0" dirty="0" smtClean="0">
                <a:ln>
                  <a:noFill/>
                </a:ln>
                <a:solidFill>
                  <a:schemeClr val="tx1"/>
                </a:solidFill>
                <a:effectLst/>
              </a:rPr>
              <a:t> en </a:t>
            </a:r>
            <a:r>
              <a:rPr kumimoji="0" lang="en-US" altLang="en-US" sz="1800" b="0" i="0" u="none" strike="noStrike" cap="none" normalizeH="0" baseline="0" dirty="0" err="1" smtClean="0">
                <a:ln>
                  <a:noFill/>
                </a:ln>
                <a:solidFill>
                  <a:schemeClr val="tx1"/>
                </a:solidFill>
                <a:effectLst/>
              </a:rPr>
              <a:t>grados</a:t>
            </a:r>
            <a:r>
              <a:rPr kumimoji="0" lang="en-US" altLang="en-US" sz="1800" b="0" i="0" u="none" strike="noStrike" cap="none" normalizeH="0" baseline="0" dirty="0" smtClean="0">
                <a:ln>
                  <a:noFill/>
                </a:ln>
                <a:solidFill>
                  <a:schemeClr val="tx1"/>
                </a:solidFill>
                <a:effectLst/>
              </a:rPr>
              <a:t> Fahrenheit.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Imagen 4"/>
          <p:cNvPicPr>
            <a:picLocks noChangeAspect="1"/>
          </p:cNvPicPr>
          <p:nvPr/>
        </p:nvPicPr>
        <p:blipFill>
          <a:blip r:embed="rId2"/>
          <a:stretch>
            <a:fillRect/>
          </a:stretch>
        </p:blipFill>
        <p:spPr>
          <a:xfrm>
            <a:off x="1089990" y="2995614"/>
            <a:ext cx="5229955" cy="2934109"/>
          </a:xfrm>
          <a:prstGeom prst="rect">
            <a:avLst/>
          </a:prstGeom>
        </p:spPr>
      </p:pic>
      <p:sp>
        <p:nvSpPr>
          <p:cNvPr id="6" name="Rectangle 2"/>
          <p:cNvSpPr>
            <a:spLocks noChangeArrowheads="1"/>
          </p:cNvSpPr>
          <p:nvPr/>
        </p:nvSpPr>
        <p:spPr bwMode="auto">
          <a:xfrm>
            <a:off x="6705600" y="599795"/>
            <a:ext cx="470452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Arial" panose="020B0604020202020204" pitchFamily="34" charset="0"/>
              </a:rPr>
              <a:t>4. </a:t>
            </a:r>
            <a:r>
              <a:rPr kumimoji="0" lang="en-US" altLang="en-US" b="1" i="0" u="none" strike="noStrike" cap="none" normalizeH="0" baseline="0" dirty="0" err="1" smtClean="0">
                <a:ln>
                  <a:noFill/>
                </a:ln>
                <a:solidFill>
                  <a:schemeClr val="tx1"/>
                </a:solidFill>
                <a:effectLst/>
                <a:latin typeface="Arial" panose="020B0604020202020204" pitchFamily="34" charset="0"/>
              </a:rPr>
              <a:t>Cliente</a:t>
            </a:r>
            <a:endParaRPr kumimoji="0" lang="en-US" altLang="en-US" b="1"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panose="020B0604020202020204" pitchFamily="34" charset="0"/>
              </a:rPr>
              <a:t>El </a:t>
            </a:r>
            <a:r>
              <a:rPr kumimoji="0" lang="en-US" altLang="en-US" b="0" i="0" u="none" strike="noStrike" cap="none" normalizeH="0" baseline="0" dirty="0" err="1" smtClean="0">
                <a:ln>
                  <a:noFill/>
                </a:ln>
                <a:solidFill>
                  <a:schemeClr val="tx1"/>
                </a:solidFill>
                <a:effectLst/>
                <a:latin typeface="Arial" panose="020B0604020202020204" pitchFamily="34" charset="0"/>
              </a:rPr>
              <a:t>cliente</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interactúa</a:t>
            </a:r>
            <a:r>
              <a:rPr kumimoji="0" lang="en-US" altLang="en-US" b="0" i="0" u="none" strike="noStrike" cap="none" normalizeH="0" baseline="0" dirty="0" smtClean="0">
                <a:ln>
                  <a:noFill/>
                </a:ln>
                <a:solidFill>
                  <a:schemeClr val="tx1"/>
                </a:solidFill>
                <a:effectLst/>
                <a:latin typeface="Arial" panose="020B0604020202020204" pitchFamily="34" charset="0"/>
              </a:rPr>
              <a:t> con la </a:t>
            </a:r>
            <a:r>
              <a:rPr kumimoji="0" lang="en-US" altLang="en-US" b="0" i="0" u="none" strike="noStrike" cap="none" normalizeH="0" baseline="0" dirty="0" err="1" smtClean="0">
                <a:ln>
                  <a:noFill/>
                </a:ln>
                <a:solidFill>
                  <a:schemeClr val="tx1"/>
                </a:solidFill>
                <a:effectLst/>
                <a:latin typeface="Arial" panose="020B0604020202020204" pitchFamily="34" charset="0"/>
              </a:rPr>
              <a:t>interfaz</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Unicode MS"/>
              </a:rPr>
              <a:t>ITemperature</a:t>
            </a:r>
            <a:r>
              <a:rPr kumimoji="0" lang="en-US" altLang="en-US" b="0" i="0" u="none" strike="noStrike" cap="none" normalizeH="0" baseline="0" dirty="0" smtClean="0">
                <a:ln>
                  <a:noFill/>
                </a:ln>
                <a:solidFill>
                  <a:schemeClr val="tx1"/>
                </a:solidFill>
                <a:effectLst/>
              </a:rPr>
              <a:t> y no </a:t>
            </a:r>
            <a:r>
              <a:rPr kumimoji="0" lang="en-US" altLang="en-US" b="0" i="0" u="none" strike="noStrike" cap="none" normalizeH="0" baseline="0" dirty="0" err="1" smtClean="0">
                <a:ln>
                  <a:noFill/>
                </a:ln>
                <a:solidFill>
                  <a:schemeClr val="tx1"/>
                </a:solidFill>
                <a:effectLst/>
              </a:rPr>
              <a:t>necesita</a:t>
            </a:r>
            <a:r>
              <a:rPr kumimoji="0" lang="en-US" altLang="en-US" b="0" i="0" u="none" strike="noStrike" cap="none" normalizeH="0" baseline="0" dirty="0" smtClean="0">
                <a:ln>
                  <a:noFill/>
                </a:ln>
                <a:solidFill>
                  <a:schemeClr val="tx1"/>
                </a:solidFill>
                <a:effectLst/>
              </a:rPr>
              <a:t> saber que la clase </a:t>
            </a:r>
            <a:r>
              <a:rPr kumimoji="0" lang="en-US" altLang="en-US" b="0" i="0" u="none" strike="noStrike" cap="none" normalizeH="0" baseline="0" dirty="0" err="1" smtClean="0">
                <a:ln>
                  <a:noFill/>
                </a:ln>
                <a:solidFill>
                  <a:schemeClr val="tx1"/>
                </a:solidFill>
                <a:effectLst/>
                <a:latin typeface="Arial Unicode MS"/>
              </a:rPr>
              <a:t>FahrenheitTemperature</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está</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siendo</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utilizada</a:t>
            </a:r>
            <a:r>
              <a:rPr kumimoji="0" lang="en-US" altLang="en-US" b="0" i="0" u="none" strike="noStrike" cap="none" normalizeH="0" baseline="0" dirty="0" smtClean="0">
                <a:ln>
                  <a:noFill/>
                </a:ln>
                <a:solidFill>
                  <a:schemeClr val="tx1"/>
                </a:solidFill>
                <a:effectLst/>
              </a:rPr>
              <a:t>. El </a:t>
            </a:r>
            <a:r>
              <a:rPr kumimoji="0" lang="en-US" altLang="en-US" b="0" i="0" u="none" strike="noStrike" cap="none" normalizeH="0" baseline="0" dirty="0" err="1" smtClean="0">
                <a:ln>
                  <a:noFill/>
                </a:ln>
                <a:solidFill>
                  <a:schemeClr val="tx1"/>
                </a:solidFill>
                <a:effectLst/>
              </a:rPr>
              <a:t>cliente</a:t>
            </a:r>
            <a:r>
              <a:rPr kumimoji="0" lang="en-US" altLang="en-US" b="0" i="0" u="none" strike="noStrike" cap="none" normalizeH="0" baseline="0" dirty="0" smtClean="0">
                <a:ln>
                  <a:noFill/>
                </a:ln>
                <a:solidFill>
                  <a:schemeClr val="tx1"/>
                </a:solidFill>
                <a:effectLst/>
              </a:rPr>
              <a:t> solo llama al </a:t>
            </a:r>
            <a:r>
              <a:rPr kumimoji="0" lang="en-US" altLang="en-US" b="0" i="0" u="none" strike="noStrike" cap="none" normalizeH="0" baseline="0" dirty="0" err="1" smtClean="0">
                <a:ln>
                  <a:noFill/>
                </a:ln>
                <a:solidFill>
                  <a:schemeClr val="tx1"/>
                </a:solidFill>
                <a:effectLst/>
              </a:rPr>
              <a:t>método</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latin typeface="Arial Unicode MS"/>
              </a:rPr>
              <a:t>GetTemperature</a:t>
            </a:r>
            <a:r>
              <a:rPr kumimoji="0" lang="en-US" altLang="en-US" b="0" i="0" u="none" strike="noStrike" cap="none" normalizeH="0" baseline="0" dirty="0" smtClean="0">
                <a:ln>
                  <a:noFill/>
                </a:ln>
                <a:solidFill>
                  <a:schemeClr val="tx1"/>
                </a:solidFill>
                <a:effectLst/>
                <a:latin typeface="Arial Unicode MS"/>
              </a:rPr>
              <a:t>()</a:t>
            </a:r>
            <a:r>
              <a:rPr kumimoji="0" lang="en-US" altLang="en-US" b="0" i="0" u="none" strike="noStrike" cap="none" normalizeH="0" baseline="0" dirty="0" smtClean="0">
                <a:ln>
                  <a:noFill/>
                </a:ln>
                <a:solidFill>
                  <a:schemeClr val="tx1"/>
                </a:solidFill>
                <a:effectLst/>
              </a:rPr>
              <a:t> de </a:t>
            </a:r>
            <a:r>
              <a:rPr kumimoji="0" lang="en-US" altLang="en-US" b="0" i="0" u="none" strike="noStrike" cap="none" normalizeH="0" baseline="0" dirty="0" err="1" smtClean="0">
                <a:ln>
                  <a:noFill/>
                </a:ln>
                <a:solidFill>
                  <a:schemeClr val="tx1"/>
                </a:solidFill>
                <a:effectLst/>
                <a:latin typeface="Arial Unicode MS"/>
              </a:rPr>
              <a:t>ITemperature</a:t>
            </a:r>
            <a:r>
              <a:rPr kumimoji="0" lang="en-US" altLang="en-US" b="0" i="0" u="none" strike="noStrike" cap="none" normalizeH="0" baseline="0" dirty="0" smtClean="0">
                <a:ln>
                  <a:noFill/>
                </a:ln>
                <a:solidFill>
                  <a:schemeClr val="tx1"/>
                </a:solidFill>
                <a:effectLst/>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pic>
        <p:nvPicPr>
          <p:cNvPr id="7" name="Imagen 6"/>
          <p:cNvPicPr>
            <a:picLocks noChangeAspect="1"/>
          </p:cNvPicPr>
          <p:nvPr/>
        </p:nvPicPr>
        <p:blipFill>
          <a:blip r:embed="rId3"/>
          <a:stretch>
            <a:fillRect/>
          </a:stretch>
        </p:blipFill>
        <p:spPr>
          <a:xfrm>
            <a:off x="6705600" y="3522293"/>
            <a:ext cx="5144218" cy="1324160"/>
          </a:xfrm>
          <a:prstGeom prst="rect">
            <a:avLst/>
          </a:prstGeom>
        </p:spPr>
      </p:pic>
    </p:spTree>
    <p:extLst>
      <p:ext uri="{BB962C8B-B14F-4D97-AF65-F5344CB8AC3E}">
        <p14:creationId xmlns:p14="http://schemas.microsoft.com/office/powerpoint/2010/main" val="38637124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64705" y="765274"/>
            <a:ext cx="1055867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Uso del Adapter: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chemeClr val="tx1"/>
                </a:solidFill>
                <a:effectLst/>
                <a:latin typeface="Arial" panose="020B0604020202020204" pitchFamily="34" charset="0"/>
              </a:rPr>
              <a:t>Ahora</a:t>
            </a:r>
            <a:r>
              <a:rPr kumimoji="0" lang="en-US" altLang="en-US" sz="2000" b="0" i="0" u="none" strike="noStrike" cap="none" normalizeH="0" baseline="0" dirty="0" smtClean="0">
                <a:ln>
                  <a:noFill/>
                </a:ln>
                <a:solidFill>
                  <a:schemeClr val="tx1"/>
                </a:solidFill>
                <a:effectLst/>
                <a:latin typeface="Arial" panose="020B0604020202020204" pitchFamily="34" charset="0"/>
              </a:rPr>
              <a:t>, para </a:t>
            </a:r>
            <a:r>
              <a:rPr kumimoji="0" lang="en-US" altLang="en-US" sz="2000" b="0" i="0" u="none" strike="noStrike" cap="none" normalizeH="0" baseline="0" dirty="0" err="1" smtClean="0">
                <a:ln>
                  <a:noFill/>
                </a:ln>
                <a:solidFill>
                  <a:schemeClr val="tx1"/>
                </a:solidFill>
                <a:effectLst/>
                <a:latin typeface="Arial" panose="020B0604020202020204" pitchFamily="34" charset="0"/>
              </a:rPr>
              <a:t>usar</a:t>
            </a:r>
            <a:r>
              <a:rPr kumimoji="0" lang="en-US" altLang="en-US" sz="2000" b="0" i="0" u="none" strike="noStrike" cap="none" normalizeH="0" baseline="0" dirty="0" smtClean="0">
                <a:ln>
                  <a:noFill/>
                </a:ln>
                <a:solidFill>
                  <a:schemeClr val="tx1"/>
                </a:solidFill>
                <a:effectLst/>
                <a:latin typeface="Arial" panose="020B0604020202020204" pitchFamily="34" charset="0"/>
              </a:rPr>
              <a:t> el </a:t>
            </a:r>
            <a:r>
              <a:rPr kumimoji="0" lang="en-US" altLang="en-US" sz="2000" b="0" i="0" u="none" strike="noStrike" cap="none" normalizeH="0" baseline="0" dirty="0" err="1" smtClean="0">
                <a:ln>
                  <a:noFill/>
                </a:ln>
                <a:solidFill>
                  <a:schemeClr val="tx1"/>
                </a:solidFill>
                <a:effectLst/>
                <a:latin typeface="Arial" panose="020B0604020202020204" pitchFamily="34" charset="0"/>
              </a:rPr>
              <a:t>patrón</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smtClean="0">
                <a:ln>
                  <a:noFill/>
                </a:ln>
                <a:solidFill>
                  <a:schemeClr val="tx1"/>
                </a:solidFill>
                <a:effectLst/>
                <a:latin typeface="Arial Unicode MS"/>
              </a:rPr>
              <a:t>Adapter</a:t>
            </a:r>
            <a:r>
              <a:rPr kumimoji="0" lang="en-US" altLang="en-US" sz="2000" b="0" i="0" u="none" strike="noStrike" cap="none" normalizeH="0" baseline="0" dirty="0" smtClean="0">
                <a:ln>
                  <a:noFill/>
                </a:ln>
                <a:solidFill>
                  <a:schemeClr val="tx1"/>
                </a:solidFill>
                <a:effectLst/>
              </a:rPr>
              <a:t>, el </a:t>
            </a:r>
            <a:r>
              <a:rPr kumimoji="0" lang="en-US" altLang="en-US" sz="2000" b="0" i="0" u="none" strike="noStrike" cap="none" normalizeH="0" baseline="0" dirty="0" err="1" smtClean="0">
                <a:ln>
                  <a:noFill/>
                </a:ln>
                <a:solidFill>
                  <a:schemeClr val="tx1"/>
                </a:solidFill>
                <a:effectLst/>
              </a:rPr>
              <a:t>cliente</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creará</a:t>
            </a:r>
            <a:r>
              <a:rPr kumimoji="0" lang="en-US" altLang="en-US" sz="2000" b="0" i="0" u="none" strike="noStrike" cap="none" normalizeH="0" baseline="0" dirty="0" smtClean="0">
                <a:ln>
                  <a:noFill/>
                </a:ln>
                <a:solidFill>
                  <a:schemeClr val="tx1"/>
                </a:solidFill>
                <a:effectLst/>
              </a:rPr>
              <a:t> una </a:t>
            </a:r>
            <a:r>
              <a:rPr kumimoji="0" lang="en-US" altLang="en-US" sz="2000" b="0" i="0" u="none" strike="noStrike" cap="none" normalizeH="0" baseline="0" dirty="0" err="1" smtClean="0">
                <a:ln>
                  <a:noFill/>
                </a:ln>
                <a:solidFill>
                  <a:schemeClr val="tx1"/>
                </a:solidFill>
                <a:effectLst/>
              </a:rPr>
              <a:t>instancia</a:t>
            </a:r>
            <a:r>
              <a:rPr kumimoji="0" lang="en-US" altLang="en-US" sz="2000" b="0" i="0" u="none" strike="noStrike" cap="none" normalizeH="0" baseline="0" dirty="0" smtClean="0">
                <a:ln>
                  <a:noFill/>
                </a:ln>
                <a:solidFill>
                  <a:schemeClr val="tx1"/>
                </a:solidFill>
                <a:effectLst/>
              </a:rPr>
              <a:t> de </a:t>
            </a:r>
            <a:r>
              <a:rPr kumimoji="0" lang="en-US" altLang="en-US" sz="2000" b="0" i="0" u="none" strike="noStrike" cap="none" normalizeH="0" baseline="0" dirty="0" err="1" smtClean="0">
                <a:ln>
                  <a:noFill/>
                </a:ln>
                <a:solidFill>
                  <a:schemeClr val="tx1"/>
                </a:solidFill>
                <a:effectLst/>
                <a:latin typeface="Arial Unicode MS"/>
              </a:rPr>
              <a:t>FahrenheitTemperature</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pero</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usará</a:t>
            </a:r>
            <a:r>
              <a:rPr kumimoji="0" lang="en-US" altLang="en-US" sz="2000" b="0" i="0" u="none" strike="noStrike" cap="none" normalizeH="0" baseline="0" dirty="0" smtClean="0">
                <a:ln>
                  <a:noFill/>
                </a:ln>
                <a:solidFill>
                  <a:schemeClr val="tx1"/>
                </a:solidFill>
                <a:effectLst/>
              </a:rPr>
              <a:t> el </a:t>
            </a:r>
            <a:r>
              <a:rPr kumimoji="0" lang="en-US" altLang="en-US" sz="2000" b="0" i="0" u="none" strike="noStrike" cap="none" normalizeH="0" baseline="0" dirty="0" err="1" smtClean="0">
                <a:ln>
                  <a:noFill/>
                </a:ln>
                <a:solidFill>
                  <a:schemeClr val="tx1"/>
                </a:solidFill>
                <a:effectLst/>
                <a:latin typeface="Arial Unicode MS"/>
              </a:rPr>
              <a:t>TemperatureAdapter</a:t>
            </a:r>
            <a:r>
              <a:rPr kumimoji="0" lang="en-US" altLang="en-US" sz="2000" b="0" i="0" u="none" strike="noStrike" cap="none" normalizeH="0" baseline="0" dirty="0" smtClean="0">
                <a:ln>
                  <a:noFill/>
                </a:ln>
                <a:solidFill>
                  <a:schemeClr val="tx1"/>
                </a:solidFill>
                <a:effectLst/>
              </a:rPr>
              <a:t> para </a:t>
            </a:r>
            <a:r>
              <a:rPr kumimoji="0" lang="en-US" altLang="en-US" sz="2000" b="0" i="0" u="none" strike="noStrike" cap="none" normalizeH="0" baseline="0" dirty="0" err="1" smtClean="0">
                <a:ln>
                  <a:noFill/>
                </a:ln>
                <a:solidFill>
                  <a:schemeClr val="tx1"/>
                </a:solidFill>
                <a:effectLst/>
              </a:rPr>
              <a:t>adaptarlo</a:t>
            </a:r>
            <a:r>
              <a:rPr kumimoji="0" lang="en-US" altLang="en-US" sz="2000" b="0" i="0" u="none" strike="noStrike" cap="none" normalizeH="0" baseline="0" dirty="0" smtClean="0">
                <a:ln>
                  <a:noFill/>
                </a:ln>
                <a:solidFill>
                  <a:schemeClr val="tx1"/>
                </a:solidFill>
                <a:effectLst/>
              </a:rPr>
              <a:t> a la </a:t>
            </a:r>
            <a:r>
              <a:rPr kumimoji="0" lang="en-US" altLang="en-US" sz="2000" b="0" i="0" u="none" strike="noStrike" cap="none" normalizeH="0" baseline="0" dirty="0" err="1" smtClean="0">
                <a:ln>
                  <a:noFill/>
                </a:ln>
                <a:solidFill>
                  <a:schemeClr val="tx1"/>
                </a:solidFill>
                <a:effectLst/>
              </a:rPr>
              <a:t>interfaz</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latin typeface="Arial Unicode MS"/>
              </a:rPr>
              <a:t>ITemperature</a:t>
            </a:r>
            <a:endParaRPr kumimoji="0" lang="en-US" altLang="en-US" sz="2000" b="0" i="0" u="none" strike="noStrike" cap="none" normalizeH="0" baseline="0" dirty="0" smtClean="0">
              <a:ln>
                <a:noFill/>
              </a:ln>
              <a:solidFill>
                <a:schemeClr val="tx1"/>
              </a:solidFill>
              <a:effectLst/>
              <a:latin typeface="Arial Unicode MS"/>
            </a:endParaRPr>
          </a:p>
        </p:txBody>
      </p:sp>
      <p:pic>
        <p:nvPicPr>
          <p:cNvPr id="5" name="Imagen 4"/>
          <p:cNvPicPr>
            <a:picLocks noChangeAspect="1"/>
          </p:cNvPicPr>
          <p:nvPr/>
        </p:nvPicPr>
        <p:blipFill>
          <a:blip r:embed="rId2"/>
          <a:stretch>
            <a:fillRect/>
          </a:stretch>
        </p:blipFill>
        <p:spPr>
          <a:xfrm>
            <a:off x="1005365" y="2280229"/>
            <a:ext cx="5601424" cy="2848362"/>
          </a:xfrm>
          <a:prstGeom prst="rect">
            <a:avLst/>
          </a:prstGeom>
        </p:spPr>
      </p:pic>
      <p:sp>
        <p:nvSpPr>
          <p:cNvPr id="6" name="Rectangle 2"/>
          <p:cNvSpPr>
            <a:spLocks noChangeArrowheads="1"/>
          </p:cNvSpPr>
          <p:nvPr/>
        </p:nvSpPr>
        <p:spPr bwMode="auto">
          <a:xfrm>
            <a:off x="6864626" y="1996964"/>
            <a:ext cx="4558749"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smtClean="0">
                <a:ln>
                  <a:noFill/>
                </a:ln>
                <a:solidFill>
                  <a:schemeClr val="tx1"/>
                </a:solidFill>
                <a:effectLst/>
                <a:latin typeface="Arial" panose="020B0604020202020204" pitchFamily="34" charset="0"/>
              </a:rPr>
              <a:t>Componentes</a:t>
            </a:r>
            <a:r>
              <a:rPr kumimoji="0" lang="en-US" altLang="en-US" b="1" i="0" u="none" strike="noStrike" cap="none" normalizeH="0" baseline="0" dirty="0" smtClean="0">
                <a:ln>
                  <a:noFill/>
                </a:ln>
                <a:solidFill>
                  <a:schemeClr val="tx1"/>
                </a:solidFill>
                <a:effectLst/>
                <a:latin typeface="Arial" panose="020B0604020202020204" pitchFamily="34" charset="0"/>
              </a:rPr>
              <a:t> del Adapter en el </a:t>
            </a:r>
            <a:r>
              <a:rPr kumimoji="0" lang="en-US" altLang="en-US" b="1" i="0" u="none" strike="noStrike" cap="none" normalizeH="0" baseline="0" dirty="0" err="1" smtClean="0">
                <a:ln>
                  <a:noFill/>
                </a:ln>
                <a:solidFill>
                  <a:schemeClr val="tx1"/>
                </a:solidFill>
                <a:effectLst/>
                <a:latin typeface="Arial" panose="020B0604020202020204" pitchFamily="34" charset="0"/>
              </a:rPr>
              <a:t>ejemplo</a:t>
            </a:r>
            <a:r>
              <a:rPr kumimoji="0" lang="en-US" altLang="en-US" b="1"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Target (</a:t>
            </a:r>
            <a:r>
              <a:rPr kumimoji="0" lang="en-US" altLang="en-US" b="1" i="0" u="none" strike="noStrike" cap="none" normalizeH="0" baseline="0" dirty="0" err="1" smtClean="0">
                <a:ln>
                  <a:noFill/>
                </a:ln>
                <a:solidFill>
                  <a:schemeClr val="tx1"/>
                </a:solidFill>
                <a:effectLst/>
                <a:latin typeface="Arial Unicode MS"/>
              </a:rPr>
              <a:t>ITemperature</a:t>
            </a:r>
            <a:r>
              <a:rPr kumimoji="0" lang="en-US" altLang="en-US" b="1" i="0" u="none" strike="noStrike" cap="none" normalizeH="0" baseline="0" dirty="0" smtClean="0">
                <a:ln>
                  <a:noFill/>
                </a:ln>
                <a:solidFill>
                  <a:schemeClr val="tx1"/>
                </a:solidFill>
                <a:effectLst/>
              </a:rPr>
              <a:t>)</a:t>
            </a:r>
            <a:r>
              <a:rPr kumimoji="0" lang="en-US" altLang="en-US" b="0" i="0" u="none" strike="noStrike" cap="none" normalizeH="0" baseline="0" dirty="0" smtClean="0">
                <a:ln>
                  <a:noFill/>
                </a:ln>
                <a:solidFill>
                  <a:schemeClr val="tx1"/>
                </a:solidFill>
                <a:effectLst/>
                <a:latin typeface="Arial" panose="020B0604020202020204" pitchFamily="34" charset="0"/>
              </a:rPr>
              <a:t>: La </a:t>
            </a:r>
            <a:r>
              <a:rPr kumimoji="0" lang="en-US" altLang="en-US" b="0" i="0" u="none" strike="noStrike" cap="none" normalizeH="0" baseline="0" dirty="0" err="1" smtClean="0">
                <a:ln>
                  <a:noFill/>
                </a:ln>
                <a:solidFill>
                  <a:schemeClr val="tx1"/>
                </a:solidFill>
                <a:effectLst/>
                <a:latin typeface="Arial" panose="020B0604020202020204" pitchFamily="34" charset="0"/>
              </a:rPr>
              <a:t>interfaz</a:t>
            </a:r>
            <a:r>
              <a:rPr kumimoji="0" lang="en-US" altLang="en-US" b="0" i="0" u="none" strike="noStrike" cap="none" normalizeH="0" baseline="0" dirty="0" smtClean="0">
                <a:ln>
                  <a:noFill/>
                </a:ln>
                <a:solidFill>
                  <a:schemeClr val="tx1"/>
                </a:solidFill>
                <a:effectLst/>
                <a:latin typeface="Arial" panose="020B0604020202020204" pitchFamily="34" charset="0"/>
              </a:rPr>
              <a:t> que el </a:t>
            </a:r>
            <a:r>
              <a:rPr kumimoji="0" lang="en-US" altLang="en-US" b="0" i="0" u="none" strike="noStrike" cap="none" normalizeH="0" baseline="0" dirty="0" err="1" smtClean="0">
                <a:ln>
                  <a:noFill/>
                </a:ln>
                <a:solidFill>
                  <a:schemeClr val="tx1"/>
                </a:solidFill>
                <a:effectLst/>
                <a:latin typeface="Arial" panose="020B0604020202020204" pitchFamily="34" charset="0"/>
              </a:rPr>
              <a:t>cliente</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espera</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usar</a:t>
            </a:r>
            <a:r>
              <a:rPr kumimoji="0" lang="en-US" altLang="en-US"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Client (</a:t>
            </a:r>
            <a:r>
              <a:rPr kumimoji="0" lang="en-US" altLang="en-US" b="1" i="0" u="none" strike="noStrike" cap="none" normalizeH="0" baseline="0" dirty="0" err="1" smtClean="0">
                <a:ln>
                  <a:noFill/>
                </a:ln>
                <a:solidFill>
                  <a:schemeClr val="tx1"/>
                </a:solidFill>
                <a:effectLst/>
                <a:latin typeface="Arial Unicode MS"/>
              </a:rPr>
              <a:t>TemperatureClient</a:t>
            </a:r>
            <a:r>
              <a:rPr kumimoji="0" lang="en-US" altLang="en-US" b="1" i="0" u="none" strike="noStrike" cap="none" normalizeH="0" baseline="0" dirty="0" smtClean="0">
                <a:ln>
                  <a:noFill/>
                </a:ln>
                <a:solidFill>
                  <a:schemeClr val="tx1"/>
                </a:solidFill>
                <a:effectLst/>
              </a:rPr>
              <a:t>)</a:t>
            </a:r>
            <a:r>
              <a:rPr kumimoji="0" lang="en-US" altLang="en-US" b="0" i="0" u="none" strike="noStrike" cap="none" normalizeH="0" baseline="0" dirty="0" smtClean="0">
                <a:ln>
                  <a:noFill/>
                </a:ln>
                <a:solidFill>
                  <a:schemeClr val="tx1"/>
                </a:solidFill>
                <a:effectLst/>
                <a:latin typeface="Arial" panose="020B0604020202020204" pitchFamily="34" charset="0"/>
              </a:rPr>
              <a:t>: La clase que usa la </a:t>
            </a:r>
            <a:r>
              <a:rPr kumimoji="0" lang="en-US" altLang="en-US" b="0" i="0" u="none" strike="noStrike" cap="none" normalizeH="0" baseline="0" dirty="0" err="1" smtClean="0">
                <a:ln>
                  <a:noFill/>
                </a:ln>
                <a:solidFill>
                  <a:schemeClr val="tx1"/>
                </a:solidFill>
                <a:effectLst/>
                <a:latin typeface="Arial" panose="020B0604020202020204" pitchFamily="34" charset="0"/>
              </a:rPr>
              <a:t>interfaz</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Unicode MS"/>
              </a:rPr>
              <a:t>ITemperature</a:t>
            </a:r>
            <a:r>
              <a:rPr kumimoji="0" lang="en-US" altLang="en-US" b="0" i="0" u="none" strike="noStrike" cap="none" normalizeH="0" baseline="0" dirty="0" smtClean="0">
                <a:ln>
                  <a:noFill/>
                </a:ln>
                <a:solidFill>
                  <a:schemeClr val="tx1"/>
                </a:solidFill>
                <a:effectLst/>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smtClean="0">
                <a:ln>
                  <a:noFill/>
                </a:ln>
                <a:solidFill>
                  <a:schemeClr val="tx1"/>
                </a:solidFill>
                <a:effectLst/>
                <a:latin typeface="Arial" panose="020B0604020202020204" pitchFamily="34" charset="0"/>
              </a:rPr>
              <a:t>Adaptee</a:t>
            </a:r>
            <a:r>
              <a:rPr kumimoji="0" lang="en-US" altLang="en-US" b="1" i="0" u="none" strike="noStrike" cap="none" normalizeH="0" baseline="0" dirty="0" smtClean="0">
                <a:ln>
                  <a:noFill/>
                </a:ln>
                <a:solidFill>
                  <a:schemeClr val="tx1"/>
                </a:solidFill>
                <a:effectLst/>
                <a:latin typeface="Arial" panose="020B0604020202020204" pitchFamily="34" charset="0"/>
              </a:rPr>
              <a:t> (</a:t>
            </a:r>
            <a:r>
              <a:rPr kumimoji="0" lang="en-US" altLang="en-US" b="1" i="0" u="none" strike="noStrike" cap="none" normalizeH="0" baseline="0" dirty="0" err="1" smtClean="0">
                <a:ln>
                  <a:noFill/>
                </a:ln>
                <a:solidFill>
                  <a:schemeClr val="tx1"/>
                </a:solidFill>
                <a:effectLst/>
                <a:latin typeface="Arial Unicode MS"/>
              </a:rPr>
              <a:t>FahrenheitTemperature</a:t>
            </a:r>
            <a:r>
              <a:rPr kumimoji="0" lang="en-US" altLang="en-US" b="1" i="0" u="none" strike="noStrike" cap="none" normalizeH="0" baseline="0" dirty="0" smtClean="0">
                <a:ln>
                  <a:noFill/>
                </a:ln>
                <a:solidFill>
                  <a:schemeClr val="tx1"/>
                </a:solidFill>
                <a:effectLst/>
              </a:rPr>
              <a:t>)</a:t>
            </a:r>
            <a:r>
              <a:rPr kumimoji="0" lang="en-US" altLang="en-US" b="0" i="0" u="none" strike="noStrike" cap="none" normalizeH="0" baseline="0" dirty="0" smtClean="0">
                <a:ln>
                  <a:noFill/>
                </a:ln>
                <a:solidFill>
                  <a:schemeClr val="tx1"/>
                </a:solidFill>
                <a:effectLst/>
                <a:latin typeface="Arial" panose="020B0604020202020204" pitchFamily="34" charset="0"/>
              </a:rPr>
              <a:t>: La clase que tiene una </a:t>
            </a:r>
            <a:r>
              <a:rPr kumimoji="0" lang="en-US" altLang="en-US" b="0" i="0" u="none" strike="noStrike" cap="none" normalizeH="0" baseline="0" dirty="0" err="1" smtClean="0">
                <a:ln>
                  <a:noFill/>
                </a:ln>
                <a:solidFill>
                  <a:schemeClr val="tx1"/>
                </a:solidFill>
                <a:effectLst/>
                <a:latin typeface="Arial" panose="020B0604020202020204" pitchFamily="34" charset="0"/>
              </a:rPr>
              <a:t>interfaz</a:t>
            </a:r>
            <a:r>
              <a:rPr kumimoji="0" lang="en-US" altLang="en-US" b="0" i="0" u="none" strike="noStrike" cap="none" normalizeH="0" baseline="0" dirty="0" smtClean="0">
                <a:ln>
                  <a:noFill/>
                </a:ln>
                <a:solidFill>
                  <a:schemeClr val="tx1"/>
                </a:solidFill>
                <a:effectLst/>
                <a:latin typeface="Arial" panose="020B0604020202020204" pitchFamily="34" charset="0"/>
              </a:rPr>
              <a:t> incompatible (solo </a:t>
            </a:r>
            <a:r>
              <a:rPr kumimoji="0" lang="en-US" altLang="en-US" b="0" i="0" u="none" strike="noStrike" cap="none" normalizeH="0" baseline="0" dirty="0" err="1" smtClean="0">
                <a:ln>
                  <a:noFill/>
                </a:ln>
                <a:solidFill>
                  <a:schemeClr val="tx1"/>
                </a:solidFill>
                <a:effectLst/>
                <a:latin typeface="Arial" panose="020B0604020202020204" pitchFamily="34" charset="0"/>
              </a:rPr>
              <a:t>devuelve</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temperatura</a:t>
            </a:r>
            <a:r>
              <a:rPr kumimoji="0" lang="en-US" altLang="en-US" b="0" i="0" u="none" strike="noStrike" cap="none" normalizeH="0" baseline="0" dirty="0" smtClean="0">
                <a:ln>
                  <a:noFill/>
                </a:ln>
                <a:solidFill>
                  <a:schemeClr val="tx1"/>
                </a:solidFill>
                <a:effectLst/>
                <a:latin typeface="Arial" panose="020B0604020202020204" pitchFamily="34" charset="0"/>
              </a:rPr>
              <a:t> en Fahrenheit).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Adapter (</a:t>
            </a:r>
            <a:r>
              <a:rPr kumimoji="0" lang="en-US" altLang="en-US" b="1" i="0" u="none" strike="noStrike" cap="none" normalizeH="0" baseline="0" dirty="0" err="1" smtClean="0">
                <a:ln>
                  <a:noFill/>
                </a:ln>
                <a:solidFill>
                  <a:schemeClr val="tx1"/>
                </a:solidFill>
                <a:effectLst/>
                <a:latin typeface="Arial Unicode MS"/>
              </a:rPr>
              <a:t>TemperatureAdapter</a:t>
            </a:r>
            <a:r>
              <a:rPr kumimoji="0" lang="en-US" altLang="en-US" b="1" i="0" u="none" strike="noStrike" cap="none" normalizeH="0" baseline="0" dirty="0" smtClean="0">
                <a:ln>
                  <a:noFill/>
                </a:ln>
                <a:solidFill>
                  <a:schemeClr val="tx1"/>
                </a:solidFill>
                <a:effectLst/>
              </a:rPr>
              <a:t>)</a:t>
            </a:r>
            <a:r>
              <a:rPr kumimoji="0" lang="en-US" altLang="en-US" b="0" i="0" u="none" strike="noStrike" cap="none" normalizeH="0" baseline="0" dirty="0" smtClean="0">
                <a:ln>
                  <a:noFill/>
                </a:ln>
                <a:solidFill>
                  <a:schemeClr val="tx1"/>
                </a:solidFill>
                <a:effectLst/>
                <a:latin typeface="Arial" panose="020B0604020202020204" pitchFamily="34" charset="0"/>
              </a:rPr>
              <a:t>: La clase que </a:t>
            </a:r>
            <a:r>
              <a:rPr kumimoji="0" lang="en-US" altLang="en-US" b="0" i="0" u="none" strike="noStrike" cap="none" normalizeH="0" baseline="0" dirty="0" err="1" smtClean="0">
                <a:ln>
                  <a:noFill/>
                </a:ln>
                <a:solidFill>
                  <a:schemeClr val="tx1"/>
                </a:solidFill>
                <a:effectLst/>
                <a:latin typeface="Arial" panose="020B0604020202020204" pitchFamily="34" charset="0"/>
              </a:rPr>
              <a:t>adapta</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Unicode MS"/>
              </a:rPr>
              <a:t>FahrenheitTemperature</a:t>
            </a:r>
            <a:r>
              <a:rPr kumimoji="0" lang="en-US" altLang="en-US" b="0" i="0" u="none" strike="noStrike" cap="none" normalizeH="0" baseline="0" dirty="0" smtClean="0">
                <a:ln>
                  <a:noFill/>
                </a:ln>
                <a:solidFill>
                  <a:schemeClr val="tx1"/>
                </a:solidFill>
                <a:effectLst/>
              </a:rPr>
              <a:t> para que sea compatible con </a:t>
            </a:r>
            <a:r>
              <a:rPr kumimoji="0" lang="en-US" altLang="en-US" b="0" i="0" u="none" strike="noStrike" cap="none" normalizeH="0" baseline="0" dirty="0" err="1" smtClean="0">
                <a:ln>
                  <a:noFill/>
                </a:ln>
                <a:solidFill>
                  <a:schemeClr val="tx1"/>
                </a:solidFill>
                <a:effectLst/>
                <a:latin typeface="Arial Unicode MS"/>
              </a:rPr>
              <a:t>ITemperature</a:t>
            </a:r>
            <a:r>
              <a:rPr kumimoji="0" lang="en-US" altLang="en-US" b="0" i="0" u="none" strike="noStrike" cap="none" normalizeH="0" baseline="0" dirty="0" smtClean="0">
                <a:ln>
                  <a:noFill/>
                </a:ln>
                <a:solidFill>
                  <a:schemeClr val="tx1"/>
                </a:solidFill>
                <a:effectLst/>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99850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Tipos de patrones de diseño de </a:t>
            </a:r>
            <a:r>
              <a:rPr lang="es-MX" b="1" dirty="0" err="1" smtClean="0"/>
              <a:t>sotware</a:t>
            </a:r>
            <a:endParaRPr lang="en-US" dirty="0"/>
          </a:p>
        </p:txBody>
      </p:sp>
      <p:pic>
        <p:nvPicPr>
          <p:cNvPr id="6" name="Imagen 5"/>
          <p:cNvPicPr>
            <a:picLocks noChangeAspect="1"/>
          </p:cNvPicPr>
          <p:nvPr/>
        </p:nvPicPr>
        <p:blipFill>
          <a:blip r:embed="rId2"/>
          <a:stretch>
            <a:fillRect/>
          </a:stretch>
        </p:blipFill>
        <p:spPr>
          <a:xfrm>
            <a:off x="2791571" y="1690688"/>
            <a:ext cx="6608857" cy="4664182"/>
          </a:xfrm>
          <a:prstGeom prst="rect">
            <a:avLst/>
          </a:prstGeom>
        </p:spPr>
      </p:pic>
    </p:spTree>
    <p:extLst>
      <p:ext uri="{BB962C8B-B14F-4D97-AF65-F5344CB8AC3E}">
        <p14:creationId xmlns:p14="http://schemas.microsoft.com/office/powerpoint/2010/main" val="22342004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21766"/>
            <a:ext cx="10515600" cy="1325563"/>
          </a:xfrm>
        </p:spPr>
        <p:txBody>
          <a:bodyPr/>
          <a:lstStyle/>
          <a:p>
            <a:r>
              <a:rPr lang="es-PE" dirty="0" smtClean="0"/>
              <a:t>¿Qué es un documento XML?</a:t>
            </a:r>
            <a:endParaRPr lang="en-US" dirty="0"/>
          </a:p>
        </p:txBody>
      </p:sp>
      <p:sp>
        <p:nvSpPr>
          <p:cNvPr id="3" name="Marcador de contenido 2"/>
          <p:cNvSpPr>
            <a:spLocks noGrp="1"/>
          </p:cNvSpPr>
          <p:nvPr>
            <p:ph idx="1"/>
          </p:nvPr>
        </p:nvSpPr>
        <p:spPr>
          <a:xfrm>
            <a:off x="838200" y="1547329"/>
            <a:ext cx="10515600" cy="5171523"/>
          </a:xfrm>
        </p:spPr>
        <p:txBody>
          <a:bodyPr>
            <a:noAutofit/>
          </a:bodyPr>
          <a:lstStyle/>
          <a:p>
            <a:pPr algn="just"/>
            <a:r>
              <a:rPr lang="es-MX" sz="2000" dirty="0"/>
              <a:t>Un documento XML (Extensible </a:t>
            </a:r>
            <a:r>
              <a:rPr lang="es-MX" sz="2000" dirty="0" err="1"/>
              <a:t>Markup</a:t>
            </a:r>
            <a:r>
              <a:rPr lang="es-MX" sz="2000" dirty="0"/>
              <a:t> </a:t>
            </a:r>
            <a:r>
              <a:rPr lang="es-MX" sz="2000" dirty="0" err="1"/>
              <a:t>Language</a:t>
            </a:r>
            <a:r>
              <a:rPr lang="es-MX" sz="2000" dirty="0"/>
              <a:t>) es un formato de texto utilizado para almacenar y transportar datos. Es un estándar ampliamente adoptado que define una estructura jerárquica de elementos con etiquetas y atributos, permitiendo representar datos de manera </a:t>
            </a:r>
            <a:r>
              <a:rPr lang="es-MX" sz="2000" dirty="0" smtClean="0"/>
              <a:t>legible </a:t>
            </a:r>
            <a:r>
              <a:rPr lang="es-MX" sz="2000" dirty="0"/>
              <a:t>tanto para humanos como para máquinas</a:t>
            </a:r>
            <a:r>
              <a:rPr lang="es-MX" sz="2000" dirty="0" smtClean="0"/>
              <a:t>.</a:t>
            </a:r>
            <a:endParaRPr lang="en-US" sz="2000" dirty="0" smtClean="0"/>
          </a:p>
          <a:p>
            <a:pPr marL="0" indent="0" algn="just">
              <a:buNone/>
            </a:pPr>
            <a:r>
              <a:rPr lang="es-MX" sz="2000" b="1" dirty="0" smtClean="0"/>
              <a:t>Características </a:t>
            </a:r>
            <a:r>
              <a:rPr lang="es-MX" sz="2000" b="1" dirty="0"/>
              <a:t>de XML</a:t>
            </a:r>
          </a:p>
          <a:p>
            <a:pPr algn="just"/>
            <a:r>
              <a:rPr lang="es-MX" sz="2000" b="1" dirty="0"/>
              <a:t>Estructura Jerárquica</a:t>
            </a:r>
            <a:r>
              <a:rPr lang="es-MX" sz="2000" dirty="0"/>
              <a:t>: XML organiza los datos en una estructura de árbol. Cada elemento puede tener subelementos, creando una jerarquía.</a:t>
            </a:r>
          </a:p>
          <a:p>
            <a:pPr algn="just"/>
            <a:r>
              <a:rPr lang="es-MX" sz="2000" b="1" dirty="0"/>
              <a:t>Etiquetas Personalizadas</a:t>
            </a:r>
            <a:r>
              <a:rPr lang="es-MX" sz="2000" dirty="0"/>
              <a:t>: A diferencia de HTML, XML no tiene un conjunto fijo de etiquetas. Las etiquetas se definen según las necesidades de los datos que se representan.</a:t>
            </a:r>
          </a:p>
          <a:p>
            <a:pPr algn="just"/>
            <a:r>
              <a:rPr lang="es-MX" sz="2000" b="1" dirty="0" err="1"/>
              <a:t>Autodescriptivo</a:t>
            </a:r>
            <a:r>
              <a:rPr lang="es-MX" sz="2000" dirty="0"/>
              <a:t>: XML es </a:t>
            </a:r>
            <a:r>
              <a:rPr lang="es-MX" sz="2000" dirty="0" err="1"/>
              <a:t>autodescriptivo</a:t>
            </a:r>
            <a:r>
              <a:rPr lang="es-MX" sz="2000" dirty="0"/>
              <a:t> porque las etiquetas proporcionan información sobre el tipo de datos que contienen.</a:t>
            </a:r>
          </a:p>
          <a:p>
            <a:pPr algn="just"/>
            <a:r>
              <a:rPr lang="es-MX" sz="2000" b="1" dirty="0"/>
              <a:t>Portabilidad</a:t>
            </a:r>
            <a:r>
              <a:rPr lang="es-MX" sz="2000" dirty="0"/>
              <a:t>: XML es un formato de texto, lo que lo hace fácilmente transportable y compatible con diferentes sistemas y plataformas.</a:t>
            </a:r>
          </a:p>
          <a:p>
            <a:pPr algn="just"/>
            <a:r>
              <a:rPr lang="es-MX" sz="2000" b="1" dirty="0"/>
              <a:t>Extensible</a:t>
            </a:r>
            <a:r>
              <a:rPr lang="es-MX" sz="2000" dirty="0"/>
              <a:t>: Puedes crear tus propias etiquetas y estructuras, lo que lo hace muy flexible para representar datos </a:t>
            </a:r>
            <a:r>
              <a:rPr lang="es-MX" sz="2000" dirty="0" smtClean="0"/>
              <a:t>complejos</a:t>
            </a:r>
            <a:r>
              <a:rPr lang="es-MX" sz="2000" dirty="0"/>
              <a:t>.</a:t>
            </a:r>
          </a:p>
        </p:txBody>
      </p:sp>
    </p:spTree>
    <p:extLst>
      <p:ext uri="{BB962C8B-B14F-4D97-AF65-F5344CB8AC3E}">
        <p14:creationId xmlns:p14="http://schemas.microsoft.com/office/powerpoint/2010/main" val="42787107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Estructura básica de un documento XML</a:t>
            </a:r>
            <a:endParaRPr lang="en-US" b="1" dirty="0"/>
          </a:p>
        </p:txBody>
      </p:sp>
      <p:pic>
        <p:nvPicPr>
          <p:cNvPr id="4" name="Marcador de contenido 3"/>
          <p:cNvPicPr>
            <a:picLocks noGrp="1" noChangeAspect="1"/>
          </p:cNvPicPr>
          <p:nvPr>
            <p:ph idx="1"/>
          </p:nvPr>
        </p:nvPicPr>
        <p:blipFill>
          <a:blip r:embed="rId2"/>
          <a:stretch>
            <a:fillRect/>
          </a:stretch>
        </p:blipFill>
        <p:spPr>
          <a:xfrm>
            <a:off x="2284178" y="1690687"/>
            <a:ext cx="7255934" cy="1927155"/>
          </a:xfrm>
          <a:prstGeom prst="rect">
            <a:avLst/>
          </a:prstGeom>
        </p:spPr>
      </p:pic>
      <p:pic>
        <p:nvPicPr>
          <p:cNvPr id="5" name="Imagen 4"/>
          <p:cNvPicPr>
            <a:picLocks noChangeAspect="1"/>
          </p:cNvPicPr>
          <p:nvPr/>
        </p:nvPicPr>
        <p:blipFill rotWithShape="1">
          <a:blip r:embed="rId3"/>
          <a:srcRect r="28089"/>
          <a:stretch/>
        </p:blipFill>
        <p:spPr>
          <a:xfrm>
            <a:off x="682340" y="4055684"/>
            <a:ext cx="5229805" cy="1894543"/>
          </a:xfrm>
          <a:prstGeom prst="rect">
            <a:avLst/>
          </a:prstGeom>
        </p:spPr>
      </p:pic>
      <p:sp>
        <p:nvSpPr>
          <p:cNvPr id="6" name="Rectangle 2"/>
          <p:cNvSpPr>
            <a:spLocks noChangeArrowheads="1"/>
          </p:cNvSpPr>
          <p:nvPr/>
        </p:nvSpPr>
        <p:spPr bwMode="auto">
          <a:xfrm>
            <a:off x="6599582" y="4445115"/>
            <a:ext cx="4903304"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rPr>
              <a:t>En </a:t>
            </a:r>
            <a:r>
              <a:rPr kumimoji="0" lang="en-US" altLang="en-US" sz="1600" b="0" i="0" u="none" strike="noStrike" cap="none" normalizeH="0" baseline="0" dirty="0" err="1" smtClean="0">
                <a:ln>
                  <a:noFill/>
                </a:ln>
                <a:solidFill>
                  <a:schemeClr val="tx1"/>
                </a:solidFill>
                <a:effectLst/>
                <a:latin typeface="Arial" panose="020B0604020202020204" pitchFamily="34" charset="0"/>
              </a:rPr>
              <a:t>este</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ejemplo</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El </a:t>
            </a:r>
            <a:r>
              <a:rPr kumimoji="0" lang="en-US" altLang="en-US" sz="1600" b="0" i="0" u="none" strike="noStrike" cap="none" normalizeH="0" baseline="0" dirty="0" err="1" smtClean="0">
                <a:ln>
                  <a:noFill/>
                </a:ln>
                <a:solidFill>
                  <a:schemeClr val="tx1"/>
                </a:solidFill>
                <a:effectLst/>
                <a:latin typeface="Arial" panose="020B0604020202020204" pitchFamily="34" charset="0"/>
              </a:rPr>
              <a:t>elemento</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raíz</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es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1" i="0" u="none" strike="noStrike" cap="none" normalizeH="0" baseline="0" dirty="0" err="1" smtClean="0">
                <a:ln>
                  <a:noFill/>
                </a:ln>
                <a:solidFill>
                  <a:schemeClr val="tx1"/>
                </a:solidFill>
                <a:effectLst/>
                <a:latin typeface="Arial Unicode MS"/>
              </a:rPr>
              <a:t>Productos</a:t>
            </a:r>
            <a:r>
              <a:rPr kumimoji="0" lang="en-US" altLang="en-US" sz="1600" b="0" i="0" u="none" strike="noStrike" cap="none" normalizeH="0" baseline="0" dirty="0" smtClean="0">
                <a:ln>
                  <a:noFill/>
                </a:ln>
                <a:solidFill>
                  <a:schemeClr val="tx1"/>
                </a:solidFill>
                <a:effectLst/>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smtClean="0">
                <a:ln>
                  <a:noFill/>
                </a:ln>
                <a:solidFill>
                  <a:schemeClr val="tx1"/>
                </a:solidFill>
                <a:effectLst/>
                <a:latin typeface="Arial" panose="020B0604020202020204" pitchFamily="34" charset="0"/>
              </a:rPr>
              <a:t>Cada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Unicode MS"/>
              </a:rPr>
              <a:t>Producto</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tiene</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atributos</a:t>
            </a:r>
            <a:r>
              <a:rPr kumimoji="0" lang="en-US" altLang="en-US" sz="1600" b="0" i="0" u="none" strike="noStrike" cap="none" normalizeH="0" baseline="0" dirty="0" smtClean="0">
                <a:ln>
                  <a:noFill/>
                </a:ln>
                <a:solidFill>
                  <a:schemeClr val="tx1"/>
                </a:solidFill>
                <a:effectLst/>
              </a:rPr>
              <a:t> </a:t>
            </a:r>
            <a:r>
              <a:rPr kumimoji="0" lang="en-US" altLang="en-US" sz="1600" b="1" i="0" u="none" strike="noStrike" cap="none" normalizeH="0" baseline="0" dirty="0" err="1" smtClean="0">
                <a:ln>
                  <a:noFill/>
                </a:ln>
                <a:solidFill>
                  <a:schemeClr val="tx1"/>
                </a:solidFill>
                <a:effectLst/>
                <a:latin typeface="Arial Unicode MS"/>
              </a:rPr>
              <a:t>Nombre</a:t>
            </a:r>
            <a:r>
              <a:rPr kumimoji="0" lang="en-US" altLang="en-US" sz="1600" b="0" i="0" u="none" strike="noStrike" cap="none" normalizeH="0" baseline="0" dirty="0" smtClean="0">
                <a:ln>
                  <a:noFill/>
                </a:ln>
                <a:solidFill>
                  <a:schemeClr val="tx1"/>
                </a:solidFill>
                <a:effectLst/>
              </a:rPr>
              <a:t> y </a:t>
            </a:r>
            <a:r>
              <a:rPr kumimoji="0" lang="en-US" altLang="en-US" sz="1600" b="1" i="0" u="none" strike="noStrike" cap="none" normalizeH="0" baseline="0" dirty="0" err="1" smtClean="0">
                <a:ln>
                  <a:noFill/>
                </a:ln>
                <a:solidFill>
                  <a:schemeClr val="tx1"/>
                </a:solidFill>
                <a:effectLst/>
                <a:latin typeface="Arial Unicode MS"/>
              </a:rPr>
              <a:t>Precio</a:t>
            </a:r>
            <a:r>
              <a:rPr kumimoji="0" lang="en-US" altLang="en-US" sz="1600" b="0" i="0" u="none" strike="noStrike" cap="none" normalizeH="0" baseline="0" dirty="0" smtClean="0">
                <a:ln>
                  <a:noFill/>
                </a:ln>
                <a:solidFill>
                  <a:schemeClr val="tx1"/>
                </a:solidFill>
                <a:effectLst/>
              </a:rPr>
              <a:t> que </a:t>
            </a:r>
            <a:r>
              <a:rPr kumimoji="0" lang="en-US" altLang="en-US" sz="1600" b="0" i="0" u="none" strike="noStrike" cap="none" normalizeH="0" baseline="0" dirty="0" err="1" smtClean="0">
                <a:ln>
                  <a:noFill/>
                </a:ln>
                <a:solidFill>
                  <a:schemeClr val="tx1"/>
                </a:solidFill>
                <a:effectLst/>
              </a:rPr>
              <a:t>describen</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sus</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propiedades</a:t>
            </a:r>
            <a:r>
              <a:rPr kumimoji="0" lang="en-US" altLang="en-US" sz="1600" b="0" i="0" u="none" strike="noStrike" cap="none" normalizeH="0" baseline="0" dirty="0" smtClean="0">
                <a:ln>
                  <a:noFill/>
                </a:ln>
                <a:solidFill>
                  <a:schemeClr val="tx1"/>
                </a:solidFill>
                <a:effectLst/>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10167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a:t>Estructura básica de un documento XML</a:t>
            </a:r>
            <a:endParaRPr lang="en-US" dirty="0"/>
          </a:p>
        </p:txBody>
      </p:sp>
      <p:sp>
        <p:nvSpPr>
          <p:cNvPr id="3" name="Marcador de contenido 2"/>
          <p:cNvSpPr>
            <a:spLocks noGrp="1"/>
          </p:cNvSpPr>
          <p:nvPr>
            <p:ph idx="1"/>
          </p:nvPr>
        </p:nvSpPr>
        <p:spPr/>
        <p:txBody>
          <a:bodyPr/>
          <a:lstStyle/>
          <a:p>
            <a:r>
              <a:rPr lang="es-MX" b="1" dirty="0"/>
              <a:t>&lt;?</a:t>
            </a:r>
            <a:r>
              <a:rPr lang="es-MX" b="1" dirty="0" err="1"/>
              <a:t>xml</a:t>
            </a:r>
            <a:r>
              <a:rPr lang="es-MX" b="1" dirty="0"/>
              <a:t> </a:t>
            </a:r>
            <a:r>
              <a:rPr lang="es-MX" b="1" dirty="0" err="1"/>
              <a:t>version</a:t>
            </a:r>
            <a:r>
              <a:rPr lang="es-MX" b="1" dirty="0"/>
              <a:t>="1.0" </a:t>
            </a:r>
            <a:r>
              <a:rPr lang="es-MX" b="1" dirty="0" err="1"/>
              <a:t>encoding</a:t>
            </a:r>
            <a:r>
              <a:rPr lang="es-MX" b="1" dirty="0"/>
              <a:t>="UTF-8"?&gt;: </a:t>
            </a:r>
            <a:r>
              <a:rPr lang="es-MX" dirty="0"/>
              <a:t>Declaración XML, que especifica la versión de XML y la codificación de caracteres</a:t>
            </a:r>
            <a:r>
              <a:rPr lang="es-MX" dirty="0" smtClean="0"/>
              <a:t>.</a:t>
            </a:r>
          </a:p>
          <a:p>
            <a:r>
              <a:rPr lang="es-MX" b="1" dirty="0" smtClean="0"/>
              <a:t>&lt;</a:t>
            </a:r>
            <a:r>
              <a:rPr lang="es-MX" b="1" dirty="0" err="1"/>
              <a:t>root</a:t>
            </a:r>
            <a:r>
              <a:rPr lang="es-MX" b="1" dirty="0"/>
              <a:t>&gt;: </a:t>
            </a:r>
            <a:r>
              <a:rPr lang="es-MX" dirty="0"/>
              <a:t>Elemento raíz que contiene todos los demás elementos</a:t>
            </a:r>
            <a:r>
              <a:rPr lang="es-MX" dirty="0" smtClean="0"/>
              <a:t>.</a:t>
            </a:r>
          </a:p>
          <a:p>
            <a:r>
              <a:rPr lang="es-MX" b="1" dirty="0" smtClean="0"/>
              <a:t>&lt;</a:t>
            </a:r>
            <a:r>
              <a:rPr lang="es-MX" b="1" dirty="0"/>
              <a:t>elemento&gt;: </a:t>
            </a:r>
            <a:r>
              <a:rPr lang="es-MX" dirty="0"/>
              <a:t>Un elemento con un atributo </a:t>
            </a:r>
            <a:r>
              <a:rPr lang="es-MX" dirty="0" err="1"/>
              <a:t>atributo</a:t>
            </a:r>
            <a:r>
              <a:rPr lang="es-MX" dirty="0"/>
              <a:t> que tiene el valor </a:t>
            </a:r>
            <a:r>
              <a:rPr lang="es-MX" dirty="0" err="1"/>
              <a:t>valor</a:t>
            </a:r>
            <a:r>
              <a:rPr lang="es-MX" dirty="0" smtClean="0"/>
              <a:t>.</a:t>
            </a:r>
          </a:p>
          <a:p>
            <a:r>
              <a:rPr lang="es-MX" b="1" dirty="0" smtClean="0"/>
              <a:t>&lt;</a:t>
            </a:r>
            <a:r>
              <a:rPr lang="es-MX" b="1" dirty="0"/>
              <a:t>subelemento&gt;: </a:t>
            </a:r>
            <a:r>
              <a:rPr lang="es-MX" dirty="0"/>
              <a:t>Un subelemento dentro de elemento con algún contenido de texto.</a:t>
            </a:r>
            <a:endParaRPr lang="en-US" dirty="0"/>
          </a:p>
        </p:txBody>
      </p:sp>
    </p:spTree>
    <p:extLst>
      <p:ext uri="{BB962C8B-B14F-4D97-AF65-F5344CB8AC3E}">
        <p14:creationId xmlns:p14="http://schemas.microsoft.com/office/powerpoint/2010/main" val="27309009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85191" y="434147"/>
            <a:ext cx="10515600" cy="5728114"/>
          </a:xfrm>
        </p:spPr>
        <p:txBody>
          <a:bodyPr>
            <a:normAutofit fontScale="85000" lnSpcReduction="10000"/>
          </a:bodyPr>
          <a:lstStyle/>
          <a:p>
            <a:pPr marL="0" indent="0" algn="just">
              <a:buNone/>
            </a:pPr>
            <a:r>
              <a:rPr lang="es-MX" b="1" dirty="0"/>
              <a:t>Ventajas de XML</a:t>
            </a:r>
          </a:p>
          <a:p>
            <a:pPr algn="just"/>
            <a:r>
              <a:rPr lang="es-MX" b="1" dirty="0"/>
              <a:t>Legibilidad</a:t>
            </a:r>
            <a:r>
              <a:rPr lang="es-MX" dirty="0"/>
              <a:t>: Tanto humanos como máquinas pueden leer y entender los documentos XML.</a:t>
            </a:r>
          </a:p>
          <a:p>
            <a:pPr algn="just"/>
            <a:r>
              <a:rPr lang="es-MX" b="1" dirty="0"/>
              <a:t>Estandarización</a:t>
            </a:r>
            <a:r>
              <a:rPr lang="es-MX" dirty="0"/>
              <a:t>: XML es un estándar ampliamente aceptado y utilizado.</a:t>
            </a:r>
          </a:p>
          <a:p>
            <a:pPr algn="just"/>
            <a:r>
              <a:rPr lang="es-MX" b="1" dirty="0"/>
              <a:t>Compatibilidad</a:t>
            </a:r>
            <a:r>
              <a:rPr lang="es-MX" dirty="0"/>
              <a:t>: Es compatible con una gran variedad de sistemas y tecnologías.</a:t>
            </a:r>
          </a:p>
          <a:p>
            <a:pPr algn="just"/>
            <a:r>
              <a:rPr lang="es-MX" b="1" dirty="0"/>
              <a:t>Flexibilidad</a:t>
            </a:r>
            <a:r>
              <a:rPr lang="es-MX" dirty="0"/>
              <a:t>: Puedes definir tu propia estructura y etiquetas</a:t>
            </a:r>
            <a:r>
              <a:rPr lang="es-MX" dirty="0" smtClean="0"/>
              <a:t>.</a:t>
            </a:r>
          </a:p>
          <a:p>
            <a:pPr marL="0" indent="0" algn="just">
              <a:buNone/>
            </a:pPr>
            <a:endParaRPr lang="es-MX" dirty="0"/>
          </a:p>
          <a:p>
            <a:pPr marL="0" indent="0" algn="just">
              <a:buNone/>
            </a:pPr>
            <a:r>
              <a:rPr lang="es-MX" b="1" dirty="0"/>
              <a:t>Desventajas de XML</a:t>
            </a:r>
          </a:p>
          <a:p>
            <a:pPr algn="just"/>
            <a:r>
              <a:rPr lang="es-MX" b="1" dirty="0"/>
              <a:t>Verboso</a:t>
            </a:r>
            <a:r>
              <a:rPr lang="es-MX" dirty="0"/>
              <a:t>: Los documentos XML pueden ser más grandes en comparación con otros formatos de datos como JSON, debido a su naturaleza etiquetada.</a:t>
            </a:r>
          </a:p>
          <a:p>
            <a:pPr algn="just"/>
            <a:r>
              <a:rPr lang="es-MX" b="1" dirty="0"/>
              <a:t>Procesamiento</a:t>
            </a:r>
            <a:r>
              <a:rPr lang="es-MX" dirty="0"/>
              <a:t>: Puede requerir más recursos de procesamiento en comparación con formatos más compactos</a:t>
            </a:r>
            <a:r>
              <a:rPr lang="es-MX" dirty="0" smtClean="0"/>
              <a:t>.</a:t>
            </a:r>
          </a:p>
          <a:p>
            <a:pPr marL="0" indent="0" algn="just">
              <a:buNone/>
            </a:pPr>
            <a:r>
              <a:rPr lang="es-MX" dirty="0"/>
              <a:t>En resumen, XML es una herramienta poderosa y flexible para representar datos de manera estructurada y transportable, utilizada en muchas áreas de la tecnología de la información.</a:t>
            </a:r>
            <a:endParaRPr lang="es-MX" dirty="0" smtClean="0"/>
          </a:p>
          <a:p>
            <a:pPr algn="just"/>
            <a:endParaRPr lang="es-MX" dirty="0"/>
          </a:p>
          <a:p>
            <a:pPr algn="just"/>
            <a:endParaRPr lang="es-MX" dirty="0" smtClean="0"/>
          </a:p>
          <a:p>
            <a:pPr algn="just"/>
            <a:endParaRPr lang="es-MX" dirty="0"/>
          </a:p>
          <a:p>
            <a:endParaRPr lang="en-US" dirty="0"/>
          </a:p>
        </p:txBody>
      </p:sp>
    </p:spTree>
    <p:extLst>
      <p:ext uri="{BB962C8B-B14F-4D97-AF65-F5344CB8AC3E}">
        <p14:creationId xmlns:p14="http://schemas.microsoft.com/office/powerpoint/2010/main" val="11556658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96348"/>
            <a:ext cx="10515600" cy="1934817"/>
          </a:xfrm>
        </p:spPr>
        <p:txBody>
          <a:bodyPr>
            <a:normAutofit fontScale="77500" lnSpcReduction="20000"/>
          </a:bodyPr>
          <a:lstStyle/>
          <a:p>
            <a:pPr marL="0" indent="0" algn="just">
              <a:buNone/>
            </a:pPr>
            <a:r>
              <a:rPr lang="en-US" sz="2600" b="1" dirty="0" smtClean="0"/>
              <a:t>Ejercicio1</a:t>
            </a:r>
            <a:r>
              <a:rPr lang="en-US" sz="2600" b="1" dirty="0"/>
              <a:t>:</a:t>
            </a:r>
            <a:endParaRPr lang="en-US" sz="2600" dirty="0"/>
          </a:p>
          <a:p>
            <a:pPr algn="just"/>
            <a:r>
              <a:rPr lang="es-PE" sz="2400" dirty="0"/>
              <a:t>Lo que se encarga este patrón es comunicar interfaces que son distintas para que puedan trabajar entre sí.</a:t>
            </a:r>
            <a:endParaRPr lang="en-US" sz="2400" dirty="0"/>
          </a:p>
          <a:p>
            <a:pPr algn="just"/>
            <a:r>
              <a:rPr lang="es-PE" sz="2400" dirty="0"/>
              <a:t>Vamos a ver un ejemplo en donde estamos desplegando información atraves de un formato </a:t>
            </a:r>
            <a:r>
              <a:rPr lang="es-PE" sz="2400" dirty="0" err="1"/>
              <a:t>json</a:t>
            </a:r>
            <a:r>
              <a:rPr lang="es-PE" sz="2400" dirty="0"/>
              <a:t> de productos, vamos a crear una pequeña aplicación y veremos como podemos integrar este patrón de diseño </a:t>
            </a:r>
            <a:r>
              <a:rPr lang="es-PE" sz="2400" b="1" dirty="0" err="1"/>
              <a:t>adapter</a:t>
            </a:r>
            <a:r>
              <a:rPr lang="es-PE" sz="2400" dirty="0" smtClean="0"/>
              <a:t>.</a:t>
            </a:r>
          </a:p>
          <a:p>
            <a:pPr lvl="0" algn="just"/>
            <a:r>
              <a:rPr lang="es-PE" sz="2400" dirty="0"/>
              <a:t>Creamos nuestra clase </a:t>
            </a:r>
            <a:r>
              <a:rPr lang="es-PE" sz="2400" dirty="0" smtClean="0"/>
              <a:t>Producto</a:t>
            </a:r>
            <a:endParaRPr lang="en-US" sz="2400" dirty="0"/>
          </a:p>
          <a:p>
            <a:pPr marL="0" indent="0">
              <a:buNone/>
            </a:pPr>
            <a:endParaRPr lang="en-US" dirty="0"/>
          </a:p>
        </p:txBody>
      </p:sp>
      <p:pic>
        <p:nvPicPr>
          <p:cNvPr id="4" name="Imagen 3"/>
          <p:cNvPicPr/>
          <p:nvPr/>
        </p:nvPicPr>
        <p:blipFill>
          <a:blip r:embed="rId2"/>
          <a:stretch>
            <a:fillRect/>
          </a:stretch>
        </p:blipFill>
        <p:spPr>
          <a:xfrm>
            <a:off x="2844289" y="2927736"/>
            <a:ext cx="6503422" cy="2836959"/>
          </a:xfrm>
          <a:prstGeom prst="rect">
            <a:avLst/>
          </a:prstGeom>
        </p:spPr>
      </p:pic>
    </p:spTree>
    <p:extLst>
      <p:ext uri="{BB962C8B-B14F-4D97-AF65-F5344CB8AC3E}">
        <p14:creationId xmlns:p14="http://schemas.microsoft.com/office/powerpoint/2010/main" val="1434700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57470" y="593173"/>
            <a:ext cx="10515600" cy="679036"/>
          </a:xfrm>
        </p:spPr>
        <p:txBody>
          <a:bodyPr>
            <a:noAutofit/>
          </a:bodyPr>
          <a:lstStyle/>
          <a:p>
            <a:pPr marL="0" lvl="0" indent="0">
              <a:buNone/>
            </a:pPr>
            <a:r>
              <a:rPr lang="es-PE" sz="2000" dirty="0"/>
              <a:t>Creamos </a:t>
            </a:r>
            <a:r>
              <a:rPr lang="es-PE" sz="2000" dirty="0" smtClean="0"/>
              <a:t>una clase </a:t>
            </a:r>
            <a:r>
              <a:rPr lang="es-PE" sz="2000" dirty="0" err="1" smtClean="0"/>
              <a:t>estatica</a:t>
            </a:r>
            <a:r>
              <a:rPr lang="es-PE" sz="2000" dirty="0" smtClean="0"/>
              <a:t> </a:t>
            </a:r>
            <a:r>
              <a:rPr lang="en-US" sz="2000" b="1" dirty="0" err="1"/>
              <a:t>ProductDataProvider</a:t>
            </a:r>
            <a:r>
              <a:rPr lang="en-US" sz="2000" dirty="0"/>
              <a:t> </a:t>
            </a:r>
            <a:r>
              <a:rPr lang="en-US" sz="2000" dirty="0" smtClean="0"/>
              <a:t>que </a:t>
            </a:r>
            <a:r>
              <a:rPr lang="en-US" sz="2000" dirty="0" err="1" smtClean="0"/>
              <a:t>tendra</a:t>
            </a:r>
            <a:r>
              <a:rPr lang="en-US" sz="2000" dirty="0" smtClean="0"/>
              <a:t> un </a:t>
            </a:r>
            <a:r>
              <a:rPr lang="en-US" sz="2000" dirty="0" err="1" smtClean="0"/>
              <a:t>metodo</a:t>
            </a:r>
            <a:r>
              <a:rPr lang="en-US" sz="2000" dirty="0" smtClean="0"/>
              <a:t> </a:t>
            </a:r>
            <a:r>
              <a:rPr lang="en-US" sz="2000" dirty="0" err="1" smtClean="0"/>
              <a:t>estatico</a:t>
            </a:r>
            <a:r>
              <a:rPr lang="en-US" sz="2000" dirty="0" smtClean="0"/>
              <a:t> que </a:t>
            </a:r>
            <a:r>
              <a:rPr lang="en-US" sz="2000" dirty="0" err="1" smtClean="0"/>
              <a:t>devolvera</a:t>
            </a:r>
            <a:r>
              <a:rPr lang="en-US" sz="2000" dirty="0" smtClean="0"/>
              <a:t> una </a:t>
            </a:r>
            <a:r>
              <a:rPr lang="en-US" sz="2000" dirty="0" err="1" smtClean="0"/>
              <a:t>lita</a:t>
            </a:r>
            <a:r>
              <a:rPr lang="en-US" sz="2000" dirty="0" smtClean="0"/>
              <a:t> de </a:t>
            </a:r>
            <a:r>
              <a:rPr lang="en-US" sz="2000" dirty="0" err="1" smtClean="0"/>
              <a:t>productos</a:t>
            </a:r>
            <a:r>
              <a:rPr lang="en-US" sz="2000" dirty="0" smtClean="0"/>
              <a:t> de </a:t>
            </a:r>
            <a:r>
              <a:rPr lang="en-US" sz="2000" dirty="0" err="1" smtClean="0"/>
              <a:t>nombre</a:t>
            </a:r>
            <a:r>
              <a:rPr lang="en-US" sz="2000" dirty="0" smtClean="0"/>
              <a:t> </a:t>
            </a:r>
            <a:r>
              <a:rPr lang="en-US" sz="2000" b="1" dirty="0" err="1"/>
              <a:t>GetProducts</a:t>
            </a:r>
            <a:r>
              <a:rPr lang="en-US" sz="2000" dirty="0"/>
              <a:t> </a:t>
            </a:r>
            <a:r>
              <a:rPr lang="en-US" sz="2000" dirty="0" smtClean="0"/>
              <a:t>(</a:t>
            </a:r>
            <a:r>
              <a:rPr lang="es-PE" sz="2000" dirty="0" smtClean="0"/>
              <a:t>una </a:t>
            </a:r>
            <a:r>
              <a:rPr lang="es-PE" sz="2000" dirty="0"/>
              <a:t>lista de celulares con sus respectivos </a:t>
            </a:r>
            <a:r>
              <a:rPr lang="es-PE" sz="2000" dirty="0" smtClean="0"/>
              <a:t>precios).</a:t>
            </a:r>
            <a:endParaRPr lang="en-US" sz="2000" dirty="0"/>
          </a:p>
        </p:txBody>
      </p:sp>
      <p:pic>
        <p:nvPicPr>
          <p:cNvPr id="4" name="Imagen 3"/>
          <p:cNvPicPr/>
          <p:nvPr/>
        </p:nvPicPr>
        <p:blipFill>
          <a:blip r:embed="rId2"/>
          <a:stretch>
            <a:fillRect/>
          </a:stretch>
        </p:blipFill>
        <p:spPr>
          <a:xfrm>
            <a:off x="2601589" y="1391478"/>
            <a:ext cx="7227362" cy="2888973"/>
          </a:xfrm>
          <a:prstGeom prst="rect">
            <a:avLst/>
          </a:prstGeom>
        </p:spPr>
      </p:pic>
      <p:sp>
        <p:nvSpPr>
          <p:cNvPr id="5" name="Rectángulo 4"/>
          <p:cNvSpPr/>
          <p:nvPr/>
        </p:nvSpPr>
        <p:spPr>
          <a:xfrm>
            <a:off x="795130" y="4571998"/>
            <a:ext cx="10677940" cy="1186607"/>
          </a:xfrm>
          <a:prstGeom prst="rect">
            <a:avLst/>
          </a:prstGeom>
        </p:spPr>
        <p:txBody>
          <a:bodyPr wrap="square">
            <a:spAutoFit/>
          </a:bodyPr>
          <a:lstStyle/>
          <a:p>
            <a:pPr marL="342900" lvl="0" indent="-342900" algn="just">
              <a:lnSpc>
                <a:spcPct val="107000"/>
              </a:lnSpc>
              <a:spcAft>
                <a:spcPts val="800"/>
              </a:spcAft>
              <a:buFont typeface="+mj-lt"/>
              <a:buAutoNum type="arabicPeriod"/>
            </a:pPr>
            <a:r>
              <a:rPr lang="es-PE" dirty="0">
                <a:latin typeface="Calibri" panose="020F0502020204030204" pitchFamily="34" charset="0"/>
                <a:ea typeface="Calibri" panose="020F0502020204030204" pitchFamily="34" charset="0"/>
                <a:cs typeface="Times New Roman" panose="02020603050405020304" pitchFamily="18" charset="0"/>
              </a:rPr>
              <a:t>Lo que se </a:t>
            </a:r>
            <a:r>
              <a:rPr lang="es-PE" dirty="0" err="1">
                <a:latin typeface="Calibri" panose="020F0502020204030204" pitchFamily="34" charset="0"/>
                <a:ea typeface="Calibri" panose="020F0502020204030204" pitchFamily="34" charset="0"/>
                <a:cs typeface="Times New Roman" panose="02020603050405020304" pitchFamily="18" charset="0"/>
              </a:rPr>
              <a:t>hara</a:t>
            </a:r>
            <a:r>
              <a:rPr lang="es-PE" dirty="0">
                <a:latin typeface="Calibri" panose="020F0502020204030204" pitchFamily="34" charset="0"/>
                <a:ea typeface="Calibri" panose="020F0502020204030204" pitchFamily="34" charset="0"/>
                <a:cs typeface="Times New Roman" panose="02020603050405020304" pitchFamily="18" charset="0"/>
              </a:rPr>
              <a:t> en este ejercicio es imprimir los productos en un formato </a:t>
            </a:r>
            <a:r>
              <a:rPr lang="es-PE" dirty="0" err="1">
                <a:latin typeface="Calibri" panose="020F0502020204030204" pitchFamily="34" charset="0"/>
                <a:ea typeface="Calibri" panose="020F0502020204030204" pitchFamily="34" charset="0"/>
                <a:cs typeface="Times New Roman" panose="02020603050405020304" pitchFamily="18" charset="0"/>
              </a:rPr>
              <a:t>json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s-PE" dirty="0">
                <a:latin typeface="Calibri" panose="020F0502020204030204" pitchFamily="34" charset="0"/>
                <a:ea typeface="Calibri" panose="020F0502020204030204" pitchFamily="34" charset="0"/>
                <a:cs typeface="Times New Roman" panose="02020603050405020304" pitchFamily="18" charset="0"/>
              </a:rPr>
              <a:t>Para ello utilizaremos la librería de </a:t>
            </a:r>
            <a:r>
              <a:rPr lang="es-PE" dirty="0" err="1">
                <a:latin typeface="Calibri" panose="020F0502020204030204" pitchFamily="34" charset="0"/>
                <a:ea typeface="Calibri" panose="020F0502020204030204" pitchFamily="34" charset="0"/>
                <a:cs typeface="Times New Roman" panose="02020603050405020304" pitchFamily="18" charset="0"/>
              </a:rPr>
              <a:t>.net</a:t>
            </a:r>
            <a:r>
              <a:rPr lang="es-PE" dirty="0">
                <a:latin typeface="Calibri" panose="020F0502020204030204" pitchFamily="34" charset="0"/>
                <a:ea typeface="Calibri" panose="020F0502020204030204" pitchFamily="34" charset="0"/>
                <a:cs typeface="Times New Roman" panose="02020603050405020304" pitchFamily="18" charset="0"/>
              </a:rPr>
              <a:t> </a:t>
            </a:r>
            <a:r>
              <a:rPr lang="es-PE" b="1" dirty="0" err="1">
                <a:latin typeface="Calibri" panose="020F0502020204030204" pitchFamily="34" charset="0"/>
                <a:ea typeface="Calibri" panose="020F0502020204030204" pitchFamily="34" charset="0"/>
                <a:cs typeface="Times New Roman" panose="02020603050405020304" pitchFamily="18" charset="0"/>
              </a:rPr>
              <a:t>newtonSoft.Json</a:t>
            </a:r>
            <a:r>
              <a:rPr lang="es-PE" dirty="0">
                <a:latin typeface="Calibri" panose="020F0502020204030204" pitchFamily="34" charset="0"/>
                <a:ea typeface="Calibri" panose="020F0502020204030204" pitchFamily="34" charset="0"/>
                <a:cs typeface="Times New Roman" panose="02020603050405020304" pitchFamily="18" charset="0"/>
              </a:rPr>
              <a:t> para poder convertir dichos datos a un formato </a:t>
            </a:r>
            <a:r>
              <a:rPr lang="es-PE" dirty="0" err="1">
                <a:latin typeface="Calibri" panose="020F0502020204030204" pitchFamily="34" charset="0"/>
                <a:ea typeface="Calibri" panose="020F0502020204030204" pitchFamily="34" charset="0"/>
                <a:cs typeface="Times New Roman" panose="02020603050405020304" pitchFamily="18" charset="0"/>
              </a:rPr>
              <a:t>json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s-PE" dirty="0">
                <a:latin typeface="Calibri" panose="020F0502020204030204" pitchFamily="34" charset="0"/>
                <a:ea typeface="Calibri" panose="020F0502020204030204" pitchFamily="34" charset="0"/>
                <a:cs typeface="Times New Roman" panose="02020603050405020304" pitchFamily="18" charset="0"/>
              </a:rPr>
              <a:t>Veremos otra forma de instalar paquetes con el </a:t>
            </a:r>
            <a:r>
              <a:rPr lang="es-PE" b="1" dirty="0" err="1">
                <a:latin typeface="Calibri" panose="020F0502020204030204" pitchFamily="34" charset="0"/>
                <a:ea typeface="Calibri" panose="020F0502020204030204" pitchFamily="34" charset="0"/>
                <a:cs typeface="Times New Roman" panose="02020603050405020304" pitchFamily="18" charset="0"/>
              </a:rPr>
              <a:t>package</a:t>
            </a:r>
            <a:r>
              <a:rPr lang="es-PE" b="1" dirty="0">
                <a:latin typeface="Calibri" panose="020F0502020204030204" pitchFamily="34" charset="0"/>
                <a:ea typeface="Calibri" panose="020F0502020204030204" pitchFamily="34" charset="0"/>
                <a:cs typeface="Times New Roman" panose="02020603050405020304" pitchFamily="18" charset="0"/>
              </a:rPr>
              <a:t> manager </a:t>
            </a:r>
            <a:r>
              <a:rPr lang="es-PE" b="1" dirty="0" err="1">
                <a:latin typeface="Calibri" panose="020F0502020204030204" pitchFamily="34" charset="0"/>
                <a:ea typeface="Calibri" panose="020F0502020204030204" pitchFamily="34" charset="0"/>
                <a:cs typeface="Times New Roman" panose="02020603050405020304" pitchFamily="18" charset="0"/>
              </a:rPr>
              <a:t>console</a:t>
            </a:r>
            <a:r>
              <a:rPr lang="es-PE" b="1" dirty="0">
                <a:latin typeface="Calibri" panose="020F0502020204030204" pitchFamily="34"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234715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p:cNvPicPr>
          <p:nvPr>
            <p:ph idx="1"/>
          </p:nvPr>
        </p:nvPicPr>
        <p:blipFill>
          <a:blip r:embed="rId2"/>
          <a:stretch>
            <a:fillRect/>
          </a:stretch>
        </p:blipFill>
        <p:spPr>
          <a:xfrm>
            <a:off x="403002" y="290218"/>
            <a:ext cx="8125959" cy="2734057"/>
          </a:xfrm>
          <a:prstGeom prst="rect">
            <a:avLst/>
          </a:prstGeom>
        </p:spPr>
      </p:pic>
      <p:pic>
        <p:nvPicPr>
          <p:cNvPr id="5" name="Imagen 4"/>
          <p:cNvPicPr/>
          <p:nvPr/>
        </p:nvPicPr>
        <p:blipFill>
          <a:blip r:embed="rId3"/>
          <a:stretch>
            <a:fillRect/>
          </a:stretch>
        </p:blipFill>
        <p:spPr>
          <a:xfrm>
            <a:off x="403001" y="3157909"/>
            <a:ext cx="8125959" cy="3454925"/>
          </a:xfrm>
          <a:prstGeom prst="rect">
            <a:avLst/>
          </a:prstGeom>
        </p:spPr>
      </p:pic>
      <p:pic>
        <p:nvPicPr>
          <p:cNvPr id="6" name="Marcador de contenido 3"/>
          <p:cNvPicPr>
            <a:picLocks/>
          </p:cNvPicPr>
          <p:nvPr/>
        </p:nvPicPr>
        <p:blipFill>
          <a:blip r:embed="rId4"/>
          <a:stretch>
            <a:fillRect/>
          </a:stretch>
        </p:blipFill>
        <p:spPr>
          <a:xfrm>
            <a:off x="8686566" y="1962354"/>
            <a:ext cx="3353268" cy="2391109"/>
          </a:xfrm>
          <a:prstGeom prst="rect">
            <a:avLst/>
          </a:prstGeom>
        </p:spPr>
      </p:pic>
    </p:spTree>
    <p:extLst>
      <p:ext uri="{BB962C8B-B14F-4D97-AF65-F5344CB8AC3E}">
        <p14:creationId xmlns:p14="http://schemas.microsoft.com/office/powerpoint/2010/main" val="18793066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583095" y="692455"/>
            <a:ext cx="11092070" cy="1084015"/>
          </a:xfrm>
          <a:prstGeom prst="rect">
            <a:avLst/>
          </a:prstGeom>
        </p:spPr>
        <p:txBody>
          <a:bodyPr wrap="square">
            <a:spAutoFit/>
          </a:bodyPr>
          <a:lstStyle/>
          <a:p>
            <a:pPr marL="342900" lvl="0" indent="-342900" algn="just">
              <a:lnSpc>
                <a:spcPct val="107000"/>
              </a:lnSpc>
              <a:spcAft>
                <a:spcPts val="800"/>
              </a:spcAft>
              <a:buFont typeface="+mj-lt"/>
              <a:buAutoNum type="arabicPeriod"/>
            </a:pPr>
            <a:r>
              <a:rPr lang="es-PE" dirty="0">
                <a:latin typeface="Calibri" panose="020F0502020204030204" pitchFamily="34" charset="0"/>
                <a:ea typeface="Calibri" panose="020F0502020204030204" pitchFamily="34" charset="0"/>
                <a:cs typeface="Times New Roman" panose="02020603050405020304" pitchFamily="18" charset="0"/>
              </a:rPr>
              <a:t>Lo siguiente que haremos es crear la clase de nombre </a:t>
            </a:r>
            <a:r>
              <a:rPr lang="es-PE" b="1" dirty="0" err="1">
                <a:latin typeface="Calibri" panose="020F0502020204030204" pitchFamily="34" charset="0"/>
                <a:ea typeface="Calibri" panose="020F0502020204030204" pitchFamily="34" charset="0"/>
                <a:cs typeface="Times New Roman" panose="02020603050405020304" pitchFamily="18" charset="0"/>
              </a:rPr>
              <a:t>JsonConverter</a:t>
            </a:r>
            <a:r>
              <a:rPr lang="es-PE" dirty="0">
                <a:latin typeface="Calibri" panose="020F0502020204030204" pitchFamily="34" charset="0"/>
                <a:ea typeface="Calibri" panose="020F0502020204030204" pitchFamily="34" charset="0"/>
                <a:cs typeface="Times New Roman" panose="02020603050405020304" pitchFamily="18" charset="0"/>
              </a:rPr>
              <a:t> que tendrá dicha responsabilidad de convertirlo en formato </a:t>
            </a:r>
            <a:r>
              <a:rPr lang="es-PE" dirty="0" err="1">
                <a:latin typeface="Calibri" panose="020F0502020204030204" pitchFamily="34" charset="0"/>
                <a:ea typeface="Calibri" panose="020F0502020204030204" pitchFamily="34" charset="0"/>
                <a:cs typeface="Times New Roman" panose="02020603050405020304" pitchFamily="18" charset="0"/>
              </a:rPr>
              <a:t>json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s-PE" dirty="0">
                <a:latin typeface="Calibri" panose="020F0502020204030204" pitchFamily="34" charset="0"/>
                <a:ea typeface="Calibri" panose="020F0502020204030204" pitchFamily="34" charset="0"/>
                <a:cs typeface="Times New Roman" panose="02020603050405020304" pitchFamily="18" charset="0"/>
              </a:rPr>
              <a:t>Si no tuviéramos esta librería </a:t>
            </a:r>
            <a:r>
              <a:rPr lang="es-PE" dirty="0" err="1">
                <a:latin typeface="Calibri" panose="020F0502020204030204" pitchFamily="34" charset="0"/>
                <a:ea typeface="Calibri" panose="020F0502020204030204" pitchFamily="34" charset="0"/>
                <a:cs typeface="Times New Roman" panose="02020603050405020304" pitchFamily="18" charset="0"/>
              </a:rPr>
              <a:t>Json</a:t>
            </a:r>
            <a:r>
              <a:rPr lang="es-PE" dirty="0">
                <a:latin typeface="Calibri" panose="020F0502020204030204" pitchFamily="34" charset="0"/>
                <a:ea typeface="Calibri" panose="020F0502020204030204" pitchFamily="34" charset="0"/>
                <a:cs typeface="Times New Roman" panose="02020603050405020304" pitchFamily="18" charset="0"/>
              </a:rPr>
              <a:t> tendríamos que convertirlo de forma manual </a:t>
            </a:r>
            <a:r>
              <a:rPr lang="es-PE" dirty="0" err="1">
                <a:latin typeface="Calibri" panose="020F0502020204030204" pitchFamily="34" charset="0"/>
                <a:ea typeface="Calibri" panose="020F0502020204030204" pitchFamily="34" charset="0"/>
                <a:cs typeface="Times New Roman" panose="02020603050405020304" pitchFamily="18" charset="0"/>
              </a:rPr>
              <a:t>asi</a:t>
            </a:r>
            <a:r>
              <a:rPr lang="es-PE" dirty="0">
                <a:latin typeface="Calibri" panose="020F0502020204030204" pitchFamily="34"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p:cNvPicPr/>
          <p:nvPr/>
        </p:nvPicPr>
        <p:blipFill>
          <a:blip r:embed="rId2"/>
          <a:stretch>
            <a:fillRect/>
          </a:stretch>
        </p:blipFill>
        <p:spPr>
          <a:xfrm>
            <a:off x="2653831" y="1904387"/>
            <a:ext cx="5612130" cy="1680210"/>
          </a:xfrm>
          <a:prstGeom prst="rect">
            <a:avLst/>
          </a:prstGeom>
        </p:spPr>
      </p:pic>
      <p:sp>
        <p:nvSpPr>
          <p:cNvPr id="8" name="Rectángulo 7"/>
          <p:cNvSpPr/>
          <p:nvPr/>
        </p:nvSpPr>
        <p:spPr>
          <a:xfrm>
            <a:off x="583095" y="3712514"/>
            <a:ext cx="9395792" cy="388696"/>
          </a:xfrm>
          <a:prstGeom prst="rect">
            <a:avLst/>
          </a:prstGeom>
        </p:spPr>
        <p:txBody>
          <a:bodyPr wrap="square">
            <a:spAutoFit/>
          </a:bodyPr>
          <a:lstStyle/>
          <a:p>
            <a:pPr>
              <a:lnSpc>
                <a:spcPct val="107000"/>
              </a:lnSpc>
              <a:spcAft>
                <a:spcPts val="800"/>
              </a:spcAft>
            </a:pPr>
            <a:r>
              <a:rPr lang="es-PE" dirty="0">
                <a:latin typeface="Calibri" panose="020F0502020204030204" pitchFamily="34" charset="0"/>
                <a:ea typeface="Calibri" panose="020F0502020204030204" pitchFamily="34" charset="0"/>
                <a:cs typeface="Times New Roman" panose="02020603050405020304" pitchFamily="18" charset="0"/>
              </a:rPr>
              <a:t>Pero como tenemos dicha librería </a:t>
            </a:r>
            <a:r>
              <a:rPr lang="es-PE" b="1" dirty="0" err="1">
                <a:latin typeface="Calibri" panose="020F0502020204030204" pitchFamily="34" charset="0"/>
                <a:ea typeface="Calibri" panose="020F0502020204030204" pitchFamily="34" charset="0"/>
                <a:cs typeface="Times New Roman" panose="02020603050405020304" pitchFamily="18" charset="0"/>
              </a:rPr>
              <a:t>newtonSoft.Json</a:t>
            </a:r>
            <a:r>
              <a:rPr lang="es-PE" dirty="0">
                <a:latin typeface="Calibri" panose="020F0502020204030204" pitchFamily="34" charset="0"/>
                <a:ea typeface="Calibri" panose="020F0502020204030204" pitchFamily="34" charset="0"/>
                <a:cs typeface="Times New Roman" panose="02020603050405020304" pitchFamily="18" charset="0"/>
              </a:rPr>
              <a:t> lo hacemos </a:t>
            </a:r>
            <a:r>
              <a:rPr lang="es-PE" dirty="0" err="1">
                <a:latin typeface="Calibri" panose="020F0502020204030204" pitchFamily="34" charset="0"/>
                <a:ea typeface="Calibri" panose="020F0502020204030204" pitchFamily="34" charset="0"/>
                <a:cs typeface="Times New Roman" panose="02020603050405020304" pitchFamily="18" charset="0"/>
              </a:rPr>
              <a:t>asi</a:t>
            </a:r>
            <a:r>
              <a:rPr lang="es-PE" dirty="0">
                <a:latin typeface="Calibri" panose="020F0502020204030204" pitchFamily="34"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9" name="Imagen 8"/>
          <p:cNvPicPr/>
          <p:nvPr/>
        </p:nvPicPr>
        <p:blipFill>
          <a:blip r:embed="rId3"/>
          <a:stretch>
            <a:fillRect/>
          </a:stretch>
        </p:blipFill>
        <p:spPr>
          <a:xfrm>
            <a:off x="2653831" y="4229127"/>
            <a:ext cx="5612130" cy="2074545"/>
          </a:xfrm>
          <a:prstGeom prst="rect">
            <a:avLst/>
          </a:prstGeom>
        </p:spPr>
      </p:pic>
    </p:spTree>
    <p:extLst>
      <p:ext uri="{BB962C8B-B14F-4D97-AF65-F5344CB8AC3E}">
        <p14:creationId xmlns:p14="http://schemas.microsoft.com/office/powerpoint/2010/main" val="30163851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32182" y="821634"/>
            <a:ext cx="10515600" cy="410818"/>
          </a:xfrm>
        </p:spPr>
        <p:txBody>
          <a:bodyPr/>
          <a:lstStyle/>
          <a:p>
            <a:pPr marL="0" indent="0">
              <a:buNone/>
            </a:pPr>
            <a:r>
              <a:rPr lang="es-PE" sz="2000" dirty="0"/>
              <a:t>Y modificamos nuestro </a:t>
            </a:r>
            <a:r>
              <a:rPr lang="es-PE" sz="2000" b="1" dirty="0" err="1"/>
              <a:t>Program.cs</a:t>
            </a:r>
            <a:endParaRPr lang="en-US" sz="2000" dirty="0"/>
          </a:p>
          <a:p>
            <a:endParaRPr lang="en-US" dirty="0"/>
          </a:p>
        </p:txBody>
      </p:sp>
      <p:pic>
        <p:nvPicPr>
          <p:cNvPr id="4" name="Imagen 3"/>
          <p:cNvPicPr/>
          <p:nvPr/>
        </p:nvPicPr>
        <p:blipFill>
          <a:blip r:embed="rId2"/>
          <a:stretch>
            <a:fillRect/>
          </a:stretch>
        </p:blipFill>
        <p:spPr>
          <a:xfrm>
            <a:off x="2773100" y="1583772"/>
            <a:ext cx="5612130" cy="1835150"/>
          </a:xfrm>
          <a:prstGeom prst="rect">
            <a:avLst/>
          </a:prstGeom>
        </p:spPr>
      </p:pic>
    </p:spTree>
    <p:extLst>
      <p:ext uri="{BB962C8B-B14F-4D97-AF65-F5344CB8AC3E}">
        <p14:creationId xmlns:p14="http://schemas.microsoft.com/office/powerpoint/2010/main" val="17629621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30087"/>
            <a:ext cx="10515600" cy="463826"/>
          </a:xfrm>
        </p:spPr>
        <p:txBody>
          <a:bodyPr>
            <a:normAutofit lnSpcReduction="10000"/>
          </a:bodyPr>
          <a:lstStyle/>
          <a:p>
            <a:pPr marL="0" indent="0">
              <a:buNone/>
            </a:pPr>
            <a:r>
              <a:rPr lang="es-PE" b="1" dirty="0"/>
              <a:t>Abrimos nuestro archivo </a:t>
            </a:r>
            <a:r>
              <a:rPr lang="es-PE" b="1" dirty="0" err="1" smtClean="0"/>
              <a:t>Adaper_After</a:t>
            </a:r>
            <a:endParaRPr lang="en-US" dirty="0"/>
          </a:p>
        </p:txBody>
      </p:sp>
      <p:sp>
        <p:nvSpPr>
          <p:cNvPr id="4" name="Rectángulo 3"/>
          <p:cNvSpPr/>
          <p:nvPr/>
        </p:nvSpPr>
        <p:spPr>
          <a:xfrm>
            <a:off x="838199" y="1126684"/>
            <a:ext cx="10797209" cy="1881925"/>
          </a:xfrm>
          <a:prstGeom prst="rect">
            <a:avLst/>
          </a:prstGeom>
        </p:spPr>
        <p:txBody>
          <a:bodyPr wrap="square">
            <a:spAutoFit/>
          </a:bodyPr>
          <a:lstStyle/>
          <a:p>
            <a:pPr algn="just">
              <a:lnSpc>
                <a:spcPct val="107000"/>
              </a:lnSpc>
              <a:spcAft>
                <a:spcPts val="800"/>
              </a:spcAft>
            </a:pPr>
            <a:r>
              <a:rPr lang="es-PE" dirty="0">
                <a:latin typeface="Calibri" panose="020F0502020204030204" pitchFamily="34" charset="0"/>
                <a:ea typeface="Calibri" panose="020F0502020204030204" pitchFamily="34" charset="0"/>
                <a:cs typeface="Times New Roman" panose="02020603050405020304" pitchFamily="18" charset="0"/>
              </a:rPr>
              <a:t>Inconveniente: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PE" dirty="0">
                <a:latin typeface="Calibri" panose="020F0502020204030204" pitchFamily="34" charset="0"/>
                <a:ea typeface="Calibri" panose="020F0502020204030204" pitchFamily="34" charset="0"/>
                <a:cs typeface="Times New Roman" panose="02020603050405020304" pitchFamily="18" charset="0"/>
              </a:rPr>
              <a:t>Ahora resulta que uno de los proveedores nos puede entregar la información pero en formato </a:t>
            </a:r>
            <a:r>
              <a:rPr lang="es-PE" b="1" dirty="0">
                <a:latin typeface="Calibri" panose="020F0502020204030204" pitchFamily="34" charset="0"/>
                <a:ea typeface="Calibri" panose="020F0502020204030204" pitchFamily="34" charset="0"/>
                <a:cs typeface="Times New Roman" panose="02020603050405020304" pitchFamily="18" charset="0"/>
              </a:rPr>
              <a:t>XML.</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PE" dirty="0">
                <a:latin typeface="Calibri" panose="020F0502020204030204" pitchFamily="34" charset="0"/>
                <a:ea typeface="Calibri" panose="020F0502020204030204" pitchFamily="34" charset="0"/>
                <a:cs typeface="Times New Roman" panose="02020603050405020304" pitchFamily="18" charset="0"/>
              </a:rPr>
              <a:t>Pero nosotros en nuestro ejercicio no tenemos esa opción de convertir </a:t>
            </a:r>
            <a:r>
              <a:rPr lang="es-PE" b="1" dirty="0">
                <a:latin typeface="Calibri" panose="020F0502020204030204" pitchFamily="34" charset="0"/>
                <a:ea typeface="Calibri" panose="020F0502020204030204" pitchFamily="34" charset="0"/>
                <a:cs typeface="Times New Roman" panose="02020603050405020304" pitchFamily="18" charset="0"/>
              </a:rPr>
              <a:t>XML</a:t>
            </a:r>
            <a:r>
              <a:rPr lang="es-PE" dirty="0">
                <a:latin typeface="Calibri" panose="020F0502020204030204" pitchFamily="34" charset="0"/>
                <a:ea typeface="Calibri" panose="020F0502020204030204" pitchFamily="34" charset="0"/>
                <a:cs typeface="Times New Roman" panose="02020603050405020304" pitchFamily="18" charset="0"/>
              </a:rPr>
              <a:t> en formato </a:t>
            </a:r>
            <a:r>
              <a:rPr lang="es-PE" b="1" dirty="0" err="1">
                <a:latin typeface="Calibri" panose="020F0502020204030204" pitchFamily="34" charset="0"/>
                <a:ea typeface="Calibri" panose="020F0502020204030204" pitchFamily="34" charset="0"/>
                <a:cs typeface="Times New Roman" panose="02020603050405020304" pitchFamily="18" charset="0"/>
              </a:rPr>
              <a:t>Json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PE" b="1" dirty="0">
                <a:latin typeface="Calibri" panose="020F0502020204030204" pitchFamily="34" charset="0"/>
                <a:ea typeface="Calibri" panose="020F0502020204030204" pitchFamily="34" charset="0"/>
                <a:cs typeface="Times New Roman" panose="02020603050405020304" pitchFamily="18" charset="0"/>
              </a:rPr>
              <a:t>Para eso utilizaríamos el patrón </a:t>
            </a:r>
            <a:r>
              <a:rPr lang="es-PE" b="1" dirty="0" err="1">
                <a:latin typeface="Calibri" panose="020F0502020204030204" pitchFamily="34" charset="0"/>
                <a:ea typeface="Calibri" panose="020F0502020204030204" pitchFamily="34" charset="0"/>
                <a:cs typeface="Times New Roman" panose="02020603050405020304" pitchFamily="18" charset="0"/>
              </a:rPr>
              <a:t>Adapter</a:t>
            </a:r>
            <a:r>
              <a:rPr lang="es-PE" b="1" dirty="0">
                <a:latin typeface="Calibri" panose="020F0502020204030204" pitchFamily="34" charset="0"/>
                <a:ea typeface="Calibri" panose="020F0502020204030204" pitchFamily="34" charset="0"/>
                <a:cs typeface="Times New Roman" panose="02020603050405020304" pitchFamily="18" charset="0"/>
              </a:rPr>
              <a:t> para poder convertir lo que nos entrega nuestro proveedor en formato XML y convertirlo </a:t>
            </a:r>
            <a:r>
              <a:rPr lang="es-PE" b="1" dirty="0" err="1">
                <a:latin typeface="Calibri" panose="020F0502020204030204" pitchFamily="34" charset="0"/>
                <a:ea typeface="Calibri" panose="020F0502020204030204" pitchFamily="34" charset="0"/>
                <a:cs typeface="Times New Roman" panose="02020603050405020304" pitchFamily="18" charset="0"/>
              </a:rPr>
              <a:t>asi</a:t>
            </a:r>
            <a:r>
              <a:rPr lang="es-PE" b="1" dirty="0">
                <a:latin typeface="Calibri" panose="020F0502020204030204" pitchFamily="34" charset="0"/>
                <a:ea typeface="Calibri" panose="020F0502020204030204" pitchFamily="34" charset="0"/>
                <a:cs typeface="Times New Roman" panose="02020603050405020304" pitchFamily="18" charset="0"/>
              </a:rPr>
              <a:t> en un formato </a:t>
            </a:r>
            <a:r>
              <a:rPr lang="es-PE" b="1" dirty="0" err="1">
                <a:latin typeface="Calibri" panose="020F0502020204030204" pitchFamily="34" charset="0"/>
                <a:ea typeface="Calibri" panose="020F0502020204030204" pitchFamily="34" charset="0"/>
                <a:cs typeface="Times New Roman" panose="02020603050405020304" pitchFamily="18" charset="0"/>
              </a:rPr>
              <a:t>Json</a:t>
            </a:r>
            <a:r>
              <a:rPr lang="es-PE" b="1" dirty="0">
                <a:latin typeface="Calibri" panose="020F0502020204030204" pitchFamily="34" charset="0"/>
                <a:ea typeface="Calibri" panose="020F0502020204030204" pitchFamily="34" charset="0"/>
                <a:cs typeface="Times New Roman" panose="02020603050405020304" pitchFamily="18" charset="0"/>
              </a:rPr>
              <a:t> que es con el que trabajamos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ángulo 4"/>
          <p:cNvSpPr/>
          <p:nvPr/>
        </p:nvSpPr>
        <p:spPr>
          <a:xfrm>
            <a:off x="838199" y="3008609"/>
            <a:ext cx="4055406" cy="388696"/>
          </a:xfrm>
          <a:prstGeom prst="rect">
            <a:avLst/>
          </a:prstGeom>
        </p:spPr>
        <p:txBody>
          <a:bodyPr wrap="none">
            <a:spAutoFit/>
          </a:bodyPr>
          <a:lstStyle/>
          <a:p>
            <a:pPr marL="342900" lvl="0" indent="-342900">
              <a:lnSpc>
                <a:spcPct val="107000"/>
              </a:lnSpc>
              <a:spcAft>
                <a:spcPts val="800"/>
              </a:spcAft>
              <a:buFont typeface="+mj-lt"/>
              <a:buAutoNum type="arabicPeriod"/>
            </a:pPr>
            <a:r>
              <a:rPr lang="es-PE" dirty="0">
                <a:latin typeface="Calibri" panose="020F0502020204030204" pitchFamily="34" charset="0"/>
                <a:ea typeface="Calibri" panose="020F0502020204030204" pitchFamily="34" charset="0"/>
                <a:cs typeface="Times New Roman" panose="02020603050405020304" pitchFamily="18" charset="0"/>
              </a:rPr>
              <a:t>Creamos nuestra clase </a:t>
            </a:r>
            <a:r>
              <a:rPr lang="es-PE" b="1" dirty="0" err="1">
                <a:latin typeface="Calibri" panose="020F0502020204030204" pitchFamily="34" charset="0"/>
                <a:ea typeface="Calibri" panose="020F0502020204030204" pitchFamily="34" charset="0"/>
                <a:cs typeface="Times New Roman" panose="02020603050405020304" pitchFamily="18" charset="0"/>
              </a:rPr>
              <a:t>XMLConverter</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p:cNvPicPr/>
          <p:nvPr/>
        </p:nvPicPr>
        <p:blipFill>
          <a:blip r:embed="rId2"/>
          <a:stretch>
            <a:fillRect/>
          </a:stretch>
        </p:blipFill>
        <p:spPr>
          <a:xfrm>
            <a:off x="5211500" y="3008609"/>
            <a:ext cx="5612130" cy="3436620"/>
          </a:xfrm>
          <a:prstGeom prst="rect">
            <a:avLst/>
          </a:prstGeom>
        </p:spPr>
      </p:pic>
    </p:spTree>
    <p:extLst>
      <p:ext uri="{BB962C8B-B14F-4D97-AF65-F5344CB8AC3E}">
        <p14:creationId xmlns:p14="http://schemas.microsoft.com/office/powerpoint/2010/main" val="2105472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b="1" dirty="0" smtClean="0"/>
              <a:t>SINGLETON</a:t>
            </a:r>
            <a:endParaRPr lang="en-US" b="1" dirty="0"/>
          </a:p>
        </p:txBody>
      </p:sp>
      <p:sp>
        <p:nvSpPr>
          <p:cNvPr id="3" name="Marcador de contenido 2"/>
          <p:cNvSpPr>
            <a:spLocks noGrp="1"/>
          </p:cNvSpPr>
          <p:nvPr>
            <p:ph idx="1"/>
          </p:nvPr>
        </p:nvSpPr>
        <p:spPr>
          <a:xfrm>
            <a:off x="838200" y="1361799"/>
            <a:ext cx="10515600" cy="1845227"/>
          </a:xfrm>
        </p:spPr>
        <p:txBody>
          <a:bodyPr>
            <a:noAutofit/>
          </a:bodyPr>
          <a:lstStyle/>
          <a:p>
            <a:pPr marL="0" indent="0" algn="just">
              <a:buNone/>
            </a:pPr>
            <a:r>
              <a:rPr lang="es-MX" sz="2400" b="1" dirty="0" err="1"/>
              <a:t>Singleton</a:t>
            </a:r>
            <a:r>
              <a:rPr lang="es-MX" sz="2400" dirty="0"/>
              <a:t> es un patrón de diseño creacional que nos permite asegurarnos de que </a:t>
            </a:r>
            <a:r>
              <a:rPr lang="es-MX" sz="2400" b="1" dirty="0">
                <a:solidFill>
                  <a:srgbClr val="FF0000"/>
                </a:solidFill>
              </a:rPr>
              <a:t>una clase tenga una única instancia</a:t>
            </a:r>
            <a:r>
              <a:rPr lang="es-MX" sz="2400" dirty="0"/>
              <a:t>, a la vez que proporciona un punto de acceso global a dicha instancia</a:t>
            </a:r>
            <a:r>
              <a:rPr lang="es-MX" sz="2400" dirty="0" smtClean="0"/>
              <a:t>.</a:t>
            </a:r>
          </a:p>
          <a:p>
            <a:pPr marL="0" indent="0" algn="just">
              <a:buNone/>
            </a:pPr>
            <a:r>
              <a:rPr lang="es-MX" sz="2400" dirty="0" smtClean="0"/>
              <a:t>Es </a:t>
            </a:r>
            <a:r>
              <a:rPr lang="es-MX" sz="2400" dirty="0"/>
              <a:t>útil cuando se necesita exactamente un objeto de una clase para coordinar acciones en todo el sistema.</a:t>
            </a:r>
            <a:endParaRPr lang="en-US" sz="2400" dirty="0"/>
          </a:p>
        </p:txBody>
      </p:sp>
      <p:pic>
        <p:nvPicPr>
          <p:cNvPr id="4" name="Imagen 3"/>
          <p:cNvPicPr>
            <a:picLocks noChangeAspect="1"/>
          </p:cNvPicPr>
          <p:nvPr/>
        </p:nvPicPr>
        <p:blipFill>
          <a:blip r:embed="rId2"/>
          <a:stretch>
            <a:fillRect/>
          </a:stretch>
        </p:blipFill>
        <p:spPr>
          <a:xfrm>
            <a:off x="3150174" y="3207026"/>
            <a:ext cx="5891652" cy="3502903"/>
          </a:xfrm>
          <a:prstGeom prst="rect">
            <a:avLst/>
          </a:prstGeom>
        </p:spPr>
      </p:pic>
    </p:spTree>
    <p:extLst>
      <p:ext uri="{BB962C8B-B14F-4D97-AF65-F5344CB8AC3E}">
        <p14:creationId xmlns:p14="http://schemas.microsoft.com/office/powerpoint/2010/main" val="5904084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16835"/>
            <a:ext cx="10515600" cy="477078"/>
          </a:xfrm>
        </p:spPr>
        <p:txBody>
          <a:bodyPr/>
          <a:lstStyle/>
          <a:p>
            <a:pPr marL="0" indent="0">
              <a:buNone/>
            </a:pPr>
            <a:r>
              <a:rPr lang="es-PE" sz="2000" dirty="0"/>
              <a:t>Probamos este archivo </a:t>
            </a:r>
            <a:r>
              <a:rPr lang="es-PE" sz="2000" b="1" dirty="0" err="1"/>
              <a:t>XMLConvert</a:t>
            </a:r>
            <a:endParaRPr lang="en-US" sz="2000" dirty="0"/>
          </a:p>
          <a:p>
            <a:endParaRPr lang="en-US" dirty="0"/>
          </a:p>
        </p:txBody>
      </p:sp>
      <p:pic>
        <p:nvPicPr>
          <p:cNvPr id="4" name="Imagen 3"/>
          <p:cNvPicPr/>
          <p:nvPr/>
        </p:nvPicPr>
        <p:blipFill rotWithShape="1">
          <a:blip r:embed="rId2"/>
          <a:srcRect b="28931"/>
          <a:stretch/>
        </p:blipFill>
        <p:spPr>
          <a:xfrm>
            <a:off x="2976246" y="993913"/>
            <a:ext cx="5020310" cy="1888643"/>
          </a:xfrm>
          <a:prstGeom prst="rect">
            <a:avLst/>
          </a:prstGeom>
        </p:spPr>
      </p:pic>
      <p:sp>
        <p:nvSpPr>
          <p:cNvPr id="5" name="Rectángulo 4"/>
          <p:cNvSpPr/>
          <p:nvPr/>
        </p:nvSpPr>
        <p:spPr>
          <a:xfrm>
            <a:off x="838200" y="2970938"/>
            <a:ext cx="4881721" cy="388696"/>
          </a:xfrm>
          <a:prstGeom prst="rect">
            <a:avLst/>
          </a:prstGeom>
        </p:spPr>
        <p:txBody>
          <a:bodyPr wrap="none">
            <a:spAutoFit/>
          </a:bodyPr>
          <a:lstStyle/>
          <a:p>
            <a:pPr>
              <a:lnSpc>
                <a:spcPct val="107000"/>
              </a:lnSpc>
              <a:spcAft>
                <a:spcPts val="800"/>
              </a:spcAft>
            </a:pPr>
            <a:r>
              <a:rPr lang="es-PE" dirty="0">
                <a:latin typeface="Calibri" panose="020F0502020204030204" pitchFamily="34" charset="0"/>
                <a:ea typeface="Calibri" panose="020F0502020204030204" pitchFamily="34" charset="0"/>
                <a:cs typeface="Times New Roman" panose="02020603050405020304" pitchFamily="18" charset="0"/>
              </a:rPr>
              <a:t>Ahora modificamos nuestra clase </a:t>
            </a:r>
            <a:r>
              <a:rPr lang="es-PE" b="1" dirty="0" err="1" smtClean="0">
                <a:latin typeface="Calibri" panose="020F0502020204030204" pitchFamily="34" charset="0"/>
                <a:ea typeface="Calibri" panose="020F0502020204030204" pitchFamily="34" charset="0"/>
                <a:cs typeface="Times New Roman" panose="02020603050405020304" pitchFamily="18" charset="0"/>
              </a:rPr>
              <a:t>JsonConverter</a:t>
            </a:r>
            <a:r>
              <a:rPr lang="es-PE" b="1" dirty="0" smtClean="0">
                <a:latin typeface="Calibri" panose="020F0502020204030204" pitchFamily="34"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p:cNvPicPr>
            <a:picLocks noChangeAspect="1"/>
          </p:cNvPicPr>
          <p:nvPr/>
        </p:nvPicPr>
        <p:blipFill>
          <a:blip r:embed="rId3"/>
          <a:stretch>
            <a:fillRect/>
          </a:stretch>
        </p:blipFill>
        <p:spPr>
          <a:xfrm>
            <a:off x="3279060" y="3448016"/>
            <a:ext cx="5228324" cy="3079958"/>
          </a:xfrm>
          <a:prstGeom prst="rect">
            <a:avLst/>
          </a:prstGeom>
        </p:spPr>
      </p:pic>
    </p:spTree>
    <p:extLst>
      <p:ext uri="{BB962C8B-B14F-4D97-AF65-F5344CB8AC3E}">
        <p14:creationId xmlns:p14="http://schemas.microsoft.com/office/powerpoint/2010/main" val="33400062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09600"/>
            <a:ext cx="10515600" cy="5567363"/>
          </a:xfrm>
        </p:spPr>
        <p:txBody>
          <a:bodyPr/>
          <a:lstStyle/>
          <a:p>
            <a:r>
              <a:rPr lang="es-PE" dirty="0" smtClean="0"/>
              <a:t>Creamos </a:t>
            </a:r>
            <a:r>
              <a:rPr lang="es-PE" dirty="0"/>
              <a:t>nuestra interfaz: </a:t>
            </a:r>
            <a:r>
              <a:rPr lang="es-PE" b="1" dirty="0" err="1"/>
              <a:t>IXmlToJson</a:t>
            </a:r>
            <a:endParaRPr lang="es-PE" b="1" dirty="0" smtClean="0"/>
          </a:p>
          <a:p>
            <a:r>
              <a:rPr lang="es-PE" dirty="0" smtClean="0"/>
              <a:t>Creamos nuestro </a:t>
            </a:r>
            <a:r>
              <a:rPr lang="es-PE" dirty="0" err="1" smtClean="0"/>
              <a:t>adapter</a:t>
            </a:r>
            <a:r>
              <a:rPr lang="es-PE" dirty="0" smtClean="0"/>
              <a:t>: </a:t>
            </a:r>
            <a:r>
              <a:rPr lang="en-US" b="1" dirty="0" err="1" smtClean="0"/>
              <a:t>XmlToJsonAdapter</a:t>
            </a:r>
            <a:endParaRPr lang="en-US" b="1" dirty="0" smtClean="0"/>
          </a:p>
          <a:p>
            <a:r>
              <a:rPr lang="es-PE" dirty="0" smtClean="0"/>
              <a:t>Creamos </a:t>
            </a:r>
            <a:r>
              <a:rPr lang="es-PE" dirty="0"/>
              <a:t>nuestro cliente: </a:t>
            </a:r>
            <a:r>
              <a:rPr lang="es-PE" b="1" dirty="0" err="1"/>
              <a:t>JsonClient</a:t>
            </a:r>
            <a:endParaRPr lang="en-US" b="1" dirty="0"/>
          </a:p>
        </p:txBody>
      </p:sp>
    </p:spTree>
    <p:extLst>
      <p:ext uri="{BB962C8B-B14F-4D97-AF65-F5344CB8AC3E}">
        <p14:creationId xmlns:p14="http://schemas.microsoft.com/office/powerpoint/2010/main" val="2125075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err="1" smtClean="0"/>
              <a:t>Problema</a:t>
            </a:r>
            <a:endParaRPr lang="en-US" dirty="0"/>
          </a:p>
        </p:txBody>
      </p:sp>
      <p:sp>
        <p:nvSpPr>
          <p:cNvPr id="3" name="Marcador de contenido 2"/>
          <p:cNvSpPr>
            <a:spLocks noGrp="1"/>
          </p:cNvSpPr>
          <p:nvPr>
            <p:ph idx="1"/>
          </p:nvPr>
        </p:nvSpPr>
        <p:spPr>
          <a:xfrm>
            <a:off x="838200" y="1825625"/>
            <a:ext cx="5324061" cy="4351338"/>
          </a:xfrm>
        </p:spPr>
        <p:txBody>
          <a:bodyPr>
            <a:normAutofit fontScale="77500" lnSpcReduction="20000"/>
          </a:bodyPr>
          <a:lstStyle/>
          <a:p>
            <a:pPr marL="0" indent="0" algn="just">
              <a:buNone/>
            </a:pPr>
            <a:r>
              <a:rPr lang="es-MX" b="1" dirty="0"/>
              <a:t>Garantizar que una clase tenga una única instancia</a:t>
            </a:r>
            <a:r>
              <a:rPr lang="es-MX" dirty="0"/>
              <a:t>. ¿Por qué querría alguien controlar cuántas instancias tiene una clase? El motivo más habitual es </a:t>
            </a:r>
            <a:r>
              <a:rPr lang="es-MX" b="1" dirty="0">
                <a:solidFill>
                  <a:srgbClr val="FF0000"/>
                </a:solidFill>
              </a:rPr>
              <a:t>controlar el acceso a algún recurso compartido</a:t>
            </a:r>
            <a:r>
              <a:rPr lang="es-MX" dirty="0"/>
              <a:t>, por ejemplo, una base de datos o un archivo.</a:t>
            </a:r>
          </a:p>
          <a:p>
            <a:pPr marL="0" indent="0" algn="just">
              <a:buNone/>
            </a:pPr>
            <a:r>
              <a:rPr lang="es-MX" dirty="0"/>
              <a:t>Funciona así: imagina que has creado un objeto y al cabo de un tiempo decides crear otro nuevo. En lugar de recibir un objeto nuevo, obtendrás el que </a:t>
            </a:r>
            <a:r>
              <a:rPr lang="es-MX" b="1" dirty="0">
                <a:solidFill>
                  <a:srgbClr val="FF0000"/>
                </a:solidFill>
              </a:rPr>
              <a:t>ya habías creado</a:t>
            </a:r>
            <a:r>
              <a:rPr lang="es-MX" dirty="0">
                <a:solidFill>
                  <a:srgbClr val="FF0000"/>
                </a:solidFill>
              </a:rPr>
              <a:t>.</a:t>
            </a:r>
          </a:p>
          <a:p>
            <a:pPr marL="0" indent="0" algn="just">
              <a:buNone/>
            </a:pPr>
            <a:r>
              <a:rPr lang="es-MX" dirty="0"/>
              <a:t>Ten en cuenta que este comportamiento es imposible de implementar con un </a:t>
            </a:r>
            <a:r>
              <a:rPr lang="es-MX" b="1" dirty="0">
                <a:solidFill>
                  <a:srgbClr val="FF0000"/>
                </a:solidFill>
              </a:rPr>
              <a:t>constructor normal</a:t>
            </a:r>
            <a:r>
              <a:rPr lang="es-MX" dirty="0"/>
              <a:t>, ya que una llamada al constructor siempre </a:t>
            </a:r>
            <a:r>
              <a:rPr lang="es-MX" b="1" dirty="0"/>
              <a:t>debe</a:t>
            </a:r>
            <a:r>
              <a:rPr lang="es-MX" dirty="0"/>
              <a:t> devolver un nuevo objeto por diseño.</a:t>
            </a:r>
          </a:p>
          <a:p>
            <a:endParaRPr lang="en-US" dirty="0"/>
          </a:p>
        </p:txBody>
      </p:sp>
      <p:pic>
        <p:nvPicPr>
          <p:cNvPr id="4" name="Imagen 3"/>
          <p:cNvPicPr>
            <a:picLocks noChangeAspect="1"/>
          </p:cNvPicPr>
          <p:nvPr/>
        </p:nvPicPr>
        <p:blipFill>
          <a:blip r:embed="rId2"/>
          <a:stretch>
            <a:fillRect/>
          </a:stretch>
        </p:blipFill>
        <p:spPr>
          <a:xfrm>
            <a:off x="6410120" y="2332383"/>
            <a:ext cx="5450794" cy="2637182"/>
          </a:xfrm>
          <a:prstGeom prst="rect">
            <a:avLst/>
          </a:prstGeom>
        </p:spPr>
      </p:pic>
    </p:spTree>
    <p:extLst>
      <p:ext uri="{BB962C8B-B14F-4D97-AF65-F5344CB8AC3E}">
        <p14:creationId xmlns:p14="http://schemas.microsoft.com/office/powerpoint/2010/main" val="1570288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Problema</a:t>
            </a:r>
            <a:endParaRPr lang="en-US" b="1" dirty="0"/>
          </a:p>
        </p:txBody>
      </p:sp>
      <p:sp>
        <p:nvSpPr>
          <p:cNvPr id="3" name="Marcador de contenido 2"/>
          <p:cNvSpPr>
            <a:spLocks noGrp="1"/>
          </p:cNvSpPr>
          <p:nvPr>
            <p:ph idx="1"/>
          </p:nvPr>
        </p:nvSpPr>
        <p:spPr/>
        <p:txBody>
          <a:bodyPr>
            <a:normAutofit fontScale="92500"/>
          </a:bodyPr>
          <a:lstStyle/>
          <a:p>
            <a:pPr marL="0" indent="0" algn="just">
              <a:buNone/>
            </a:pPr>
            <a:r>
              <a:rPr lang="es-MX" b="1" dirty="0"/>
              <a:t>Proporcionar un punto de acceso global a dicha instancia</a:t>
            </a:r>
            <a:r>
              <a:rPr lang="es-MX" dirty="0"/>
              <a:t>. ¿Recuerdas esas variables globales que utilizaste </a:t>
            </a:r>
            <a:r>
              <a:rPr lang="es-MX" dirty="0" smtClean="0"/>
              <a:t>para </a:t>
            </a:r>
            <a:r>
              <a:rPr lang="es-MX" dirty="0"/>
              <a:t>almacenar objetos esenciales? Aunque son muy útiles, también son poco seguras, ya que cualquier código podría sobrescribir el contenido de esas variables y descomponer la aplicación.</a:t>
            </a:r>
          </a:p>
          <a:p>
            <a:pPr marL="0" indent="0" algn="just">
              <a:buNone/>
            </a:pPr>
            <a:r>
              <a:rPr lang="es-MX" dirty="0"/>
              <a:t>Al igual que una variable global, el patrón </a:t>
            </a:r>
            <a:r>
              <a:rPr lang="es-MX" b="1" dirty="0" err="1">
                <a:solidFill>
                  <a:srgbClr val="FF0000"/>
                </a:solidFill>
              </a:rPr>
              <a:t>Singleton</a:t>
            </a:r>
            <a:r>
              <a:rPr lang="es-MX" dirty="0"/>
              <a:t> nos permite acceder a un objeto desde cualquier parte del programa. </a:t>
            </a:r>
            <a:r>
              <a:rPr lang="es-MX" b="1" dirty="0">
                <a:solidFill>
                  <a:srgbClr val="FF0000"/>
                </a:solidFill>
              </a:rPr>
              <a:t>No obstante, también evita que otro código </a:t>
            </a:r>
            <a:r>
              <a:rPr lang="es-MX" b="1" dirty="0" err="1">
                <a:solidFill>
                  <a:srgbClr val="FF0000"/>
                </a:solidFill>
              </a:rPr>
              <a:t>sobreescriba</a:t>
            </a:r>
            <a:r>
              <a:rPr lang="es-MX" b="1" dirty="0">
                <a:solidFill>
                  <a:srgbClr val="FF0000"/>
                </a:solidFill>
              </a:rPr>
              <a:t> esa instancia.</a:t>
            </a:r>
          </a:p>
          <a:p>
            <a:pPr marL="0" indent="0" algn="just">
              <a:buNone/>
            </a:pPr>
            <a:r>
              <a:rPr lang="es-MX" dirty="0"/>
              <a:t>Este problema tiene otra cara: </a:t>
            </a:r>
            <a:r>
              <a:rPr lang="es-MX" b="1" dirty="0">
                <a:solidFill>
                  <a:srgbClr val="FF0000"/>
                </a:solidFill>
              </a:rPr>
              <a:t>no queremos que el código que resuelve el primer problema se encuentre disperso por todo el programa. </a:t>
            </a:r>
            <a:r>
              <a:rPr lang="es-MX" dirty="0"/>
              <a:t>Es mucho más conveniente tenerlo </a:t>
            </a:r>
            <a:r>
              <a:rPr lang="es-MX" b="1" dirty="0">
                <a:solidFill>
                  <a:srgbClr val="FF0000"/>
                </a:solidFill>
              </a:rPr>
              <a:t>dentro de una clase</a:t>
            </a:r>
            <a:r>
              <a:rPr lang="es-MX" dirty="0"/>
              <a:t>, sobre todo si el resto del código ya depende de ella.</a:t>
            </a:r>
          </a:p>
          <a:p>
            <a:endParaRPr lang="en-US" dirty="0"/>
          </a:p>
        </p:txBody>
      </p:sp>
    </p:spTree>
    <p:extLst>
      <p:ext uri="{BB962C8B-B14F-4D97-AF65-F5344CB8AC3E}">
        <p14:creationId xmlns:p14="http://schemas.microsoft.com/office/powerpoint/2010/main" val="3952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err="1" smtClean="0"/>
              <a:t>Solución</a:t>
            </a:r>
            <a:endParaRPr lang="en-US" dirty="0"/>
          </a:p>
        </p:txBody>
      </p:sp>
      <p:sp>
        <p:nvSpPr>
          <p:cNvPr id="3" name="Marcador de contenido 2"/>
          <p:cNvSpPr>
            <a:spLocks noGrp="1"/>
          </p:cNvSpPr>
          <p:nvPr>
            <p:ph idx="1"/>
          </p:nvPr>
        </p:nvSpPr>
        <p:spPr/>
        <p:txBody>
          <a:bodyPr>
            <a:normAutofit fontScale="92500" lnSpcReduction="20000"/>
          </a:bodyPr>
          <a:lstStyle/>
          <a:p>
            <a:pPr marL="0" indent="0" algn="just">
              <a:buNone/>
            </a:pPr>
            <a:r>
              <a:rPr lang="es-MX" dirty="0"/>
              <a:t>Todas las implementaciones del patrón </a:t>
            </a:r>
            <a:r>
              <a:rPr lang="es-MX" b="1" dirty="0" err="1"/>
              <a:t>Singleton</a:t>
            </a:r>
            <a:r>
              <a:rPr lang="es-MX" dirty="0"/>
              <a:t> tienen estos dos pasos en común:</a:t>
            </a:r>
          </a:p>
          <a:p>
            <a:pPr algn="just"/>
            <a:endParaRPr lang="es-MX" dirty="0"/>
          </a:p>
          <a:p>
            <a:pPr algn="just"/>
            <a:r>
              <a:rPr lang="es-MX" b="1" dirty="0">
                <a:solidFill>
                  <a:srgbClr val="FF0000"/>
                </a:solidFill>
              </a:rPr>
              <a:t>Hacer privado el </a:t>
            </a:r>
            <a:r>
              <a:rPr lang="es-MX" b="1" dirty="0" smtClean="0">
                <a:solidFill>
                  <a:srgbClr val="FF0000"/>
                </a:solidFill>
              </a:rPr>
              <a:t>constructor </a:t>
            </a:r>
            <a:r>
              <a:rPr lang="es-MX" dirty="0"/>
              <a:t>por defecto para evitar que otros objetos utilicen el operador </a:t>
            </a:r>
            <a:r>
              <a:rPr lang="es-MX" i="1" u="sng" dirty="0" smtClean="0"/>
              <a:t>new</a:t>
            </a:r>
            <a:r>
              <a:rPr lang="es-MX" dirty="0" smtClean="0"/>
              <a:t> con </a:t>
            </a:r>
            <a:r>
              <a:rPr lang="es-MX" dirty="0"/>
              <a:t>la clase Singleton.</a:t>
            </a:r>
          </a:p>
          <a:p>
            <a:pPr algn="just"/>
            <a:r>
              <a:rPr lang="es-MX" b="1" dirty="0">
                <a:solidFill>
                  <a:srgbClr val="FF0000"/>
                </a:solidFill>
              </a:rPr>
              <a:t>Crear un método de creación estático que actúe como constructor. </a:t>
            </a:r>
            <a:r>
              <a:rPr lang="es-MX" dirty="0"/>
              <a:t>Tras bambalinas, este método invoca al constructor privado para crear un objeto y lo guarda en un </a:t>
            </a:r>
            <a:r>
              <a:rPr lang="es-MX" b="1" dirty="0">
                <a:solidFill>
                  <a:srgbClr val="FF0000"/>
                </a:solidFill>
              </a:rPr>
              <a:t>campo estático. </a:t>
            </a:r>
            <a:r>
              <a:rPr lang="es-MX" dirty="0"/>
              <a:t>Las siguientes llamadas a este método devuelven el objeto almacenado en caché.</a:t>
            </a:r>
          </a:p>
          <a:p>
            <a:pPr algn="just"/>
            <a:r>
              <a:rPr lang="es-MX" dirty="0"/>
              <a:t>Si tu código tiene acceso a la clase </a:t>
            </a:r>
            <a:r>
              <a:rPr lang="es-MX" dirty="0" err="1"/>
              <a:t>Singleton</a:t>
            </a:r>
            <a:r>
              <a:rPr lang="es-MX" dirty="0"/>
              <a:t>, </a:t>
            </a:r>
            <a:r>
              <a:rPr lang="es-MX" b="1" dirty="0">
                <a:solidFill>
                  <a:srgbClr val="FF0000"/>
                </a:solidFill>
              </a:rPr>
              <a:t>podrá invocar su método estático. </a:t>
            </a:r>
            <a:r>
              <a:rPr lang="es-MX" dirty="0"/>
              <a:t>De esta manera, cada vez que se invoque este método, siempre se devolverá el mismo objeto.</a:t>
            </a:r>
            <a:endParaRPr lang="en-US" dirty="0"/>
          </a:p>
        </p:txBody>
      </p:sp>
    </p:spTree>
    <p:extLst>
      <p:ext uri="{BB962C8B-B14F-4D97-AF65-F5344CB8AC3E}">
        <p14:creationId xmlns:p14="http://schemas.microsoft.com/office/powerpoint/2010/main" val="3085367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1696" y="603664"/>
            <a:ext cx="10515600" cy="522771"/>
          </a:xfrm>
        </p:spPr>
        <p:txBody>
          <a:bodyPr>
            <a:normAutofit/>
          </a:bodyPr>
          <a:lstStyle/>
          <a:p>
            <a:r>
              <a:rPr lang="en-US" sz="2400" b="1" dirty="0" err="1"/>
              <a:t>Estructura</a:t>
            </a:r>
            <a:r>
              <a:rPr lang="en-US" sz="2400" b="1" dirty="0"/>
              <a:t> y </a:t>
            </a:r>
            <a:r>
              <a:rPr lang="en-US" sz="2400" b="1" dirty="0" err="1"/>
              <a:t>Componentes</a:t>
            </a:r>
            <a:endParaRPr lang="en-US" sz="2400" b="1" dirty="0"/>
          </a:p>
        </p:txBody>
      </p:sp>
      <p:sp>
        <p:nvSpPr>
          <p:cNvPr id="4" name="Rectangle 1"/>
          <p:cNvSpPr>
            <a:spLocks noGrp="1" noChangeArrowheads="1"/>
          </p:cNvSpPr>
          <p:nvPr>
            <p:ph idx="1"/>
          </p:nvPr>
        </p:nvSpPr>
        <p:spPr bwMode="auto">
          <a:xfrm>
            <a:off x="811695" y="1199908"/>
            <a:ext cx="10530385" cy="3226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s-MX" sz="2000" b="1" dirty="0" smtClean="0">
                <a:solidFill>
                  <a:srgbClr val="FF0000"/>
                </a:solidFill>
              </a:rPr>
              <a:t>Constructor </a:t>
            </a:r>
            <a:r>
              <a:rPr lang="es-MX" sz="2000" b="1" dirty="0">
                <a:solidFill>
                  <a:srgbClr val="FF0000"/>
                </a:solidFill>
              </a:rPr>
              <a:t>Privado</a:t>
            </a:r>
            <a:r>
              <a:rPr lang="es-MX" sz="2000" dirty="0">
                <a:solidFill>
                  <a:srgbClr val="FF0000"/>
                </a:solidFill>
              </a:rPr>
              <a:t>:</a:t>
            </a:r>
          </a:p>
          <a:p>
            <a:pPr lvl="1" algn="just"/>
            <a:r>
              <a:rPr lang="es-MX" sz="2000" dirty="0"/>
              <a:t>Evita que se creen instancias de la clase fuera de ella misma.</a:t>
            </a:r>
          </a:p>
          <a:p>
            <a:pPr lvl="1" algn="just"/>
            <a:r>
              <a:rPr lang="es-MX" sz="2000" dirty="0"/>
              <a:t>La clase controla cuándo y cómo se crea su única instancia.</a:t>
            </a:r>
          </a:p>
          <a:p>
            <a:pPr algn="just"/>
            <a:r>
              <a:rPr lang="es-MX" sz="2000" b="1" dirty="0">
                <a:solidFill>
                  <a:srgbClr val="FF0000"/>
                </a:solidFill>
              </a:rPr>
              <a:t>Variable Estática Privada</a:t>
            </a:r>
            <a:r>
              <a:rPr lang="es-MX" sz="2000" dirty="0">
                <a:solidFill>
                  <a:srgbClr val="FF0000"/>
                </a:solidFill>
              </a:rPr>
              <a:t>:</a:t>
            </a:r>
          </a:p>
          <a:p>
            <a:pPr lvl="1" algn="just"/>
            <a:r>
              <a:rPr lang="es-MX" sz="2000" dirty="0"/>
              <a:t>Almacena la única instancia de la clase.</a:t>
            </a:r>
          </a:p>
          <a:p>
            <a:pPr lvl="1" algn="just"/>
            <a:r>
              <a:rPr lang="es-MX" sz="2000" dirty="0"/>
              <a:t>Es compartida entre todas las partes del programa que acceden a la clase.</a:t>
            </a:r>
          </a:p>
          <a:p>
            <a:pPr algn="just"/>
            <a:r>
              <a:rPr lang="es-MX" sz="2000" b="1" dirty="0">
                <a:solidFill>
                  <a:srgbClr val="FF0000"/>
                </a:solidFill>
              </a:rPr>
              <a:t>Método Estático Público</a:t>
            </a:r>
            <a:r>
              <a:rPr lang="es-MX" sz="2000" dirty="0">
                <a:solidFill>
                  <a:srgbClr val="FF0000"/>
                </a:solidFill>
              </a:rPr>
              <a:t>:</a:t>
            </a:r>
          </a:p>
          <a:p>
            <a:pPr lvl="1" algn="just"/>
            <a:r>
              <a:rPr lang="es-MX" sz="2000" dirty="0"/>
              <a:t>Proporciona el único punto de acceso global para obtener la instancia.</a:t>
            </a:r>
          </a:p>
          <a:p>
            <a:pPr lvl="1" algn="just"/>
            <a:r>
              <a:rPr lang="es-MX" sz="2000" dirty="0"/>
              <a:t>Verifica si ya existe la instancia; si no, la </a:t>
            </a:r>
            <a:r>
              <a:rPr lang="es-MX" sz="2000" dirty="0" smtClean="0"/>
              <a:t>crea</a:t>
            </a:r>
            <a:r>
              <a:rPr lang="es-MX" sz="2000" dirty="0"/>
              <a:t>.</a:t>
            </a:r>
            <a:endParaRPr lang="es-MX" sz="2000" dirty="0" smtClean="0"/>
          </a:p>
        </p:txBody>
      </p:sp>
      <p:sp>
        <p:nvSpPr>
          <p:cNvPr id="3" name="Rectángulo 2"/>
          <p:cNvSpPr/>
          <p:nvPr/>
        </p:nvSpPr>
        <p:spPr>
          <a:xfrm>
            <a:off x="811695" y="4499906"/>
            <a:ext cx="10530385" cy="1938992"/>
          </a:xfrm>
          <a:prstGeom prst="rect">
            <a:avLst/>
          </a:prstGeom>
        </p:spPr>
        <p:txBody>
          <a:bodyPr wrap="square">
            <a:spAutoFit/>
          </a:bodyPr>
          <a:lstStyle/>
          <a:p>
            <a:r>
              <a:rPr lang="es-MX" sz="2400" b="1" dirty="0"/>
              <a:t>Cómo Funciona el Patrón </a:t>
            </a:r>
            <a:r>
              <a:rPr lang="es-MX" sz="2400" b="1" dirty="0" smtClean="0"/>
              <a:t>Singleton</a:t>
            </a:r>
          </a:p>
          <a:p>
            <a:endParaRPr lang="es-MX" sz="800" b="1" dirty="0"/>
          </a:p>
          <a:p>
            <a:pPr>
              <a:buFont typeface="+mj-lt"/>
              <a:buAutoNum type="arabicPeriod"/>
            </a:pPr>
            <a:r>
              <a:rPr lang="es-MX" dirty="0"/>
              <a:t>Cuando el cliente solicita la instancia a través del método estático público, se verifica si ya existe una instancia</a:t>
            </a:r>
            <a:r>
              <a:rPr lang="es-MX" dirty="0" smtClean="0"/>
              <a:t>.</a:t>
            </a:r>
          </a:p>
          <a:p>
            <a:pPr>
              <a:buFont typeface="+mj-lt"/>
              <a:buAutoNum type="arabicPeriod"/>
            </a:pPr>
            <a:endParaRPr lang="es-MX" sz="800" dirty="0"/>
          </a:p>
          <a:p>
            <a:pPr>
              <a:buFont typeface="+mj-lt"/>
              <a:buAutoNum type="arabicPeriod"/>
            </a:pPr>
            <a:r>
              <a:rPr lang="es-MX" dirty="0"/>
              <a:t>Si no existe, se crea y se almacena en la variable estática</a:t>
            </a:r>
            <a:r>
              <a:rPr lang="es-MX" dirty="0" smtClean="0"/>
              <a:t>.</a:t>
            </a:r>
          </a:p>
          <a:p>
            <a:pPr>
              <a:buFont typeface="+mj-lt"/>
              <a:buAutoNum type="arabicPeriod"/>
            </a:pPr>
            <a:endParaRPr lang="es-MX" sz="800" dirty="0"/>
          </a:p>
          <a:p>
            <a:pPr>
              <a:buFont typeface="+mj-lt"/>
              <a:buAutoNum type="arabicPeriod"/>
            </a:pPr>
            <a:r>
              <a:rPr lang="es-MX" dirty="0"/>
              <a:t>Todas las futuras solicitudes del cliente devolverán la misma instancia.</a:t>
            </a:r>
          </a:p>
        </p:txBody>
      </p:sp>
    </p:spTree>
    <p:extLst>
      <p:ext uri="{BB962C8B-B14F-4D97-AF65-F5344CB8AC3E}">
        <p14:creationId xmlns:p14="http://schemas.microsoft.com/office/powerpoint/2010/main" val="131164744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6411</TotalTime>
  <Words>3015</Words>
  <Application>Microsoft Office PowerPoint</Application>
  <PresentationFormat>Panorámica</PresentationFormat>
  <Paragraphs>214</Paragraphs>
  <Slides>51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51</vt:i4>
      </vt:variant>
    </vt:vector>
  </HeadingPairs>
  <TitlesOfParts>
    <vt:vector size="58" baseType="lpstr">
      <vt:lpstr>Arial</vt:lpstr>
      <vt:lpstr>Arial Unicode MS</vt:lpstr>
      <vt:lpstr>Calibri</vt:lpstr>
      <vt:lpstr>Calibri Light</vt:lpstr>
      <vt:lpstr>PT Sans</vt:lpstr>
      <vt:lpstr>Times New Roman</vt:lpstr>
      <vt:lpstr>Tema de Office</vt:lpstr>
      <vt:lpstr>Patrones de Diseño</vt:lpstr>
      <vt:lpstr>¿Qué son los patrones de diseño / design patterns?</vt:lpstr>
      <vt:lpstr>Tipos de patrones de diseño de software</vt:lpstr>
      <vt:lpstr>Tipos de patrones de diseño de sotware</vt:lpstr>
      <vt:lpstr>SINGLETON</vt:lpstr>
      <vt:lpstr>Problema</vt:lpstr>
      <vt:lpstr>Problema</vt:lpstr>
      <vt:lpstr>Solución</vt:lpstr>
      <vt:lpstr>Estructura y Componentes</vt:lpstr>
      <vt:lpstr>Presentación de PowerPoint</vt:lpstr>
      <vt:lpstr>Ejemplo: Singleton para la Conexión a una Base de Datos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Adapter También llamado: Adaptador, Envoltorio, Wrapper</vt:lpstr>
      <vt:lpstr> Problema</vt:lpstr>
      <vt:lpstr>Solución</vt:lpstr>
      <vt:lpstr>Presentación de PowerPoint</vt:lpstr>
      <vt:lpstr>Presentación de PowerPoint</vt:lpstr>
      <vt:lpstr>Presentación de PowerPoint</vt:lpstr>
      <vt:lpstr>Presentación de PowerPoint</vt:lpstr>
      <vt:lpstr>Presentación de PowerPoint</vt:lpstr>
      <vt:lpstr>¿Qué es un documento XML?</vt:lpstr>
      <vt:lpstr>Estructura básica de un documento XML</vt:lpstr>
      <vt:lpstr>Estructura básica de un documento XML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PATRONES DE DISEÑO</dc:title>
  <dc:creator>gabriel</dc:creator>
  <cp:lastModifiedBy>gabriel</cp:lastModifiedBy>
  <cp:revision>68</cp:revision>
  <dcterms:created xsi:type="dcterms:W3CDTF">2024-07-21T22:46:52Z</dcterms:created>
  <dcterms:modified xsi:type="dcterms:W3CDTF">2025-01-17T15:50:12Z</dcterms:modified>
</cp:coreProperties>
</file>