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81" r:id="rId6"/>
    <p:sldId id="282" r:id="rId7"/>
    <p:sldId id="283" r:id="rId8"/>
    <p:sldId id="284" r:id="rId9"/>
    <p:sldId id="285" r:id="rId10"/>
    <p:sldId id="269" r:id="rId11"/>
    <p:sldId id="279" r:id="rId12"/>
    <p:sldId id="280" r:id="rId13"/>
    <p:sldId id="278" r:id="rId14"/>
    <p:sldId id="270" r:id="rId15"/>
    <p:sldId id="271" r:id="rId16"/>
    <p:sldId id="272" r:id="rId17"/>
    <p:sldId id="273" r:id="rId18"/>
    <p:sldId id="274" r:id="rId19"/>
    <p:sldId id="275" r:id="rId20"/>
    <p:sldId id="276" r:id="rId21"/>
    <p:sldId id="277" r:id="rId22"/>
    <p:sldId id="286" r:id="rId23"/>
    <p:sldId id="287" r:id="rId24"/>
    <p:sldId id="288" r:id="rId25"/>
    <p:sldId id="289" r:id="rId26"/>
    <p:sldId id="290" r:id="rId27"/>
    <p:sldId id="291" r:id="rId28"/>
    <p:sldId id="258" r:id="rId29"/>
    <p:sldId id="259" r:id="rId30"/>
    <p:sldId id="260" r:id="rId31"/>
    <p:sldId id="261" r:id="rId32"/>
    <p:sldId id="262" r:id="rId33"/>
    <p:sldId id="26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78"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2D8371BB-50EB-45E7-99D8-BE74E9A1CBCA}" type="datetimeFigureOut">
              <a:rPr lang="en-US" smtClean="0"/>
              <a:t>1/8/2025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E7A1C5B-9F66-4D80-AF4B-71A47F8DB87B}" type="slidenum">
              <a:rPr lang="en-US" smtClean="0"/>
              <a:t>‹Nº›</a:t>
            </a:fld>
            <a:endParaRPr lang="en-US"/>
          </a:p>
        </p:txBody>
      </p:sp>
    </p:spTree>
    <p:extLst>
      <p:ext uri="{BB962C8B-B14F-4D97-AF65-F5344CB8AC3E}">
        <p14:creationId xmlns:p14="http://schemas.microsoft.com/office/powerpoint/2010/main" val="472569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D8371BB-50EB-45E7-99D8-BE74E9A1CBCA}" type="datetimeFigureOut">
              <a:rPr lang="en-US" smtClean="0"/>
              <a:t>1/8/2025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E7A1C5B-9F66-4D80-AF4B-71A47F8DB87B}" type="slidenum">
              <a:rPr lang="en-US" smtClean="0"/>
              <a:t>‹Nº›</a:t>
            </a:fld>
            <a:endParaRPr lang="en-US"/>
          </a:p>
        </p:txBody>
      </p:sp>
    </p:spTree>
    <p:extLst>
      <p:ext uri="{BB962C8B-B14F-4D97-AF65-F5344CB8AC3E}">
        <p14:creationId xmlns:p14="http://schemas.microsoft.com/office/powerpoint/2010/main" val="53392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D8371BB-50EB-45E7-99D8-BE74E9A1CBCA}" type="datetimeFigureOut">
              <a:rPr lang="en-US" smtClean="0"/>
              <a:t>1/8/2025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E7A1C5B-9F66-4D80-AF4B-71A47F8DB87B}" type="slidenum">
              <a:rPr lang="en-US" smtClean="0"/>
              <a:t>‹Nº›</a:t>
            </a:fld>
            <a:endParaRPr lang="en-US"/>
          </a:p>
        </p:txBody>
      </p:sp>
    </p:spTree>
    <p:extLst>
      <p:ext uri="{BB962C8B-B14F-4D97-AF65-F5344CB8AC3E}">
        <p14:creationId xmlns:p14="http://schemas.microsoft.com/office/powerpoint/2010/main" val="17075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D8371BB-50EB-45E7-99D8-BE74E9A1CBCA}" type="datetimeFigureOut">
              <a:rPr lang="en-US" smtClean="0"/>
              <a:t>1/8/2025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E7A1C5B-9F66-4D80-AF4B-71A47F8DB87B}" type="slidenum">
              <a:rPr lang="en-US" smtClean="0"/>
              <a:t>‹Nº›</a:t>
            </a:fld>
            <a:endParaRPr lang="en-US"/>
          </a:p>
        </p:txBody>
      </p:sp>
    </p:spTree>
    <p:extLst>
      <p:ext uri="{BB962C8B-B14F-4D97-AF65-F5344CB8AC3E}">
        <p14:creationId xmlns:p14="http://schemas.microsoft.com/office/powerpoint/2010/main" val="345611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2D8371BB-50EB-45E7-99D8-BE74E9A1CBCA}" type="datetimeFigureOut">
              <a:rPr lang="en-US" smtClean="0"/>
              <a:t>1/8/2025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CE7A1C5B-9F66-4D80-AF4B-71A47F8DB87B}" type="slidenum">
              <a:rPr lang="en-US" smtClean="0"/>
              <a:t>‹Nº›</a:t>
            </a:fld>
            <a:endParaRPr lang="en-US"/>
          </a:p>
        </p:txBody>
      </p:sp>
    </p:spTree>
    <p:extLst>
      <p:ext uri="{BB962C8B-B14F-4D97-AF65-F5344CB8AC3E}">
        <p14:creationId xmlns:p14="http://schemas.microsoft.com/office/powerpoint/2010/main" val="3525602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2D8371BB-50EB-45E7-99D8-BE74E9A1CBCA}" type="datetimeFigureOut">
              <a:rPr lang="en-US" smtClean="0"/>
              <a:t>1/8/2025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E7A1C5B-9F66-4D80-AF4B-71A47F8DB87B}" type="slidenum">
              <a:rPr lang="en-US" smtClean="0"/>
              <a:t>‹Nº›</a:t>
            </a:fld>
            <a:endParaRPr lang="en-US"/>
          </a:p>
        </p:txBody>
      </p:sp>
    </p:spTree>
    <p:extLst>
      <p:ext uri="{BB962C8B-B14F-4D97-AF65-F5344CB8AC3E}">
        <p14:creationId xmlns:p14="http://schemas.microsoft.com/office/powerpoint/2010/main" val="240417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2D8371BB-50EB-45E7-99D8-BE74E9A1CBCA}" type="datetimeFigureOut">
              <a:rPr lang="en-US" smtClean="0"/>
              <a:t>1/8/2025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CE7A1C5B-9F66-4D80-AF4B-71A47F8DB87B}" type="slidenum">
              <a:rPr lang="en-US" smtClean="0"/>
              <a:t>‹Nº›</a:t>
            </a:fld>
            <a:endParaRPr lang="en-US"/>
          </a:p>
        </p:txBody>
      </p:sp>
    </p:spTree>
    <p:extLst>
      <p:ext uri="{BB962C8B-B14F-4D97-AF65-F5344CB8AC3E}">
        <p14:creationId xmlns:p14="http://schemas.microsoft.com/office/powerpoint/2010/main" val="92096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2D8371BB-50EB-45E7-99D8-BE74E9A1CBCA}" type="datetimeFigureOut">
              <a:rPr lang="en-US" smtClean="0"/>
              <a:t>1/8/2025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CE7A1C5B-9F66-4D80-AF4B-71A47F8DB87B}" type="slidenum">
              <a:rPr lang="en-US" smtClean="0"/>
              <a:t>‹Nº›</a:t>
            </a:fld>
            <a:endParaRPr lang="en-US"/>
          </a:p>
        </p:txBody>
      </p:sp>
    </p:spTree>
    <p:extLst>
      <p:ext uri="{BB962C8B-B14F-4D97-AF65-F5344CB8AC3E}">
        <p14:creationId xmlns:p14="http://schemas.microsoft.com/office/powerpoint/2010/main" val="238471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2D8371BB-50EB-45E7-99D8-BE74E9A1CBCA}" type="datetimeFigureOut">
              <a:rPr lang="en-US" smtClean="0"/>
              <a:t>1/8/2025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CE7A1C5B-9F66-4D80-AF4B-71A47F8DB87B}" type="slidenum">
              <a:rPr lang="en-US" smtClean="0"/>
              <a:t>‹Nº›</a:t>
            </a:fld>
            <a:endParaRPr lang="en-US"/>
          </a:p>
        </p:txBody>
      </p:sp>
    </p:spTree>
    <p:extLst>
      <p:ext uri="{BB962C8B-B14F-4D97-AF65-F5344CB8AC3E}">
        <p14:creationId xmlns:p14="http://schemas.microsoft.com/office/powerpoint/2010/main" val="81627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D8371BB-50EB-45E7-99D8-BE74E9A1CBCA}" type="datetimeFigureOut">
              <a:rPr lang="en-US" smtClean="0"/>
              <a:t>1/8/2025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E7A1C5B-9F66-4D80-AF4B-71A47F8DB87B}" type="slidenum">
              <a:rPr lang="en-US" smtClean="0"/>
              <a:t>‹Nº›</a:t>
            </a:fld>
            <a:endParaRPr lang="en-US"/>
          </a:p>
        </p:txBody>
      </p:sp>
    </p:spTree>
    <p:extLst>
      <p:ext uri="{BB962C8B-B14F-4D97-AF65-F5344CB8AC3E}">
        <p14:creationId xmlns:p14="http://schemas.microsoft.com/office/powerpoint/2010/main" val="90787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2D8371BB-50EB-45E7-99D8-BE74E9A1CBCA}" type="datetimeFigureOut">
              <a:rPr lang="en-US" smtClean="0"/>
              <a:t>1/8/2025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CE7A1C5B-9F66-4D80-AF4B-71A47F8DB87B}" type="slidenum">
              <a:rPr lang="en-US" smtClean="0"/>
              <a:t>‹Nº›</a:t>
            </a:fld>
            <a:endParaRPr lang="en-US"/>
          </a:p>
        </p:txBody>
      </p:sp>
    </p:spTree>
    <p:extLst>
      <p:ext uri="{BB962C8B-B14F-4D97-AF65-F5344CB8AC3E}">
        <p14:creationId xmlns:p14="http://schemas.microsoft.com/office/powerpoint/2010/main" val="3915133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8371BB-50EB-45E7-99D8-BE74E9A1CBCA}" type="datetimeFigureOut">
              <a:rPr lang="en-US" smtClean="0"/>
              <a:t>1/8/2025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A1C5B-9F66-4D80-AF4B-71A47F8DB87B}" type="slidenum">
              <a:rPr lang="en-US" smtClean="0"/>
              <a:t>‹Nº›</a:t>
            </a:fld>
            <a:endParaRPr lang="en-US"/>
          </a:p>
        </p:txBody>
      </p:sp>
    </p:spTree>
    <p:extLst>
      <p:ext uri="{BB962C8B-B14F-4D97-AF65-F5344CB8AC3E}">
        <p14:creationId xmlns:p14="http://schemas.microsoft.com/office/powerpoint/2010/main" val="1761701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learn.microsoft.com/es-es/visualstudio/ide/reference/properties-window?view=vs-2022" TargetMode="External"/><Relationship Id="rId3" Type="http://schemas.openxmlformats.org/officeDocument/2006/relationships/hyperlink" Target="https://learn.microsoft.com/es-es/visualstudio/xaml-tools/creating-a-ui-by-using-xaml-designer-in-visual-studio?view=vs-2022" TargetMode="External"/><Relationship Id="rId7" Type="http://schemas.openxmlformats.org/officeDocument/2006/relationships/hyperlink" Target="https://learn.microsoft.com/es-es/visualstudio/ide/solutions-and-projects-in-visual-studio?view=vs-2022" TargetMode="External"/><Relationship Id="rId2" Type="http://schemas.openxmlformats.org/officeDocument/2006/relationships/hyperlink" Target="https://learn.microsoft.com/es-es/visualstudio/xaml-tools/xaml-code-editor?view=vs-2022#xaml-code-editor-ui" TargetMode="External"/><Relationship Id="rId1" Type="http://schemas.openxmlformats.org/officeDocument/2006/relationships/slideLayout" Target="../slideLayouts/slideLayout2.xml"/><Relationship Id="rId6" Type="http://schemas.openxmlformats.org/officeDocument/2006/relationships/hyperlink" Target="https://learn.microsoft.com/es-es/visualstudio/xaml-tools/xaml-hot-reload?view=vs-2022" TargetMode="External"/><Relationship Id="rId5" Type="http://schemas.openxmlformats.org/officeDocument/2006/relationships/hyperlink" Target="https://learn.microsoft.com/es-es/visualstudio/debugger/debugger-feature-tour?view=vs-2022" TargetMode="External"/><Relationship Id="rId4" Type="http://schemas.openxmlformats.org/officeDocument/2006/relationships/hyperlink" Target="https://learn.microsoft.com/es-es/visualstudio/ide/reference/toolbox?view=vs-202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rogramarfacil.com/tutoriales/fragmentos/wpf/instalar-mvvm-light-toolkit-en-visual-studio-2013/" TargetMode="External"/><Relationship Id="rId2" Type="http://schemas.openxmlformats.org/officeDocument/2006/relationships/hyperlink" Target="https://programarfacil.com/podcast/19-patron-modelo-vista-controlador/" TargetMode="External"/><Relationship Id="rId1" Type="http://schemas.openxmlformats.org/officeDocument/2006/relationships/slideLayout" Target="../slideLayouts/slideLayout2.xml"/><Relationship Id="rId4" Type="http://schemas.openxmlformats.org/officeDocument/2006/relationships/hyperlink" Target="https://angularjs.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b="1" dirty="0" smtClean="0"/>
              <a:t>WPF</a:t>
            </a:r>
            <a:endParaRPr lang="en-US" b="1" dirty="0"/>
          </a:p>
        </p:txBody>
      </p:sp>
      <p:sp>
        <p:nvSpPr>
          <p:cNvPr id="3" name="Subtítulo 2"/>
          <p:cNvSpPr>
            <a:spLocks noGrp="1"/>
          </p:cNvSpPr>
          <p:nvPr>
            <p:ph type="subTitle" idx="1"/>
          </p:nvPr>
        </p:nvSpPr>
        <p:spPr/>
        <p:txBody>
          <a:bodyPr/>
          <a:lstStyle/>
          <a:p>
            <a:r>
              <a:rPr lang="en-US" b="1" dirty="0"/>
              <a:t>Windows Presentation Foundation (WPF)</a:t>
            </a:r>
          </a:p>
        </p:txBody>
      </p:sp>
    </p:spTree>
    <p:extLst>
      <p:ext uri="{BB962C8B-B14F-4D97-AF65-F5344CB8AC3E}">
        <p14:creationId xmlns:p14="http://schemas.microsoft.com/office/powerpoint/2010/main" val="159531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511550" y="634329"/>
            <a:ext cx="9182953" cy="6061859"/>
          </a:xfrm>
          <a:prstGeom prst="rect">
            <a:avLst/>
          </a:prstGeom>
        </p:spPr>
      </p:pic>
    </p:spTree>
    <p:extLst>
      <p:ext uri="{BB962C8B-B14F-4D97-AF65-F5344CB8AC3E}">
        <p14:creationId xmlns:p14="http://schemas.microsoft.com/office/powerpoint/2010/main" val="314444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Visual Studio 2019 IDE with an open WPF project in XAM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8976" y="329662"/>
            <a:ext cx="10756648" cy="5925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0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WPF</a:t>
            </a:r>
            <a:endParaRPr lang="en-US" b="1" dirty="0"/>
          </a:p>
        </p:txBody>
      </p:sp>
      <p:sp>
        <p:nvSpPr>
          <p:cNvPr id="3" name="Marcador de contenido 2"/>
          <p:cNvSpPr>
            <a:spLocks noGrp="1"/>
          </p:cNvSpPr>
          <p:nvPr>
            <p:ph idx="1"/>
          </p:nvPr>
        </p:nvSpPr>
        <p:spPr/>
        <p:txBody>
          <a:bodyPr>
            <a:normAutofit fontScale="92500" lnSpcReduction="10000"/>
          </a:bodyPr>
          <a:lstStyle/>
          <a:p>
            <a:pPr algn="just"/>
            <a:r>
              <a:rPr lang="es-MX" dirty="0"/>
              <a:t>La ventana del </a:t>
            </a:r>
            <a:r>
              <a:rPr lang="es-MX" b="1" dirty="0">
                <a:hlinkClick r:id="rId2"/>
              </a:rPr>
              <a:t>editor de código XAML</a:t>
            </a:r>
            <a:r>
              <a:rPr lang="es-MX" dirty="0"/>
              <a:t> </a:t>
            </a:r>
            <a:r>
              <a:rPr lang="es-MX" dirty="0" smtClean="0"/>
              <a:t>-&gt; donde </a:t>
            </a:r>
            <a:r>
              <a:rPr lang="es-MX" dirty="0"/>
              <a:t>se crea y edita el código.</a:t>
            </a:r>
          </a:p>
          <a:p>
            <a:pPr algn="just"/>
            <a:r>
              <a:rPr lang="es-MX" dirty="0"/>
              <a:t>La ventana </a:t>
            </a:r>
            <a:r>
              <a:rPr lang="es-MX" b="1" dirty="0">
                <a:hlinkClick r:id="rId3"/>
              </a:rPr>
              <a:t>Diseñador XAML</a:t>
            </a:r>
            <a:r>
              <a:rPr lang="es-MX" dirty="0"/>
              <a:t> </a:t>
            </a:r>
            <a:r>
              <a:rPr lang="es-MX" dirty="0" smtClean="0"/>
              <a:t>-&gt; </a:t>
            </a:r>
            <a:r>
              <a:rPr lang="es-MX" dirty="0"/>
              <a:t>donde se diseña la interfaz de usuario.</a:t>
            </a:r>
          </a:p>
          <a:p>
            <a:pPr algn="just"/>
            <a:r>
              <a:rPr lang="es-MX" dirty="0"/>
              <a:t>La ventana acoplable </a:t>
            </a:r>
            <a:r>
              <a:rPr lang="es-MX" b="1" dirty="0">
                <a:hlinkClick r:id="rId4"/>
              </a:rPr>
              <a:t>Cuadro de herramientas</a:t>
            </a:r>
            <a:r>
              <a:rPr lang="es-MX" dirty="0"/>
              <a:t> </a:t>
            </a:r>
            <a:r>
              <a:rPr lang="es-MX" dirty="0" smtClean="0"/>
              <a:t>-&gt; </a:t>
            </a:r>
            <a:r>
              <a:rPr lang="es-MX" dirty="0"/>
              <a:t>donde se agregan controles a la interfaz de usuario.</a:t>
            </a:r>
          </a:p>
          <a:p>
            <a:pPr algn="just"/>
            <a:r>
              <a:rPr lang="es-MX" dirty="0"/>
              <a:t>El botón </a:t>
            </a:r>
            <a:r>
              <a:rPr lang="es-MX" b="1" dirty="0">
                <a:hlinkClick r:id="rId5"/>
              </a:rPr>
              <a:t>Depurar</a:t>
            </a:r>
            <a:r>
              <a:rPr lang="es-MX" dirty="0"/>
              <a:t> </a:t>
            </a:r>
            <a:r>
              <a:rPr lang="es-MX" dirty="0" smtClean="0"/>
              <a:t>-&gt; </a:t>
            </a:r>
            <a:r>
              <a:rPr lang="es-MX" dirty="0"/>
              <a:t>donde se ejecuta el código y se depura.</a:t>
            </a:r>
            <a:br>
              <a:rPr lang="es-MX" dirty="0"/>
            </a:br>
            <a:r>
              <a:rPr lang="es-MX" dirty="0"/>
              <a:t>(También puede editar el código en tiempo real mientras realiza la depuración con </a:t>
            </a:r>
            <a:r>
              <a:rPr lang="es-MX" dirty="0">
                <a:hlinkClick r:id="rId6"/>
              </a:rPr>
              <a:t>Recarga activa de XAML</a:t>
            </a:r>
            <a:r>
              <a:rPr lang="es-MX" dirty="0"/>
              <a:t>).</a:t>
            </a:r>
          </a:p>
          <a:p>
            <a:pPr algn="just"/>
            <a:r>
              <a:rPr lang="es-MX" dirty="0"/>
              <a:t>La ventana </a:t>
            </a:r>
            <a:r>
              <a:rPr lang="es-MX" b="1" dirty="0">
                <a:hlinkClick r:id="rId7"/>
              </a:rPr>
              <a:t>Explorador de soluciones</a:t>
            </a:r>
            <a:r>
              <a:rPr lang="es-MX" dirty="0"/>
              <a:t> </a:t>
            </a:r>
            <a:r>
              <a:rPr lang="es-MX" dirty="0" smtClean="0"/>
              <a:t>-&gt; </a:t>
            </a:r>
            <a:r>
              <a:rPr lang="es-MX" dirty="0"/>
              <a:t>donde se administran los archivos, los proyectos y las soluciones.</a:t>
            </a:r>
          </a:p>
          <a:p>
            <a:pPr algn="just"/>
            <a:r>
              <a:rPr lang="es-MX" dirty="0"/>
              <a:t>La ventana </a:t>
            </a:r>
            <a:r>
              <a:rPr lang="es-MX" b="1" dirty="0">
                <a:hlinkClick r:id="rId8"/>
              </a:rPr>
              <a:t>Propiedades</a:t>
            </a:r>
            <a:r>
              <a:rPr lang="es-MX" dirty="0"/>
              <a:t> </a:t>
            </a:r>
            <a:r>
              <a:rPr lang="es-MX" dirty="0" smtClean="0"/>
              <a:t>-&gt; </a:t>
            </a:r>
            <a:r>
              <a:rPr lang="es-MX" dirty="0"/>
              <a:t>donde se cambia la apariencia de la interfaz de usuario y el funcionamiento de sus controles.</a:t>
            </a:r>
          </a:p>
          <a:p>
            <a:endParaRPr lang="en-US" dirty="0"/>
          </a:p>
        </p:txBody>
      </p:sp>
    </p:spTree>
    <p:extLst>
      <p:ext uri="{BB962C8B-B14F-4D97-AF65-F5344CB8AC3E}">
        <p14:creationId xmlns:p14="http://schemas.microsoft.com/office/powerpoint/2010/main" val="365715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¿Qué es XAML?</a:t>
            </a:r>
            <a:endParaRPr lang="en-US" b="1" dirty="0"/>
          </a:p>
        </p:txBody>
      </p:sp>
      <p:sp>
        <p:nvSpPr>
          <p:cNvPr id="3" name="Marcador de contenido 2"/>
          <p:cNvSpPr>
            <a:spLocks noGrp="1"/>
          </p:cNvSpPr>
          <p:nvPr>
            <p:ph idx="1"/>
          </p:nvPr>
        </p:nvSpPr>
        <p:spPr>
          <a:xfrm>
            <a:off x="838200" y="1825625"/>
            <a:ext cx="10515600" cy="4005332"/>
          </a:xfrm>
        </p:spPr>
        <p:txBody>
          <a:bodyPr>
            <a:normAutofit fontScale="92500"/>
          </a:bodyPr>
          <a:lstStyle/>
          <a:p>
            <a:pPr algn="just"/>
            <a:r>
              <a:rPr lang="es-MX" b="1" dirty="0"/>
              <a:t>XAML (Extensible </a:t>
            </a:r>
            <a:r>
              <a:rPr lang="es-MX" b="1" dirty="0" err="1"/>
              <a:t>Application</a:t>
            </a:r>
            <a:r>
              <a:rPr lang="es-MX" b="1" dirty="0"/>
              <a:t> </a:t>
            </a:r>
            <a:r>
              <a:rPr lang="es-MX" b="1" dirty="0" err="1"/>
              <a:t>Markup</a:t>
            </a:r>
            <a:r>
              <a:rPr lang="es-MX" b="1" dirty="0"/>
              <a:t> </a:t>
            </a:r>
            <a:r>
              <a:rPr lang="es-MX" b="1" dirty="0" err="1"/>
              <a:t>Language</a:t>
            </a:r>
            <a:r>
              <a:rPr lang="es-MX" b="1" dirty="0"/>
              <a:t>)</a:t>
            </a:r>
            <a:r>
              <a:rPr lang="es-MX" dirty="0"/>
              <a:t> es un lenguaje de </a:t>
            </a:r>
            <a:r>
              <a:rPr lang="es-MX" b="1" dirty="0"/>
              <a:t>marcado basado en XML </a:t>
            </a:r>
            <a:r>
              <a:rPr lang="es-MX" dirty="0"/>
              <a:t>que se utiliza principalmente en aplicaciones de </a:t>
            </a:r>
            <a:r>
              <a:rPr lang="es-MX" b="1" dirty="0"/>
              <a:t>Windows </a:t>
            </a:r>
            <a:r>
              <a:rPr lang="es-MX" b="1" dirty="0" err="1"/>
              <a:t>Presentation</a:t>
            </a:r>
            <a:r>
              <a:rPr lang="es-MX" b="1" dirty="0"/>
              <a:t> </a:t>
            </a:r>
            <a:r>
              <a:rPr lang="es-MX" b="1" dirty="0" err="1"/>
              <a:t>Foundation</a:t>
            </a:r>
            <a:r>
              <a:rPr lang="es-MX" b="1" dirty="0"/>
              <a:t> (</a:t>
            </a:r>
            <a:r>
              <a:rPr lang="es-MX" b="1" dirty="0" smtClean="0"/>
              <a:t>WPF). XAML</a:t>
            </a:r>
            <a:r>
              <a:rPr lang="es-MX" dirty="0" smtClean="0"/>
              <a:t> </a:t>
            </a:r>
            <a:r>
              <a:rPr lang="es-MX" dirty="0"/>
              <a:t>permite describir de manera declarativa la estructura visual de la interfaz de usuario, incluyendo elementos gráficos, controles y la disposición de estos elementos</a:t>
            </a:r>
            <a:r>
              <a:rPr lang="es-MX" dirty="0" smtClean="0"/>
              <a:t>.</a:t>
            </a:r>
          </a:p>
          <a:p>
            <a:pPr algn="just"/>
            <a:r>
              <a:rPr lang="es-MX" dirty="0"/>
              <a:t>En concreto, XAML puede inicializar objetos y establecer propiedades de objetos mediante una estructura de lenguaje que muestra relaciones jerárquicas entre varios objetos y una convención de tipo de respaldo que admite la extensión de tipos. </a:t>
            </a:r>
            <a:r>
              <a:rPr lang="es-MX" dirty="0" smtClean="0"/>
              <a:t>Se puede </a:t>
            </a:r>
            <a:r>
              <a:rPr lang="es-MX" dirty="0"/>
              <a:t>crear elementos de interfaz de usuario visibles en el marcado XAML declarativo. </a:t>
            </a:r>
            <a:endParaRPr lang="en-US" dirty="0"/>
          </a:p>
        </p:txBody>
      </p:sp>
    </p:spTree>
    <p:extLst>
      <p:ext uri="{BB962C8B-B14F-4D97-AF65-F5344CB8AC3E}">
        <p14:creationId xmlns:p14="http://schemas.microsoft.com/office/powerpoint/2010/main" val="59131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Características Principales de </a:t>
            </a:r>
            <a:r>
              <a:rPr lang="es-MX" b="1" dirty="0" smtClean="0"/>
              <a:t>XAML</a:t>
            </a:r>
            <a:endParaRPr lang="en-US" dirty="0"/>
          </a:p>
        </p:txBody>
      </p:sp>
      <p:sp>
        <p:nvSpPr>
          <p:cNvPr id="3" name="Marcador de contenido 2"/>
          <p:cNvSpPr>
            <a:spLocks noGrp="1"/>
          </p:cNvSpPr>
          <p:nvPr>
            <p:ph idx="1"/>
          </p:nvPr>
        </p:nvSpPr>
        <p:spPr/>
        <p:txBody>
          <a:bodyPr>
            <a:normAutofit fontScale="92500" lnSpcReduction="10000"/>
          </a:bodyPr>
          <a:lstStyle/>
          <a:p>
            <a:pPr algn="just"/>
            <a:r>
              <a:rPr lang="es-MX" b="1" dirty="0" smtClean="0"/>
              <a:t>Declarativo</a:t>
            </a:r>
            <a:r>
              <a:rPr lang="es-MX" dirty="0"/>
              <a:t>: Permite definir la interfaz de usuario de manera declarativa, lo que facilita la visualización de la estructura y el diseño de la UI sin necesidad de escribir código imperativo.</a:t>
            </a:r>
          </a:p>
          <a:p>
            <a:pPr algn="just"/>
            <a:r>
              <a:rPr lang="es-MX" b="1" dirty="0"/>
              <a:t>Separación de </a:t>
            </a:r>
            <a:r>
              <a:rPr lang="es-MX" b="1" dirty="0" err="1"/>
              <a:t>Concerns</a:t>
            </a:r>
            <a:r>
              <a:rPr lang="es-MX" dirty="0"/>
              <a:t>: Separa claramente la lógica de la aplicación (en C# o VB.NET) del diseño y la presentación (en XAML), lo que mejora la mantenibilidad y la colaboración entre desarrolladores y diseñadores.</a:t>
            </a:r>
          </a:p>
          <a:p>
            <a:pPr algn="just"/>
            <a:r>
              <a:rPr lang="es-MX" b="1" dirty="0"/>
              <a:t>Reusabilidad</a:t>
            </a:r>
            <a:r>
              <a:rPr lang="es-MX" dirty="0"/>
              <a:t>: Permite reutilizar componentes y recursos a través de la definición de estilos, plantillas y recursos compartidos.</a:t>
            </a:r>
          </a:p>
          <a:p>
            <a:pPr algn="just"/>
            <a:r>
              <a:rPr lang="es-MX" b="1" dirty="0"/>
              <a:t>Integración con C#</a:t>
            </a:r>
            <a:r>
              <a:rPr lang="es-MX" dirty="0"/>
              <a:t>: </a:t>
            </a:r>
            <a:r>
              <a:rPr lang="es-MX" b="1" dirty="0"/>
              <a:t>XAML</a:t>
            </a:r>
            <a:r>
              <a:rPr lang="es-MX" dirty="0"/>
              <a:t> se integra perfectamente con el código C</a:t>
            </a:r>
            <a:r>
              <a:rPr lang="es-MX" dirty="0" smtClean="0"/>
              <a:t>#, </a:t>
            </a:r>
            <a:r>
              <a:rPr lang="es-MX" dirty="0"/>
              <a:t>permitiendo el uso de </a:t>
            </a:r>
            <a:r>
              <a:rPr lang="es-MX" b="1" dirty="0"/>
              <a:t>data </a:t>
            </a:r>
            <a:r>
              <a:rPr lang="es-MX" b="1" dirty="0" err="1"/>
              <a:t>binding</a:t>
            </a:r>
            <a:r>
              <a:rPr lang="es-MX" dirty="0"/>
              <a:t>, comandos y eventos para conectar la lógica de la aplicación con la interfaz de usuario</a:t>
            </a:r>
            <a:r>
              <a:rPr lang="es-MX" dirty="0" smtClean="0"/>
              <a:t>.</a:t>
            </a:r>
            <a:endParaRPr lang="es-MX" dirty="0"/>
          </a:p>
        </p:txBody>
      </p:sp>
    </p:spTree>
    <p:extLst>
      <p:ext uri="{BB962C8B-B14F-4D97-AF65-F5344CB8AC3E}">
        <p14:creationId xmlns:p14="http://schemas.microsoft.com/office/powerpoint/2010/main" val="3163076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XAML</a:t>
            </a:r>
            <a:endParaRPr lang="en-US" b="1" dirty="0"/>
          </a:p>
        </p:txBody>
      </p:sp>
      <p:sp>
        <p:nvSpPr>
          <p:cNvPr id="3" name="Marcador de contenido 2"/>
          <p:cNvSpPr>
            <a:spLocks noGrp="1"/>
          </p:cNvSpPr>
          <p:nvPr>
            <p:ph idx="1"/>
          </p:nvPr>
        </p:nvSpPr>
        <p:spPr>
          <a:xfrm>
            <a:off x="838200" y="1505157"/>
            <a:ext cx="10515600" cy="4351338"/>
          </a:xfrm>
        </p:spPr>
        <p:txBody>
          <a:bodyPr>
            <a:normAutofit fontScale="92500"/>
          </a:bodyPr>
          <a:lstStyle/>
          <a:p>
            <a:pPr algn="just"/>
            <a:r>
              <a:rPr lang="es-MX" b="1" dirty="0"/>
              <a:t>XAML</a:t>
            </a:r>
            <a:r>
              <a:rPr lang="es-MX" dirty="0"/>
              <a:t> es una parte fundamental de WPF que permite definir interfaces de usuario de manera declarativa y separada del código de lógica de la aplicación. Su integración con el código </a:t>
            </a:r>
            <a:r>
              <a:rPr lang="es-MX" dirty="0" err="1"/>
              <a:t>backend</a:t>
            </a:r>
            <a:r>
              <a:rPr lang="es-MX" dirty="0"/>
              <a:t> y su capacidad para manejar </a:t>
            </a:r>
            <a:r>
              <a:rPr lang="es-MX" b="1" dirty="0"/>
              <a:t>data </a:t>
            </a:r>
            <a:r>
              <a:rPr lang="es-MX" b="1" dirty="0" err="1"/>
              <a:t>binding</a:t>
            </a:r>
            <a:r>
              <a:rPr lang="es-MX" b="1" dirty="0"/>
              <a:t> </a:t>
            </a:r>
            <a:r>
              <a:rPr lang="es-MX" dirty="0"/>
              <a:t>y recursos lo hacen una herramienta poderosa para el desarrollo de aplicaciones de escritorio en .NET</a:t>
            </a:r>
            <a:r>
              <a:rPr lang="es-MX" dirty="0" smtClean="0"/>
              <a:t>.</a:t>
            </a:r>
          </a:p>
          <a:p>
            <a:pPr algn="just"/>
            <a:r>
              <a:rPr lang="es-MX" b="1" dirty="0"/>
              <a:t>XAML</a:t>
            </a:r>
            <a:r>
              <a:rPr lang="es-MX" dirty="0"/>
              <a:t> es un lenguaje de marcado desarrollado por Microsoft a partir de 2004. Guarda ciertas similitudes con otros lenguajes de marcado, ya sea HTML o </a:t>
            </a:r>
            <a:r>
              <a:rPr lang="es-MX" b="1" dirty="0"/>
              <a:t>AXML</a:t>
            </a:r>
            <a:r>
              <a:rPr lang="es-MX" dirty="0"/>
              <a:t> Android, ya se fundamentan en la misma base, es decir, desarrollar con marcas.</a:t>
            </a:r>
          </a:p>
          <a:p>
            <a:pPr algn="just"/>
            <a:r>
              <a:rPr lang="es-MX" dirty="0"/>
              <a:t>Con </a:t>
            </a:r>
            <a:r>
              <a:rPr lang="es-MX" b="1" dirty="0"/>
              <a:t>XAML</a:t>
            </a:r>
            <a:r>
              <a:rPr lang="es-MX" dirty="0"/>
              <a:t>, y utilizando WPF, se pueden hacer grandes desarrollos con muy poco código.</a:t>
            </a:r>
          </a:p>
          <a:p>
            <a:pPr algn="just"/>
            <a:endParaRPr lang="en-US" dirty="0"/>
          </a:p>
        </p:txBody>
      </p:sp>
    </p:spTree>
    <p:extLst>
      <p:ext uri="{BB962C8B-B14F-4D97-AF65-F5344CB8AC3E}">
        <p14:creationId xmlns:p14="http://schemas.microsoft.com/office/powerpoint/2010/main" val="49954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Código XAML</a:t>
            </a:r>
            <a:endParaRPr lang="en-US" b="1" dirty="0"/>
          </a:p>
        </p:txBody>
      </p:sp>
      <p:pic>
        <p:nvPicPr>
          <p:cNvPr id="4" name="Marcador de contenido 3"/>
          <p:cNvPicPr>
            <a:picLocks noGrp="1" noChangeAspect="1"/>
          </p:cNvPicPr>
          <p:nvPr>
            <p:ph idx="1"/>
          </p:nvPr>
        </p:nvPicPr>
        <p:blipFill>
          <a:blip r:embed="rId2"/>
          <a:stretch>
            <a:fillRect/>
          </a:stretch>
        </p:blipFill>
        <p:spPr>
          <a:xfrm>
            <a:off x="2866193" y="1595747"/>
            <a:ext cx="5982535" cy="3962953"/>
          </a:xfrm>
          <a:prstGeom prst="rect">
            <a:avLst/>
          </a:prstGeom>
        </p:spPr>
      </p:pic>
    </p:spTree>
    <p:extLst>
      <p:ext uri="{BB962C8B-B14F-4D97-AF65-F5344CB8AC3E}">
        <p14:creationId xmlns:p14="http://schemas.microsoft.com/office/powerpoint/2010/main" val="427827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WPF vs </a:t>
            </a:r>
            <a:r>
              <a:rPr lang="en-US" b="1" dirty="0" err="1"/>
              <a:t>otras</a:t>
            </a:r>
            <a:r>
              <a:rPr lang="en-US" b="1" dirty="0"/>
              <a:t> </a:t>
            </a:r>
            <a:r>
              <a:rPr lang="en-US" b="1" dirty="0" err="1" smtClean="0"/>
              <a:t>opciones</a:t>
            </a:r>
            <a:endParaRPr lang="en-US" dirty="0"/>
          </a:p>
        </p:txBody>
      </p:sp>
      <p:sp>
        <p:nvSpPr>
          <p:cNvPr id="3" name="Marcador de contenido 2"/>
          <p:cNvSpPr>
            <a:spLocks noGrp="1"/>
          </p:cNvSpPr>
          <p:nvPr>
            <p:ph idx="1"/>
          </p:nvPr>
        </p:nvSpPr>
        <p:spPr/>
        <p:txBody>
          <a:bodyPr>
            <a:normAutofit fontScale="77500" lnSpcReduction="20000"/>
          </a:bodyPr>
          <a:lstStyle/>
          <a:p>
            <a:pPr marL="0" indent="0" algn="just">
              <a:buNone/>
            </a:pPr>
            <a:r>
              <a:rPr lang="es-MX" b="1" dirty="0"/>
              <a:t>Windows </a:t>
            </a:r>
            <a:r>
              <a:rPr lang="es-MX" b="1" dirty="0" err="1"/>
              <a:t>Forms</a:t>
            </a:r>
            <a:endParaRPr lang="es-MX" b="1" dirty="0"/>
          </a:p>
          <a:p>
            <a:pPr algn="just"/>
            <a:r>
              <a:rPr lang="es-MX" b="1" dirty="0"/>
              <a:t>Windows </a:t>
            </a:r>
            <a:r>
              <a:rPr lang="es-MX" b="1" dirty="0" err="1"/>
              <a:t>Forms</a:t>
            </a:r>
            <a:r>
              <a:rPr lang="es-MX" b="1" dirty="0"/>
              <a:t> </a:t>
            </a:r>
            <a:r>
              <a:rPr lang="es-MX" dirty="0"/>
              <a:t>es el predecesor de WPF. Esto le otorga cierta ventaja ya que se trata de una librería madura, gracias al tiempo que lleva en desarrollo. Además encontramos multitud de librerías externas. WPF está creciendo mucho en la actualidad y prácticamente encontramos las mismas librerías externas y muchas más nuevas que otorgan nuevas funcionalidades a WPF, tanto en diseño como en prestaciones.</a:t>
            </a:r>
          </a:p>
          <a:p>
            <a:pPr marL="0" indent="0" algn="just">
              <a:buNone/>
            </a:pPr>
            <a:r>
              <a:rPr lang="es-MX" b="1" dirty="0"/>
              <a:t>Aplicaciones web</a:t>
            </a:r>
          </a:p>
          <a:p>
            <a:pPr algn="just"/>
            <a:r>
              <a:rPr lang="es-MX" dirty="0"/>
              <a:t>Cada vez más, encontramos aplicaciones web como sustituto de aplicaciones de escritorio, incluso aplicaciones embebidas. Esto otorga cierta ventaja con respecto a WPF, son aplicaciones multiplataforma. La gran desventaja es la integración con el sistema operativo. WPF tiene total compatibilidad en este aspecto.</a:t>
            </a:r>
          </a:p>
          <a:p>
            <a:pPr algn="just"/>
            <a:r>
              <a:rPr lang="es-MX" dirty="0"/>
              <a:t>Otra desventaja de las aplicaciones web es la necesidad de software externo como puede ser un servidor web. Esto implica algo más de complejidad para los desarrolladores.</a:t>
            </a:r>
          </a:p>
          <a:p>
            <a:pPr algn="just"/>
            <a:r>
              <a:rPr lang="es-MX" dirty="0"/>
              <a:t>Dependerá de cada caso utilizar una tecnología u otra.</a:t>
            </a:r>
          </a:p>
          <a:p>
            <a:endParaRPr lang="en-US" dirty="0"/>
          </a:p>
        </p:txBody>
      </p:sp>
    </p:spTree>
    <p:extLst>
      <p:ext uri="{BB962C8B-B14F-4D97-AF65-F5344CB8AC3E}">
        <p14:creationId xmlns:p14="http://schemas.microsoft.com/office/powerpoint/2010/main" val="1038459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DIFERENCIAS CON WINDOWS FORMS</a:t>
            </a:r>
            <a:endParaRPr lang="en-US" b="1" dirty="0"/>
          </a:p>
        </p:txBody>
      </p:sp>
      <p:sp>
        <p:nvSpPr>
          <p:cNvPr id="3" name="Marcador de contenido 2"/>
          <p:cNvSpPr>
            <a:spLocks noGrp="1"/>
          </p:cNvSpPr>
          <p:nvPr>
            <p:ph idx="1"/>
          </p:nvPr>
        </p:nvSpPr>
        <p:spPr>
          <a:xfrm>
            <a:off x="838200" y="1825625"/>
            <a:ext cx="10515600" cy="3316218"/>
          </a:xfrm>
        </p:spPr>
        <p:txBody>
          <a:bodyPr/>
          <a:lstStyle/>
          <a:p>
            <a:r>
              <a:rPr lang="es-MX" b="1" dirty="0"/>
              <a:t>1. Arquitectura y </a:t>
            </a:r>
            <a:r>
              <a:rPr lang="es-MX" b="1" dirty="0" err="1"/>
              <a:t>Renderizado</a:t>
            </a:r>
            <a:endParaRPr lang="es-MX" b="1" dirty="0"/>
          </a:p>
          <a:p>
            <a:pPr algn="just"/>
            <a:r>
              <a:rPr lang="es-MX" b="1" dirty="0"/>
              <a:t>Windows </a:t>
            </a:r>
            <a:r>
              <a:rPr lang="es-MX" b="1" dirty="0" err="1"/>
              <a:t>Forms</a:t>
            </a:r>
            <a:r>
              <a:rPr lang="es-MX" dirty="0"/>
              <a:t>: Utiliza la API de </a:t>
            </a:r>
            <a:r>
              <a:rPr lang="es-MX" b="1" dirty="0"/>
              <a:t>GDI+ (</a:t>
            </a:r>
            <a:r>
              <a:rPr lang="es-MX" b="1" dirty="0" err="1"/>
              <a:t>Graphics</a:t>
            </a:r>
            <a:r>
              <a:rPr lang="es-MX" b="1" dirty="0"/>
              <a:t> </a:t>
            </a:r>
            <a:r>
              <a:rPr lang="es-MX" b="1" dirty="0" err="1"/>
              <a:t>Device</a:t>
            </a:r>
            <a:r>
              <a:rPr lang="es-MX" b="1" dirty="0"/>
              <a:t> Interface) </a:t>
            </a:r>
            <a:r>
              <a:rPr lang="es-MX" dirty="0"/>
              <a:t>para el </a:t>
            </a:r>
            <a:r>
              <a:rPr lang="es-MX" dirty="0" err="1"/>
              <a:t>renderizado</a:t>
            </a:r>
            <a:r>
              <a:rPr lang="es-MX" dirty="0"/>
              <a:t>. Es una tecnología más antigua basada en la arquitectura de controles de Windows (Win32).</a:t>
            </a:r>
          </a:p>
          <a:p>
            <a:pPr algn="just"/>
            <a:r>
              <a:rPr lang="es-MX" b="1" dirty="0"/>
              <a:t>WPF</a:t>
            </a:r>
            <a:r>
              <a:rPr lang="es-MX" dirty="0"/>
              <a:t>: Utiliza </a:t>
            </a:r>
            <a:r>
              <a:rPr lang="es-MX" b="1" dirty="0" err="1"/>
              <a:t>DirectX</a:t>
            </a:r>
            <a:r>
              <a:rPr lang="es-MX" dirty="0"/>
              <a:t> para el </a:t>
            </a:r>
            <a:r>
              <a:rPr lang="es-MX" dirty="0" err="1"/>
              <a:t>renderizado</a:t>
            </a:r>
            <a:r>
              <a:rPr lang="es-MX" dirty="0"/>
              <a:t>, lo que le permite aprovechar mejor las capacidades de hardware gráfico. </a:t>
            </a:r>
            <a:r>
              <a:rPr lang="es-MX" b="1" dirty="0"/>
              <a:t>WPF</a:t>
            </a:r>
            <a:r>
              <a:rPr lang="es-MX" dirty="0"/>
              <a:t> tiene una arquitectura más moderna y flexible</a:t>
            </a:r>
            <a:r>
              <a:rPr lang="es-MX" dirty="0" smtClean="0"/>
              <a:t>.</a:t>
            </a:r>
            <a:endParaRPr lang="es-MX" dirty="0"/>
          </a:p>
        </p:txBody>
      </p:sp>
    </p:spTree>
    <p:extLst>
      <p:ext uri="{BB962C8B-B14F-4D97-AF65-F5344CB8AC3E}">
        <p14:creationId xmlns:p14="http://schemas.microsoft.com/office/powerpoint/2010/main" val="3649227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DIFERENCIAS CON WINDOWS FORMS</a:t>
            </a:r>
            <a:endParaRPr lang="en-US" dirty="0"/>
          </a:p>
        </p:txBody>
      </p:sp>
      <p:sp>
        <p:nvSpPr>
          <p:cNvPr id="3" name="Marcador de contenido 2"/>
          <p:cNvSpPr>
            <a:spLocks noGrp="1"/>
          </p:cNvSpPr>
          <p:nvPr>
            <p:ph idx="1"/>
          </p:nvPr>
        </p:nvSpPr>
        <p:spPr/>
        <p:txBody>
          <a:bodyPr/>
          <a:lstStyle/>
          <a:p>
            <a:r>
              <a:rPr lang="es-MX" b="1" dirty="0"/>
              <a:t>2. Declaración de UI</a:t>
            </a:r>
          </a:p>
          <a:p>
            <a:pPr algn="just"/>
            <a:r>
              <a:rPr lang="es-MX" b="1" dirty="0"/>
              <a:t>Windows </a:t>
            </a:r>
            <a:r>
              <a:rPr lang="es-MX" b="1" dirty="0" err="1"/>
              <a:t>Forms</a:t>
            </a:r>
            <a:r>
              <a:rPr lang="es-MX" dirty="0"/>
              <a:t>: La interfaz de usuario se define principalmente en código </a:t>
            </a:r>
            <a:r>
              <a:rPr lang="es-MX" b="1" dirty="0"/>
              <a:t>C# o VB.NET</a:t>
            </a:r>
            <a:r>
              <a:rPr lang="es-MX" dirty="0"/>
              <a:t>. Utiliza un diseñador visual en Visual Studio para arrastrar y soltar controles.</a:t>
            </a:r>
          </a:p>
          <a:p>
            <a:pPr algn="just"/>
            <a:r>
              <a:rPr lang="es-MX" b="1" dirty="0"/>
              <a:t>WPF</a:t>
            </a:r>
            <a:r>
              <a:rPr lang="es-MX" dirty="0"/>
              <a:t>: La interfaz de usuario se define usando </a:t>
            </a:r>
            <a:r>
              <a:rPr lang="es-MX" b="1" dirty="0"/>
              <a:t>XAML</a:t>
            </a:r>
            <a:r>
              <a:rPr lang="es-MX" dirty="0"/>
              <a:t> (Extensible </a:t>
            </a:r>
            <a:r>
              <a:rPr lang="es-MX" dirty="0" err="1"/>
              <a:t>Application</a:t>
            </a:r>
            <a:r>
              <a:rPr lang="es-MX" dirty="0"/>
              <a:t> </a:t>
            </a:r>
            <a:r>
              <a:rPr lang="es-MX" dirty="0" err="1"/>
              <a:t>Markup</a:t>
            </a:r>
            <a:r>
              <a:rPr lang="es-MX" dirty="0"/>
              <a:t> </a:t>
            </a:r>
            <a:r>
              <a:rPr lang="es-MX" dirty="0" err="1"/>
              <a:t>Language</a:t>
            </a:r>
            <a:r>
              <a:rPr lang="es-MX" dirty="0"/>
              <a:t>), lo que permite una separación más clara entre la lógica de la aplicación y la presentación. También permite el uso de herramientas de diseño como </a:t>
            </a:r>
            <a:r>
              <a:rPr lang="es-MX" b="1" dirty="0" err="1"/>
              <a:t>Blend</a:t>
            </a:r>
            <a:r>
              <a:rPr lang="es-MX" dirty="0"/>
              <a:t> </a:t>
            </a:r>
            <a:r>
              <a:rPr lang="es-MX" dirty="0" err="1"/>
              <a:t>for</a:t>
            </a:r>
            <a:r>
              <a:rPr lang="es-MX" dirty="0"/>
              <a:t> Visual Studio.</a:t>
            </a:r>
          </a:p>
          <a:p>
            <a:pPr marL="0" indent="0">
              <a:buNone/>
            </a:pPr>
            <a:endParaRPr lang="en-US" dirty="0"/>
          </a:p>
        </p:txBody>
      </p:sp>
    </p:spTree>
    <p:extLst>
      <p:ext uri="{BB962C8B-B14F-4D97-AF65-F5344CB8AC3E}">
        <p14:creationId xmlns:p14="http://schemas.microsoft.com/office/powerpoint/2010/main" val="110073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 </a:t>
            </a:r>
            <a:r>
              <a:rPr lang="en-US" b="1" dirty="0" err="1"/>
              <a:t>Qué</a:t>
            </a:r>
            <a:r>
              <a:rPr lang="en-US" b="1" dirty="0"/>
              <a:t> </a:t>
            </a:r>
            <a:r>
              <a:rPr lang="en-US" b="1" dirty="0" err="1"/>
              <a:t>es</a:t>
            </a:r>
            <a:r>
              <a:rPr lang="en-US" b="1" dirty="0"/>
              <a:t> WPF </a:t>
            </a:r>
            <a:r>
              <a:rPr lang="en-US" b="1" dirty="0" smtClean="0"/>
              <a:t>?</a:t>
            </a:r>
            <a:endParaRPr lang="en-US" dirty="0"/>
          </a:p>
        </p:txBody>
      </p:sp>
      <p:sp>
        <p:nvSpPr>
          <p:cNvPr id="3" name="Marcador de contenido 2"/>
          <p:cNvSpPr>
            <a:spLocks noGrp="1"/>
          </p:cNvSpPr>
          <p:nvPr>
            <p:ph idx="1"/>
          </p:nvPr>
        </p:nvSpPr>
        <p:spPr/>
        <p:txBody>
          <a:bodyPr>
            <a:normAutofit lnSpcReduction="10000"/>
          </a:bodyPr>
          <a:lstStyle/>
          <a:p>
            <a:pPr algn="just"/>
            <a:r>
              <a:rPr lang="es-MX" dirty="0"/>
              <a:t>Lo primero es aclarar el concepto de WPF. Una respuesta corta sería una </a:t>
            </a:r>
            <a:r>
              <a:rPr lang="es-MX" dirty="0" smtClean="0"/>
              <a:t>API para crear interfaces de usuario (UI) para </a:t>
            </a:r>
            <a:r>
              <a:rPr lang="es-MX" dirty="0"/>
              <a:t>aplicaciones de escritorio con el </a:t>
            </a:r>
            <a:r>
              <a:rPr lang="es-MX" b="1" dirty="0" err="1"/>
              <a:t>framework</a:t>
            </a:r>
            <a:r>
              <a:rPr lang="es-MX" b="1" dirty="0"/>
              <a:t> .NET</a:t>
            </a:r>
            <a:r>
              <a:rPr lang="es-MX" b="1" dirty="0" smtClean="0"/>
              <a:t>.</a:t>
            </a:r>
            <a:endParaRPr lang="es-MX" b="1" dirty="0"/>
          </a:p>
          <a:p>
            <a:pPr algn="just"/>
            <a:r>
              <a:rPr lang="es-MX" dirty="0"/>
              <a:t>Si profundizamos más, </a:t>
            </a:r>
            <a:r>
              <a:rPr lang="es-MX" b="1" dirty="0"/>
              <a:t>¿ qué es WPF ?, </a:t>
            </a:r>
            <a:r>
              <a:rPr lang="es-MX" dirty="0"/>
              <a:t>WPF es la abreviación </a:t>
            </a:r>
            <a:r>
              <a:rPr lang="es-MX" dirty="0" smtClean="0"/>
              <a:t>de </a:t>
            </a:r>
            <a:r>
              <a:rPr lang="es-MX" b="1" dirty="0" smtClean="0"/>
              <a:t>Windows </a:t>
            </a:r>
            <a:r>
              <a:rPr lang="es-MX" b="1" dirty="0" err="1" smtClean="0"/>
              <a:t>Presentation</a:t>
            </a:r>
            <a:r>
              <a:rPr lang="es-MX" b="1" dirty="0" smtClean="0"/>
              <a:t> </a:t>
            </a:r>
            <a:r>
              <a:rPr lang="es-MX" b="1" dirty="0" err="1" smtClean="0"/>
              <a:t>Foundation</a:t>
            </a:r>
            <a:r>
              <a:rPr lang="es-MX" dirty="0" smtClean="0"/>
              <a:t>. </a:t>
            </a:r>
            <a:r>
              <a:rPr lang="es-MX" dirty="0"/>
              <a:t>En términos de programación, es una serie de </a:t>
            </a:r>
            <a:r>
              <a:rPr lang="es-MX" b="1" dirty="0"/>
              <a:t>ensamblados y </a:t>
            </a:r>
            <a:r>
              <a:rPr lang="es-MX" b="1" dirty="0" smtClean="0"/>
              <a:t>herramientas</a:t>
            </a:r>
            <a:r>
              <a:rPr lang="es-MX" b="1" dirty="0"/>
              <a:t> del </a:t>
            </a:r>
            <a:r>
              <a:rPr lang="es-MX" b="1" dirty="0" err="1"/>
              <a:t>framework</a:t>
            </a:r>
            <a:r>
              <a:rPr lang="es-MX" b="1" dirty="0"/>
              <a:t> .NET. </a:t>
            </a:r>
            <a:r>
              <a:rPr lang="es-MX" dirty="0"/>
              <a:t>Está destinado a proporcionar una API (Interfaz de programación de </a:t>
            </a:r>
            <a:r>
              <a:rPr lang="es-MX" dirty="0" smtClean="0"/>
              <a:t>aplicaciones) </a:t>
            </a:r>
            <a:r>
              <a:rPr lang="es-MX" dirty="0"/>
              <a:t>para crear interfaces de usuario enriquecidas y sofisticadas para </a:t>
            </a:r>
            <a:r>
              <a:rPr lang="es-MX" b="1" dirty="0"/>
              <a:t>Windows</a:t>
            </a:r>
            <a:r>
              <a:rPr lang="es-MX" dirty="0"/>
              <a:t>. Está soportado desde Windows XP hasta la última versión de Windows, la versión 10.</a:t>
            </a:r>
          </a:p>
          <a:p>
            <a:pPr marL="0" indent="0">
              <a:buNone/>
            </a:pPr>
            <a:r>
              <a:rPr lang="es-PE" sz="1600" dirty="0" smtClean="0">
                <a:solidFill>
                  <a:srgbClr val="FF0000"/>
                </a:solidFill>
              </a:rPr>
              <a:t>1</a:t>
            </a:r>
            <a:endParaRPr lang="en-US" sz="1600" dirty="0">
              <a:solidFill>
                <a:srgbClr val="FF0000"/>
              </a:solidFill>
            </a:endParaRPr>
          </a:p>
        </p:txBody>
      </p:sp>
    </p:spTree>
    <p:extLst>
      <p:ext uri="{BB962C8B-B14F-4D97-AF65-F5344CB8AC3E}">
        <p14:creationId xmlns:p14="http://schemas.microsoft.com/office/powerpoint/2010/main" val="170065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DIFERENCIAS CON WINDOWS FORMS</a:t>
            </a:r>
            <a:endParaRPr lang="en-US" dirty="0"/>
          </a:p>
        </p:txBody>
      </p:sp>
      <p:sp>
        <p:nvSpPr>
          <p:cNvPr id="3" name="Marcador de contenido 2"/>
          <p:cNvSpPr>
            <a:spLocks noGrp="1"/>
          </p:cNvSpPr>
          <p:nvPr>
            <p:ph idx="1"/>
          </p:nvPr>
        </p:nvSpPr>
        <p:spPr>
          <a:xfrm>
            <a:off x="838200" y="1484243"/>
            <a:ext cx="10515600" cy="4850296"/>
          </a:xfrm>
        </p:spPr>
        <p:txBody>
          <a:bodyPr>
            <a:normAutofit fontScale="92500" lnSpcReduction="10000"/>
          </a:bodyPr>
          <a:lstStyle/>
          <a:p>
            <a:pPr marL="0" indent="0">
              <a:buNone/>
            </a:pPr>
            <a:r>
              <a:rPr lang="es-MX" b="1" dirty="0"/>
              <a:t>3. Flexibilidad y </a:t>
            </a:r>
            <a:r>
              <a:rPr lang="es-MX" b="1" dirty="0" smtClean="0"/>
              <a:t>Estilización</a:t>
            </a:r>
          </a:p>
          <a:p>
            <a:pPr algn="just"/>
            <a:r>
              <a:rPr lang="es-MX" b="1" dirty="0" smtClean="0"/>
              <a:t>Windows </a:t>
            </a:r>
            <a:r>
              <a:rPr lang="es-MX" b="1" dirty="0" err="1"/>
              <a:t>Forms</a:t>
            </a:r>
            <a:r>
              <a:rPr lang="es-MX" b="1" dirty="0"/>
              <a:t>: </a:t>
            </a:r>
            <a:r>
              <a:rPr lang="es-MX" dirty="0" smtClean="0"/>
              <a:t>Tiene </a:t>
            </a:r>
            <a:r>
              <a:rPr lang="es-MX" dirty="0"/>
              <a:t>capacidades limitadas para la personalización y el estilizado de los controles. La personalización avanzada generalmente requiere una programación considerable</a:t>
            </a:r>
            <a:r>
              <a:rPr lang="es-MX" dirty="0" smtClean="0"/>
              <a:t>.</a:t>
            </a:r>
          </a:p>
          <a:p>
            <a:pPr algn="just"/>
            <a:r>
              <a:rPr lang="es-MX" b="1" dirty="0" smtClean="0"/>
              <a:t>WPF</a:t>
            </a:r>
            <a:r>
              <a:rPr lang="es-MX" b="1" dirty="0"/>
              <a:t>: Ofrece una flexibilidad mucho mayor en términos de estilización </a:t>
            </a:r>
            <a:r>
              <a:rPr lang="es-MX" dirty="0"/>
              <a:t>y tematización. Los estilos y plantillas pueden redefinir completamente la apariencia y el comportamiento de los controles</a:t>
            </a:r>
            <a:r>
              <a:rPr lang="es-MX" dirty="0" smtClean="0"/>
              <a:t>.</a:t>
            </a:r>
          </a:p>
          <a:p>
            <a:pPr marL="0" indent="0" algn="just">
              <a:buNone/>
            </a:pPr>
            <a:r>
              <a:rPr lang="es-MX" b="1" dirty="0" smtClean="0"/>
              <a:t>4</a:t>
            </a:r>
            <a:r>
              <a:rPr lang="es-MX" b="1" dirty="0"/>
              <a:t>. Data </a:t>
            </a:r>
            <a:r>
              <a:rPr lang="es-MX" b="1" dirty="0" err="1" smtClean="0"/>
              <a:t>Binding</a:t>
            </a:r>
            <a:endParaRPr lang="es-MX" b="1" dirty="0" smtClean="0"/>
          </a:p>
          <a:p>
            <a:pPr algn="just"/>
            <a:r>
              <a:rPr lang="es-MX" b="1" dirty="0" smtClean="0"/>
              <a:t>Windows </a:t>
            </a:r>
            <a:r>
              <a:rPr lang="es-MX" b="1" dirty="0" err="1" smtClean="0"/>
              <a:t>Forms</a:t>
            </a:r>
            <a:r>
              <a:rPr lang="es-MX" b="1" dirty="0"/>
              <a:t>: </a:t>
            </a:r>
            <a:r>
              <a:rPr lang="es-MX" dirty="0"/>
              <a:t>Soporta </a:t>
            </a:r>
            <a:r>
              <a:rPr lang="es-MX" b="1" dirty="0"/>
              <a:t>data </a:t>
            </a:r>
            <a:r>
              <a:rPr lang="es-MX" b="1" dirty="0" err="1"/>
              <a:t>binding</a:t>
            </a:r>
            <a:r>
              <a:rPr lang="es-MX" dirty="0"/>
              <a:t>, pero de manera más básica y con menos capacidades avanzadas</a:t>
            </a:r>
            <a:r>
              <a:rPr lang="es-MX" dirty="0" smtClean="0"/>
              <a:t>.</a:t>
            </a:r>
          </a:p>
          <a:p>
            <a:pPr algn="just"/>
            <a:r>
              <a:rPr lang="es-MX" b="1" dirty="0" smtClean="0"/>
              <a:t>WPF</a:t>
            </a:r>
            <a:r>
              <a:rPr lang="es-MX" b="1" dirty="0"/>
              <a:t>: </a:t>
            </a:r>
            <a:r>
              <a:rPr lang="es-MX" dirty="0"/>
              <a:t>Tiene un sistema de data </a:t>
            </a:r>
            <a:r>
              <a:rPr lang="es-MX" dirty="0" err="1"/>
              <a:t>binding</a:t>
            </a:r>
            <a:r>
              <a:rPr lang="es-MX" dirty="0"/>
              <a:t> mucho más robusto y flexible, incluyendo </a:t>
            </a:r>
            <a:r>
              <a:rPr lang="es-MX" b="1" dirty="0"/>
              <a:t>soporte para data </a:t>
            </a:r>
            <a:r>
              <a:rPr lang="es-MX" b="1" dirty="0" err="1"/>
              <a:t>binding</a:t>
            </a:r>
            <a:r>
              <a:rPr lang="es-MX" b="1" dirty="0"/>
              <a:t> bidireccional</a:t>
            </a:r>
            <a:r>
              <a:rPr lang="es-MX" dirty="0"/>
              <a:t>, comandos, y notificación de cambios a través de </a:t>
            </a:r>
            <a:r>
              <a:rPr lang="es-MX" b="1" dirty="0" err="1"/>
              <a:t>INotifyPropertyChanged</a:t>
            </a:r>
            <a:r>
              <a:rPr lang="es-MX" dirty="0"/>
              <a:t>.</a:t>
            </a:r>
            <a:endParaRPr lang="en-US" dirty="0"/>
          </a:p>
        </p:txBody>
      </p:sp>
    </p:spTree>
    <p:extLst>
      <p:ext uri="{BB962C8B-B14F-4D97-AF65-F5344CB8AC3E}">
        <p14:creationId xmlns:p14="http://schemas.microsoft.com/office/powerpoint/2010/main" val="219161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a:t>DIFERENCIAS CON WINDOWS FORMS</a:t>
            </a:r>
            <a:endParaRPr lang="en-US" dirty="0"/>
          </a:p>
        </p:txBody>
      </p:sp>
      <p:sp>
        <p:nvSpPr>
          <p:cNvPr id="3" name="Marcador de contenido 2"/>
          <p:cNvSpPr>
            <a:spLocks noGrp="1"/>
          </p:cNvSpPr>
          <p:nvPr>
            <p:ph idx="1"/>
          </p:nvPr>
        </p:nvSpPr>
        <p:spPr/>
        <p:txBody>
          <a:bodyPr>
            <a:normAutofit fontScale="92500" lnSpcReduction="20000"/>
          </a:bodyPr>
          <a:lstStyle/>
          <a:p>
            <a:pPr marL="0" indent="0">
              <a:buNone/>
            </a:pPr>
            <a:r>
              <a:rPr lang="es-MX" b="1" dirty="0"/>
              <a:t>5. Animaciones y Gráficos</a:t>
            </a:r>
          </a:p>
          <a:p>
            <a:r>
              <a:rPr lang="es-MX" b="1" dirty="0"/>
              <a:t>Windows </a:t>
            </a:r>
            <a:r>
              <a:rPr lang="es-MX" b="1" dirty="0" err="1"/>
              <a:t>Forms</a:t>
            </a:r>
            <a:r>
              <a:rPr lang="es-MX" dirty="0"/>
              <a:t>: Las capacidades de animación y gráficos son limitadas y requieren mucho código personalizado.</a:t>
            </a:r>
          </a:p>
          <a:p>
            <a:r>
              <a:rPr lang="es-MX" b="1" dirty="0"/>
              <a:t>WPF</a:t>
            </a:r>
            <a:r>
              <a:rPr lang="es-MX" dirty="0"/>
              <a:t>: Proporciona soporte integrado para animaciones, transformaciones y gráficos vectoriales, haciendo más fácil la creación de interfaces de usuario dinámicas y visualmente atractivas.</a:t>
            </a:r>
          </a:p>
          <a:p>
            <a:pPr marL="0" indent="0">
              <a:buNone/>
            </a:pPr>
            <a:r>
              <a:rPr lang="es-MX" b="1" dirty="0"/>
              <a:t>6. Soporte para MVVM</a:t>
            </a:r>
          </a:p>
          <a:p>
            <a:r>
              <a:rPr lang="es-MX" b="1" dirty="0"/>
              <a:t>Windows </a:t>
            </a:r>
            <a:r>
              <a:rPr lang="es-MX" b="1" dirty="0" err="1"/>
              <a:t>Forms</a:t>
            </a:r>
            <a:r>
              <a:rPr lang="es-MX" dirty="0"/>
              <a:t>: No tiene soporte nativo para el patrón </a:t>
            </a:r>
            <a:r>
              <a:rPr lang="es-MX" b="1" dirty="0"/>
              <a:t>MVVM (</a:t>
            </a:r>
            <a:r>
              <a:rPr lang="es-MX" b="1" dirty="0" err="1"/>
              <a:t>Model</a:t>
            </a:r>
            <a:r>
              <a:rPr lang="es-MX" b="1" dirty="0"/>
              <a:t>-View-</a:t>
            </a:r>
            <a:r>
              <a:rPr lang="es-MX" b="1" dirty="0" err="1"/>
              <a:t>ViewModel</a:t>
            </a:r>
            <a:r>
              <a:rPr lang="es-MX" b="1" dirty="0"/>
              <a:t>).</a:t>
            </a:r>
            <a:r>
              <a:rPr lang="es-MX" dirty="0"/>
              <a:t> Implementar </a:t>
            </a:r>
            <a:r>
              <a:rPr lang="es-MX" b="1" dirty="0"/>
              <a:t>MVVM</a:t>
            </a:r>
            <a:r>
              <a:rPr lang="es-MX" dirty="0"/>
              <a:t> en Windows </a:t>
            </a:r>
            <a:r>
              <a:rPr lang="es-MX" dirty="0" err="1"/>
              <a:t>Forms</a:t>
            </a:r>
            <a:r>
              <a:rPr lang="es-MX" dirty="0"/>
              <a:t> puede ser más complicado y menos intuitivo.</a:t>
            </a:r>
          </a:p>
          <a:p>
            <a:r>
              <a:rPr lang="es-MX" b="1" dirty="0"/>
              <a:t>WPF</a:t>
            </a:r>
            <a:r>
              <a:rPr lang="es-MX" dirty="0"/>
              <a:t>: Está diseñado para trabajar bien con el patrón </a:t>
            </a:r>
            <a:r>
              <a:rPr lang="es-MX" b="1" dirty="0"/>
              <a:t>MVVM</a:t>
            </a:r>
            <a:r>
              <a:rPr lang="es-MX" dirty="0"/>
              <a:t>, lo que facilita la separación de la lógica de negocio, la lógica de presentación y la interfaz de usuario.</a:t>
            </a:r>
          </a:p>
          <a:p>
            <a:endParaRPr lang="en-US" dirty="0"/>
          </a:p>
        </p:txBody>
      </p:sp>
    </p:spTree>
    <p:extLst>
      <p:ext uri="{BB962C8B-B14F-4D97-AF65-F5344CB8AC3E}">
        <p14:creationId xmlns:p14="http://schemas.microsoft.com/office/powerpoint/2010/main" val="3899588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Resumen</a:t>
            </a:r>
            <a:endParaRPr lang="en-US" b="1" dirty="0"/>
          </a:p>
        </p:txBody>
      </p:sp>
      <p:sp>
        <p:nvSpPr>
          <p:cNvPr id="3" name="Marcador de contenido 2"/>
          <p:cNvSpPr>
            <a:spLocks noGrp="1"/>
          </p:cNvSpPr>
          <p:nvPr>
            <p:ph idx="1"/>
          </p:nvPr>
        </p:nvSpPr>
        <p:spPr>
          <a:xfrm>
            <a:off x="838200" y="1825625"/>
            <a:ext cx="10515600" cy="1434933"/>
          </a:xfrm>
        </p:spPr>
        <p:txBody>
          <a:bodyPr/>
          <a:lstStyle/>
          <a:p>
            <a:pPr algn="just"/>
            <a:r>
              <a:rPr lang="es-MX" dirty="0"/>
              <a:t>En resumen, </a:t>
            </a:r>
            <a:r>
              <a:rPr lang="es-MX" b="1" dirty="0"/>
              <a:t>WPF</a:t>
            </a:r>
            <a:r>
              <a:rPr lang="es-MX" dirty="0"/>
              <a:t> generalmente ofrece más ventajas para desarrollos modernos y complejos, mientras que </a:t>
            </a:r>
            <a:r>
              <a:rPr lang="es-MX" b="1" dirty="0"/>
              <a:t>Windows </a:t>
            </a:r>
            <a:r>
              <a:rPr lang="es-MX" b="1" dirty="0" err="1"/>
              <a:t>Forms</a:t>
            </a:r>
            <a:r>
              <a:rPr lang="es-MX" b="1" dirty="0"/>
              <a:t> </a:t>
            </a:r>
            <a:r>
              <a:rPr lang="es-MX" dirty="0"/>
              <a:t>sigue siendo útil para aplicaciones más simples y rápidas de desarrollar.</a:t>
            </a:r>
            <a:endParaRPr lang="en-US" dirty="0"/>
          </a:p>
        </p:txBody>
      </p:sp>
    </p:spTree>
    <p:extLst>
      <p:ext uri="{BB962C8B-B14F-4D97-AF65-F5344CB8AC3E}">
        <p14:creationId xmlns:p14="http://schemas.microsoft.com/office/powerpoint/2010/main" val="2635691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90413"/>
            <a:ext cx="10515600" cy="774562"/>
          </a:xfrm>
        </p:spPr>
        <p:txBody>
          <a:bodyPr/>
          <a:lstStyle/>
          <a:p>
            <a:r>
              <a:rPr lang="es-MX" b="1" dirty="0"/>
              <a:t>Por Qué se Usa MVVM con WPF</a:t>
            </a:r>
            <a:endParaRPr lang="en-US" b="1" dirty="0"/>
          </a:p>
        </p:txBody>
      </p:sp>
      <p:sp>
        <p:nvSpPr>
          <p:cNvPr id="3" name="Marcador de contenido 2"/>
          <p:cNvSpPr>
            <a:spLocks noGrp="1"/>
          </p:cNvSpPr>
          <p:nvPr>
            <p:ph idx="1"/>
          </p:nvPr>
        </p:nvSpPr>
        <p:spPr>
          <a:xfrm>
            <a:off x="838200" y="1563757"/>
            <a:ext cx="10515600" cy="4929808"/>
          </a:xfrm>
        </p:spPr>
        <p:txBody>
          <a:bodyPr>
            <a:normAutofit fontScale="92500" lnSpcReduction="20000"/>
          </a:bodyPr>
          <a:lstStyle/>
          <a:p>
            <a:pPr marL="0" indent="0" algn="just">
              <a:buNone/>
            </a:pPr>
            <a:r>
              <a:rPr lang="es-MX" dirty="0"/>
              <a:t>WPF tiene características avanzadas de </a:t>
            </a:r>
            <a:r>
              <a:rPr lang="es-MX" b="1" dirty="0"/>
              <a:t>data </a:t>
            </a:r>
            <a:r>
              <a:rPr lang="es-MX" b="1" dirty="0" err="1"/>
              <a:t>binding</a:t>
            </a:r>
            <a:r>
              <a:rPr lang="es-MX" b="1" dirty="0"/>
              <a:t> </a:t>
            </a:r>
            <a:r>
              <a:rPr lang="es-MX" dirty="0"/>
              <a:t>y soporte para comandos, lo cual facilita la implementación del patrón </a:t>
            </a:r>
            <a:r>
              <a:rPr lang="es-MX" b="1" dirty="0"/>
              <a:t>MVVM</a:t>
            </a:r>
            <a:r>
              <a:rPr lang="es-MX" dirty="0"/>
              <a:t>. Algunas razones por las que </a:t>
            </a:r>
            <a:r>
              <a:rPr lang="es-MX" b="1" dirty="0"/>
              <a:t>MVVM</a:t>
            </a:r>
            <a:r>
              <a:rPr lang="es-MX" dirty="0"/>
              <a:t> se usa con </a:t>
            </a:r>
            <a:r>
              <a:rPr lang="es-MX" b="1" dirty="0"/>
              <a:t>WPF</a:t>
            </a:r>
            <a:r>
              <a:rPr lang="es-MX" dirty="0"/>
              <a:t> incluyen:</a:t>
            </a:r>
          </a:p>
          <a:p>
            <a:pPr algn="just"/>
            <a:r>
              <a:rPr lang="es-MX" b="1" dirty="0"/>
              <a:t>Data </a:t>
            </a:r>
            <a:r>
              <a:rPr lang="es-MX" b="1" dirty="0" err="1"/>
              <a:t>Binding</a:t>
            </a:r>
            <a:r>
              <a:rPr lang="es-MX" dirty="0"/>
              <a:t>:</a:t>
            </a:r>
          </a:p>
          <a:p>
            <a:pPr lvl="1" algn="just"/>
            <a:r>
              <a:rPr lang="es-MX" dirty="0"/>
              <a:t>WPF permite un </a:t>
            </a:r>
            <a:r>
              <a:rPr lang="es-MX" dirty="0" err="1"/>
              <a:t>binding</a:t>
            </a:r>
            <a:r>
              <a:rPr lang="es-MX" dirty="0"/>
              <a:t> robusto y flexible, que facilita la actualización automática de la UI cuando cambian los datos en el </a:t>
            </a:r>
            <a:r>
              <a:rPr lang="es-MX" dirty="0" err="1"/>
              <a:t>ViewModel</a:t>
            </a:r>
            <a:r>
              <a:rPr lang="es-MX" dirty="0"/>
              <a:t>.</a:t>
            </a:r>
          </a:p>
          <a:p>
            <a:pPr algn="just"/>
            <a:r>
              <a:rPr lang="es-MX" b="1" dirty="0"/>
              <a:t>Comandos</a:t>
            </a:r>
            <a:r>
              <a:rPr lang="es-MX" dirty="0"/>
              <a:t>:</a:t>
            </a:r>
          </a:p>
          <a:p>
            <a:pPr lvl="1" algn="just"/>
            <a:r>
              <a:rPr lang="es-MX" dirty="0"/>
              <a:t>WPF soporta comandos que permiten enlazar acciones de la UI a la lógica en el </a:t>
            </a:r>
            <a:r>
              <a:rPr lang="es-MX" dirty="0" err="1"/>
              <a:t>ViewModel</a:t>
            </a:r>
            <a:r>
              <a:rPr lang="es-MX" dirty="0"/>
              <a:t>.</a:t>
            </a:r>
          </a:p>
          <a:p>
            <a:pPr algn="just"/>
            <a:r>
              <a:rPr lang="es-MX" b="1" dirty="0"/>
              <a:t>Separación de Responsabilidades</a:t>
            </a:r>
            <a:r>
              <a:rPr lang="es-MX" dirty="0"/>
              <a:t>:</a:t>
            </a:r>
          </a:p>
          <a:p>
            <a:pPr lvl="1" algn="just"/>
            <a:r>
              <a:rPr lang="es-MX" dirty="0"/>
              <a:t>MVVM promueve una clara separación entre la lógica de negocio, la lógica de presentación y la UI, lo cual mejora la mantenibilidad y </a:t>
            </a:r>
            <a:r>
              <a:rPr lang="es-MX" dirty="0" err="1"/>
              <a:t>testabilidad</a:t>
            </a:r>
            <a:r>
              <a:rPr lang="es-MX" dirty="0"/>
              <a:t> del código.</a:t>
            </a:r>
          </a:p>
          <a:p>
            <a:pPr algn="just"/>
            <a:r>
              <a:rPr lang="es-MX" b="1" dirty="0"/>
              <a:t>Diseño y </a:t>
            </a:r>
            <a:r>
              <a:rPr lang="es-MX" b="1" dirty="0" err="1"/>
              <a:t>Testabilidad</a:t>
            </a:r>
            <a:r>
              <a:rPr lang="es-MX" dirty="0"/>
              <a:t>:</a:t>
            </a:r>
          </a:p>
          <a:p>
            <a:pPr lvl="1" algn="just"/>
            <a:r>
              <a:rPr lang="es-MX" dirty="0"/>
              <a:t>Los diseñadores pueden trabajar en el XAML para la View sin tocar la lógica de la aplicación, y los desarrolladores pueden escribir y probar la lógica en el </a:t>
            </a:r>
            <a:r>
              <a:rPr lang="es-MX" dirty="0" err="1"/>
              <a:t>ViewModel</a:t>
            </a:r>
            <a:r>
              <a:rPr lang="es-MX" dirty="0"/>
              <a:t> de manera independiente.</a:t>
            </a:r>
          </a:p>
          <a:p>
            <a:endParaRPr lang="en-US" dirty="0"/>
          </a:p>
        </p:txBody>
      </p:sp>
    </p:spTree>
    <p:extLst>
      <p:ext uri="{BB962C8B-B14F-4D97-AF65-F5344CB8AC3E}">
        <p14:creationId xmlns:p14="http://schemas.microsoft.com/office/powerpoint/2010/main" val="2789227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a:t>Origen de MVVM</a:t>
            </a:r>
          </a:p>
        </p:txBody>
      </p:sp>
      <p:sp>
        <p:nvSpPr>
          <p:cNvPr id="3" name="Marcador de contenido 2"/>
          <p:cNvSpPr>
            <a:spLocks noGrp="1"/>
          </p:cNvSpPr>
          <p:nvPr>
            <p:ph idx="1"/>
          </p:nvPr>
        </p:nvSpPr>
        <p:spPr>
          <a:xfrm>
            <a:off x="838200" y="1825625"/>
            <a:ext cx="10515600" cy="1884984"/>
          </a:xfrm>
        </p:spPr>
        <p:txBody>
          <a:bodyPr>
            <a:normAutofit lnSpcReduction="10000"/>
          </a:bodyPr>
          <a:lstStyle/>
          <a:p>
            <a:pPr algn="just"/>
            <a:r>
              <a:rPr lang="es-MX" b="1" dirty="0"/>
              <a:t>MVVM</a:t>
            </a:r>
            <a:r>
              <a:rPr lang="es-MX" dirty="0"/>
              <a:t> se originó en Microsoft específicamente para WPF y Silverlight. Fue diseñado para aprovechar al máximo las capacidades de </a:t>
            </a:r>
            <a:r>
              <a:rPr lang="es-MX" b="1" dirty="0"/>
              <a:t>data </a:t>
            </a:r>
            <a:r>
              <a:rPr lang="es-MX" b="1" dirty="0" err="1"/>
              <a:t>binding</a:t>
            </a:r>
            <a:r>
              <a:rPr lang="es-MX" b="1" dirty="0"/>
              <a:t> </a:t>
            </a:r>
            <a:r>
              <a:rPr lang="es-MX" dirty="0"/>
              <a:t>y comandos que ofrecen estas tecnologías, facilitando así la construcción de aplicaciones ricas en UI y </a:t>
            </a:r>
            <a:r>
              <a:rPr lang="es-MX" dirty="0" err="1"/>
              <a:t>mantenibles</a:t>
            </a:r>
            <a:r>
              <a:rPr lang="es-MX" dirty="0"/>
              <a:t>.</a:t>
            </a:r>
            <a:endParaRPr lang="en-US" dirty="0"/>
          </a:p>
        </p:txBody>
      </p:sp>
      <p:sp>
        <p:nvSpPr>
          <p:cNvPr id="4" name="Rectángulo 3"/>
          <p:cNvSpPr/>
          <p:nvPr/>
        </p:nvSpPr>
        <p:spPr>
          <a:xfrm>
            <a:off x="1152939" y="6031189"/>
            <a:ext cx="10200861" cy="646331"/>
          </a:xfrm>
          <a:prstGeom prst="rect">
            <a:avLst/>
          </a:prstGeom>
        </p:spPr>
        <p:txBody>
          <a:bodyPr wrap="square">
            <a:spAutoFit/>
          </a:bodyPr>
          <a:lstStyle/>
          <a:p>
            <a:r>
              <a:rPr lang="es-MX" dirty="0">
                <a:solidFill>
                  <a:srgbClr val="BDC1C6"/>
                </a:solidFill>
                <a:latin typeface="Arial" panose="020B0604020202020204" pitchFamily="34" charset="0"/>
              </a:rPr>
              <a:t>Microsoft </a:t>
            </a:r>
            <a:r>
              <a:rPr lang="es-MX" b="1" dirty="0">
                <a:solidFill>
                  <a:srgbClr val="BCC0C3"/>
                </a:solidFill>
                <a:latin typeface="Arial" panose="020B0604020202020204" pitchFamily="34" charset="0"/>
              </a:rPr>
              <a:t>Silverlight</a:t>
            </a:r>
            <a:r>
              <a:rPr lang="es-MX" dirty="0">
                <a:solidFill>
                  <a:srgbClr val="BDC1C6"/>
                </a:solidFill>
                <a:latin typeface="Arial" panose="020B0604020202020204" pitchFamily="34" charset="0"/>
              </a:rPr>
              <a:t> era una estructura para aplicaciones web que agrega nuevas funciones multimedia como la reproducción de vídeos, gráficos vectoriales</a:t>
            </a:r>
            <a:endParaRPr lang="en-US" dirty="0"/>
          </a:p>
        </p:txBody>
      </p:sp>
    </p:spTree>
    <p:extLst>
      <p:ext uri="{BB962C8B-B14F-4D97-AF65-F5344CB8AC3E}">
        <p14:creationId xmlns:p14="http://schemas.microsoft.com/office/powerpoint/2010/main" val="2940534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Concepto</a:t>
            </a:r>
            <a:r>
              <a:rPr lang="en-US" b="1" dirty="0"/>
              <a:t> de MVVM</a:t>
            </a:r>
          </a:p>
        </p:txBody>
      </p:sp>
      <p:sp>
        <p:nvSpPr>
          <p:cNvPr id="3" name="Marcador de contenido 2"/>
          <p:cNvSpPr>
            <a:spLocks noGrp="1"/>
          </p:cNvSpPr>
          <p:nvPr>
            <p:ph idx="1"/>
          </p:nvPr>
        </p:nvSpPr>
        <p:spPr>
          <a:xfrm>
            <a:off x="838200" y="1825625"/>
            <a:ext cx="10515600" cy="3210201"/>
          </a:xfrm>
        </p:spPr>
        <p:txBody>
          <a:bodyPr/>
          <a:lstStyle/>
          <a:p>
            <a:pPr algn="just"/>
            <a:r>
              <a:rPr lang="es-MX" b="1" dirty="0"/>
              <a:t>MVVM</a:t>
            </a:r>
            <a:r>
              <a:rPr lang="es-MX" dirty="0"/>
              <a:t> (</a:t>
            </a:r>
            <a:r>
              <a:rPr lang="es-MX" dirty="0" err="1"/>
              <a:t>Model</a:t>
            </a:r>
            <a:r>
              <a:rPr lang="es-MX" dirty="0"/>
              <a:t>-View-</a:t>
            </a:r>
            <a:r>
              <a:rPr lang="es-MX" dirty="0" err="1"/>
              <a:t>ViewModel</a:t>
            </a:r>
            <a:r>
              <a:rPr lang="es-MX" dirty="0"/>
              <a:t>) es un patrón de diseño de software que se utiliza principalmente en el desarrollo de aplicaciones con interfaces de usuario ricas y complejas, como en el caso de WPF (Windows </a:t>
            </a:r>
            <a:r>
              <a:rPr lang="es-MX" dirty="0" err="1"/>
              <a:t>Presentation</a:t>
            </a:r>
            <a:r>
              <a:rPr lang="es-MX" dirty="0"/>
              <a:t> </a:t>
            </a:r>
            <a:r>
              <a:rPr lang="es-MX" dirty="0" err="1"/>
              <a:t>Foundation</a:t>
            </a:r>
            <a:r>
              <a:rPr lang="es-MX" dirty="0"/>
              <a:t>). El patrón </a:t>
            </a:r>
            <a:r>
              <a:rPr lang="es-MX" b="1" dirty="0"/>
              <a:t>MVVM</a:t>
            </a:r>
            <a:r>
              <a:rPr lang="es-MX" dirty="0"/>
              <a:t> separa el desarrollo de la </a:t>
            </a:r>
            <a:r>
              <a:rPr lang="es-MX" b="1" dirty="0"/>
              <a:t>interfaz de usuario (View) </a:t>
            </a:r>
            <a:r>
              <a:rPr lang="es-MX" dirty="0"/>
              <a:t>del desarrollo de la </a:t>
            </a:r>
            <a:r>
              <a:rPr lang="es-MX" b="1" dirty="0"/>
              <a:t>lógica de negocio o de presentación (</a:t>
            </a:r>
            <a:r>
              <a:rPr lang="es-MX" b="1" dirty="0" err="1"/>
              <a:t>ViewModel</a:t>
            </a:r>
            <a:r>
              <a:rPr lang="es-MX" b="1" dirty="0"/>
              <a:t>),</a:t>
            </a:r>
            <a:r>
              <a:rPr lang="es-MX" dirty="0"/>
              <a:t> y de la </a:t>
            </a:r>
            <a:r>
              <a:rPr lang="es-MX" b="1" dirty="0"/>
              <a:t>lógica de datos (</a:t>
            </a:r>
            <a:r>
              <a:rPr lang="es-MX" b="1" dirty="0" err="1"/>
              <a:t>Model</a:t>
            </a:r>
            <a:r>
              <a:rPr lang="es-MX" b="1" dirty="0"/>
              <a:t>), </a:t>
            </a:r>
            <a:r>
              <a:rPr lang="es-MX" dirty="0"/>
              <a:t>lo cual facilita la implementación y el mantenimiento del código.</a:t>
            </a:r>
            <a:endParaRPr lang="en-US" dirty="0"/>
          </a:p>
        </p:txBody>
      </p:sp>
    </p:spTree>
    <p:extLst>
      <p:ext uri="{BB962C8B-B14F-4D97-AF65-F5344CB8AC3E}">
        <p14:creationId xmlns:p14="http://schemas.microsoft.com/office/powerpoint/2010/main" val="3323539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Componentes</a:t>
            </a:r>
            <a:r>
              <a:rPr lang="en-US" b="1" dirty="0"/>
              <a:t> de MVVM</a:t>
            </a:r>
          </a:p>
        </p:txBody>
      </p:sp>
      <p:sp>
        <p:nvSpPr>
          <p:cNvPr id="4" name="Rectangle 1"/>
          <p:cNvSpPr>
            <a:spLocks noGrp="1" noChangeArrowheads="1"/>
          </p:cNvSpPr>
          <p:nvPr>
            <p:ph idx="1"/>
          </p:nvPr>
        </p:nvSpPr>
        <p:spPr bwMode="auto">
          <a:xfrm>
            <a:off x="732182" y="1506022"/>
            <a:ext cx="10359887"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Model</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Representa</a:t>
            </a:r>
            <a:r>
              <a:rPr kumimoji="0" lang="en-US" altLang="en-US" sz="2400" b="0" i="0" u="none" strike="noStrike" cap="none" normalizeH="0" baseline="0" dirty="0" smtClean="0">
                <a:ln>
                  <a:noFill/>
                </a:ln>
                <a:solidFill>
                  <a:schemeClr val="tx1"/>
                </a:solidFill>
                <a:effectLst/>
                <a:latin typeface="Arial" panose="020B0604020202020204" pitchFamily="34" charset="0"/>
              </a:rPr>
              <a:t>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lógica</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negocio</a:t>
            </a:r>
            <a:r>
              <a:rPr kumimoji="0" lang="en-US" altLang="en-US" sz="2400" b="0" i="0" u="none" strike="noStrike" cap="none" normalizeH="0" baseline="0" dirty="0" smtClean="0">
                <a:ln>
                  <a:noFill/>
                </a:ln>
                <a:solidFill>
                  <a:schemeClr val="tx1"/>
                </a:solidFill>
                <a:effectLst/>
                <a:latin typeface="Arial" panose="020B0604020202020204" pitchFamily="34" charset="0"/>
              </a:rPr>
              <a:t> y </a:t>
            </a:r>
            <a:r>
              <a:rPr kumimoji="0" lang="en-US" altLang="en-US" sz="2400" b="0" i="0" u="none" strike="noStrike" cap="none" normalizeH="0" baseline="0" dirty="0" err="1" smtClean="0">
                <a:ln>
                  <a:noFill/>
                </a:ln>
                <a:solidFill>
                  <a:schemeClr val="tx1"/>
                </a:solidFill>
                <a:effectLst/>
                <a:latin typeface="Arial" panose="020B0604020202020204" pitchFamily="34" charset="0"/>
              </a:rPr>
              <a:t>los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400" b="0" i="0" u="none" strike="noStrike" cap="none" normalizeH="0" baseline="0" dirty="0" smtClean="0">
                <a:ln>
                  <a:noFill/>
                </a:ln>
                <a:solidFill>
                  <a:schemeClr val="tx1"/>
                </a:solidFill>
                <a:effectLst/>
                <a:latin typeface="Arial" panose="020B0604020202020204" pitchFamily="34" charset="0"/>
              </a:rPr>
              <a:t> de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aplicación</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Encapsula</a:t>
            </a:r>
            <a:r>
              <a:rPr kumimoji="0" lang="en-US" altLang="en-US" sz="2400" b="0" i="0" u="none" strike="noStrike" cap="none" normalizeH="0" baseline="0" dirty="0" smtClean="0">
                <a:ln>
                  <a:noFill/>
                </a:ln>
                <a:solidFill>
                  <a:schemeClr val="tx1"/>
                </a:solidFill>
                <a:effectLst/>
                <a:latin typeface="Arial" panose="020B0604020202020204" pitchFamily="34" charset="0"/>
              </a:rPr>
              <a:t>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lógica</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acceso</a:t>
            </a:r>
            <a:r>
              <a:rPr kumimoji="0" lang="en-US" altLang="en-US" sz="2400" b="0" i="0" u="none" strike="noStrike" cap="none" normalizeH="0" baseline="0" dirty="0" smtClean="0">
                <a:ln>
                  <a:noFill/>
                </a:ln>
                <a:solidFill>
                  <a:schemeClr val="tx1"/>
                </a:solidFill>
                <a:effectLst/>
                <a:latin typeface="Arial" panose="020B0604020202020204" pitchFamily="34" charset="0"/>
              </a:rPr>
              <a:t> a </a:t>
            </a:r>
            <a:r>
              <a:rPr kumimoji="0" lang="en-US" altLang="en-US" sz="24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400" b="0" i="0" u="none" strike="noStrike" cap="none" normalizeH="0" baseline="0" dirty="0" smtClean="0">
                <a:ln>
                  <a:noFill/>
                </a:ln>
                <a:solidFill>
                  <a:schemeClr val="tx1"/>
                </a:solidFill>
                <a:effectLst/>
                <a:latin typeface="Arial" panose="020B0604020202020204" pitchFamily="34" charset="0"/>
              </a:rPr>
              <a:t> y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validación</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No </a:t>
            </a:r>
            <a:r>
              <a:rPr kumimoji="0" lang="en-US" altLang="en-US" sz="2400" b="1" i="0" u="none" strike="noStrike" cap="none" normalizeH="0" baseline="0" dirty="0" err="1" smtClean="0">
                <a:ln>
                  <a:noFill/>
                </a:ln>
                <a:solidFill>
                  <a:schemeClr val="tx1"/>
                </a:solidFill>
                <a:effectLst/>
                <a:latin typeface="Arial" panose="020B0604020202020204" pitchFamily="34" charset="0"/>
              </a:rPr>
              <a:t>debe</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tener</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dependencias</a:t>
            </a:r>
            <a:r>
              <a:rPr kumimoji="0" lang="en-US" altLang="en-US" sz="2400" b="1" i="0" u="none" strike="noStrike" cap="none" normalizeH="0" baseline="0" dirty="0" smtClean="0">
                <a:ln>
                  <a:noFill/>
                </a:ln>
                <a:solidFill>
                  <a:schemeClr val="tx1"/>
                </a:solidFill>
                <a:effectLst/>
                <a:latin typeface="Arial" panose="020B0604020202020204" pitchFamily="34" charset="0"/>
              </a:rPr>
              <a:t> de la UI.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View</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Representa</a:t>
            </a:r>
            <a:r>
              <a:rPr kumimoji="0" lang="en-US" altLang="en-US" sz="2400" b="0" i="0" u="none" strike="noStrike" cap="none" normalizeH="0" baseline="0" dirty="0" smtClean="0">
                <a:ln>
                  <a:noFill/>
                </a:ln>
                <a:solidFill>
                  <a:schemeClr val="tx1"/>
                </a:solidFill>
                <a:effectLst/>
                <a:latin typeface="Arial" panose="020B0604020202020204" pitchFamily="34" charset="0"/>
              </a:rPr>
              <a:t>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interfaz</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usuario</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responsable</a:t>
            </a:r>
            <a:r>
              <a:rPr kumimoji="0" lang="en-US" altLang="en-US" sz="2400" b="0" i="0" u="none" strike="noStrike" cap="none" normalizeH="0" baseline="0" dirty="0" smtClean="0">
                <a:ln>
                  <a:noFill/>
                </a:ln>
                <a:solidFill>
                  <a:schemeClr val="tx1"/>
                </a:solidFill>
                <a:effectLst/>
                <a:latin typeface="Arial" panose="020B0604020202020204" pitchFamily="34" charset="0"/>
              </a:rPr>
              <a:t> de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disposición</a:t>
            </a:r>
            <a:r>
              <a:rPr kumimoji="0" lang="en-US" altLang="en-US" sz="2400" b="0" i="0" u="none" strike="noStrike" cap="none" normalizeH="0" baseline="0" dirty="0" smtClean="0">
                <a:ln>
                  <a:noFill/>
                </a:ln>
                <a:solidFill>
                  <a:schemeClr val="tx1"/>
                </a:solidFill>
                <a:effectLst/>
                <a:latin typeface="Arial" panose="020B0604020202020204" pitchFamily="34" charset="0"/>
              </a:rPr>
              <a:t> y </a:t>
            </a:r>
            <a:r>
              <a:rPr kumimoji="0" lang="en-US" altLang="en-US" sz="2400" b="1" i="0" u="none" strike="noStrike" cap="none" normalizeH="0" baseline="0" dirty="0" err="1" smtClean="0">
                <a:ln>
                  <a:noFill/>
                </a:ln>
                <a:solidFill>
                  <a:schemeClr val="tx1"/>
                </a:solidFill>
                <a:effectLst/>
                <a:latin typeface="Arial" panose="020B0604020202020204" pitchFamily="34" charset="0"/>
              </a:rPr>
              <a:t>apariencia</a:t>
            </a:r>
            <a:r>
              <a:rPr kumimoji="0" lang="en-US" altLang="en-US" sz="2400" b="1" i="0" u="none" strike="noStrike" cap="none" normalizeH="0" baseline="0" dirty="0" smtClean="0">
                <a:ln>
                  <a:noFill/>
                </a:ln>
                <a:solidFill>
                  <a:schemeClr val="tx1"/>
                </a:solidFill>
                <a:effectLst/>
                <a:latin typeface="Arial" panose="020B0604020202020204" pitchFamily="34" charset="0"/>
              </a:rPr>
              <a:t> de la 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En </a:t>
            </a:r>
            <a:r>
              <a:rPr kumimoji="0" lang="en-US" altLang="en-US" sz="2400" b="1" i="0" u="none" strike="noStrike" cap="none" normalizeH="0" baseline="0" dirty="0" smtClean="0">
                <a:ln>
                  <a:noFill/>
                </a:ln>
                <a:solidFill>
                  <a:schemeClr val="tx1"/>
                </a:solidFill>
                <a:effectLst/>
                <a:latin typeface="Arial" panose="020B0604020202020204" pitchFamily="34" charset="0"/>
              </a:rPr>
              <a:t>WPF</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generalmente</a:t>
            </a:r>
            <a:r>
              <a:rPr kumimoji="0" lang="en-US" altLang="en-US" sz="2400" b="0" i="0" u="none" strike="noStrike" cap="none" normalizeH="0" baseline="0" dirty="0" smtClean="0">
                <a:ln>
                  <a:noFill/>
                </a:ln>
                <a:solidFill>
                  <a:schemeClr val="tx1"/>
                </a:solidFill>
                <a:effectLst/>
                <a:latin typeface="Arial" panose="020B0604020202020204" pitchFamily="34" charset="0"/>
              </a:rPr>
              <a:t> se define </a:t>
            </a:r>
            <a:r>
              <a:rPr kumimoji="0" lang="en-US" altLang="en-US" sz="2400" b="0" i="0" u="none" strike="noStrike" cap="none" normalizeH="0" baseline="0" dirty="0" err="1" smtClean="0">
                <a:ln>
                  <a:noFill/>
                </a:ln>
                <a:solidFill>
                  <a:schemeClr val="tx1"/>
                </a:solidFill>
                <a:effectLst/>
                <a:latin typeface="Arial" panose="020B0604020202020204" pitchFamily="34" charset="0"/>
              </a:rPr>
              <a:t>usando</a:t>
            </a:r>
            <a:r>
              <a:rPr kumimoji="0" lang="en-US" altLang="en-US" sz="2400" b="0" i="0" u="none" strike="noStrike" cap="none" normalizeH="0" baseline="0" dirty="0" smtClean="0">
                <a:ln>
                  <a:noFill/>
                </a:ln>
                <a:solidFill>
                  <a:schemeClr val="tx1"/>
                </a:solidFill>
                <a:effectLst/>
                <a:latin typeface="Arial" panose="020B0604020202020204" pitchFamily="34" charset="0"/>
              </a:rPr>
              <a:t> XAML.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1" u="none" strike="noStrike" cap="none" normalizeH="0" baseline="0" dirty="0" smtClean="0">
                <a:ln>
                  <a:noFill/>
                </a:ln>
                <a:solidFill>
                  <a:schemeClr val="tx1"/>
                </a:solidFill>
                <a:effectLst/>
                <a:latin typeface="Arial" panose="020B0604020202020204" pitchFamily="34" charset="0"/>
              </a:rPr>
              <a:t>Se vincula al </a:t>
            </a:r>
            <a:r>
              <a:rPr kumimoji="0" lang="en-US" altLang="en-US" sz="2400" b="1" i="1" u="none" strike="noStrike" cap="none" normalizeH="0" baseline="0" dirty="0" err="1" smtClean="0">
                <a:ln>
                  <a:noFill/>
                </a:ln>
                <a:solidFill>
                  <a:schemeClr val="tx1"/>
                </a:solidFill>
                <a:effectLst/>
                <a:latin typeface="Arial" panose="020B0604020202020204" pitchFamily="34" charset="0"/>
              </a:rPr>
              <a:t>ViewModel</a:t>
            </a:r>
            <a:r>
              <a:rPr kumimoji="0" lang="en-US" altLang="en-US" sz="2400" b="1" i="1" u="none" strike="noStrike" cap="none" normalizeH="0" baseline="0" dirty="0" smtClean="0">
                <a:ln>
                  <a:noFill/>
                </a:ln>
                <a:solidFill>
                  <a:schemeClr val="tx1"/>
                </a:solidFill>
                <a:effectLst/>
                <a:latin typeface="Arial" panose="020B0604020202020204" pitchFamily="34" charset="0"/>
              </a:rPr>
              <a:t> a </a:t>
            </a:r>
            <a:r>
              <a:rPr kumimoji="0" lang="en-US" altLang="en-US" sz="2400" b="1" i="1" u="none" strike="noStrike" cap="none" normalizeH="0" baseline="0" dirty="0" err="1" smtClean="0">
                <a:ln>
                  <a:noFill/>
                </a:ln>
                <a:solidFill>
                  <a:schemeClr val="tx1"/>
                </a:solidFill>
                <a:effectLst/>
                <a:latin typeface="Arial" panose="020B0604020202020204" pitchFamily="34" charset="0"/>
              </a:rPr>
              <a:t>través</a:t>
            </a:r>
            <a:r>
              <a:rPr kumimoji="0" lang="en-US" altLang="en-US" sz="2400" b="1" i="1" u="none" strike="noStrike" cap="none" normalizeH="0" baseline="0" dirty="0" smtClean="0">
                <a:ln>
                  <a:noFill/>
                </a:ln>
                <a:solidFill>
                  <a:schemeClr val="tx1"/>
                </a:solidFill>
                <a:effectLst/>
                <a:latin typeface="Arial" panose="020B0604020202020204" pitchFamily="34" charset="0"/>
              </a:rPr>
              <a:t> de data binding.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2411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142254"/>
            <a:ext cx="10515600" cy="1325563"/>
          </a:xfrm>
        </p:spPr>
        <p:txBody>
          <a:bodyPr/>
          <a:lstStyle/>
          <a:p>
            <a:r>
              <a:rPr lang="en-US" b="1" dirty="0" err="1"/>
              <a:t>Componentes</a:t>
            </a:r>
            <a:r>
              <a:rPr lang="en-US" b="1" dirty="0"/>
              <a:t> de MVVM</a:t>
            </a:r>
            <a:endParaRPr lang="en-US" dirty="0"/>
          </a:p>
        </p:txBody>
      </p:sp>
      <p:sp>
        <p:nvSpPr>
          <p:cNvPr id="3" name="Marcador de contenido 2"/>
          <p:cNvSpPr>
            <a:spLocks noGrp="1"/>
          </p:cNvSpPr>
          <p:nvPr>
            <p:ph idx="1"/>
          </p:nvPr>
        </p:nvSpPr>
        <p:spPr>
          <a:xfrm>
            <a:off x="838199" y="1238998"/>
            <a:ext cx="10515600" cy="2653610"/>
          </a:xfrm>
        </p:spPr>
        <p:txBody>
          <a:bodyPr>
            <a:normAutofit lnSpcReduction="10000"/>
          </a:bodyPr>
          <a:lstStyle/>
          <a:p>
            <a:pPr marL="0" indent="0" algn="just">
              <a:buNone/>
            </a:pPr>
            <a:r>
              <a:rPr lang="en-US" sz="2400" b="1" dirty="0" err="1"/>
              <a:t>ViewModel</a:t>
            </a:r>
            <a:r>
              <a:rPr lang="en-US" sz="2400" dirty="0"/>
              <a:t>:</a:t>
            </a:r>
            <a:endParaRPr lang="es-MX" sz="2400" dirty="0" smtClean="0"/>
          </a:p>
          <a:p>
            <a:pPr algn="just"/>
            <a:r>
              <a:rPr lang="es-MX" sz="2400" dirty="0" smtClean="0"/>
              <a:t>Actúa </a:t>
            </a:r>
            <a:r>
              <a:rPr lang="es-MX" sz="2400" dirty="0"/>
              <a:t>como un intermediario entre el </a:t>
            </a:r>
            <a:r>
              <a:rPr lang="es-MX" sz="2400" b="1" dirty="0" smtClean="0"/>
              <a:t>View y el </a:t>
            </a:r>
            <a:r>
              <a:rPr lang="es-MX" sz="2400" b="1" dirty="0" err="1" smtClean="0"/>
              <a:t>Model</a:t>
            </a:r>
            <a:r>
              <a:rPr lang="es-MX" sz="2400" b="1" dirty="0" smtClean="0"/>
              <a:t>.</a:t>
            </a:r>
          </a:p>
          <a:p>
            <a:pPr algn="just"/>
            <a:r>
              <a:rPr lang="es-MX" sz="2400" dirty="0" smtClean="0"/>
              <a:t>Contiene la lógica de presentación y los comandos que la View puede invocar.</a:t>
            </a:r>
          </a:p>
          <a:p>
            <a:pPr algn="just"/>
            <a:r>
              <a:rPr lang="es-MX" sz="2400" dirty="0" smtClean="0"/>
              <a:t>Implementa la interfaz </a:t>
            </a:r>
            <a:r>
              <a:rPr lang="es-MX" sz="2400" b="1" dirty="0" err="1" smtClean="0"/>
              <a:t>INotifyPropertyChanged</a:t>
            </a:r>
            <a:r>
              <a:rPr lang="es-MX" sz="2400" dirty="0" smtClean="0"/>
              <a:t> para notificar a la View sobre los cambios en las propiedades.</a:t>
            </a:r>
          </a:p>
          <a:p>
            <a:pPr algn="just"/>
            <a:r>
              <a:rPr lang="es-MX" sz="2400" dirty="0" smtClean="0"/>
              <a:t>Se comunica con el </a:t>
            </a:r>
            <a:r>
              <a:rPr lang="es-MX" sz="2400" b="1" dirty="0" err="1" smtClean="0"/>
              <a:t>Model</a:t>
            </a:r>
            <a:r>
              <a:rPr lang="es-MX" sz="2400" dirty="0" smtClean="0"/>
              <a:t> para obtener o manipular datos y proporciona estos datos a la View de una manera que esta pueda consumir fácilmente.</a:t>
            </a:r>
            <a:endParaRPr lang="en-US" sz="2400" dirty="0"/>
          </a:p>
        </p:txBody>
      </p:sp>
      <p:sp>
        <p:nvSpPr>
          <p:cNvPr id="5" name="Rectángulo 4"/>
          <p:cNvSpPr/>
          <p:nvPr/>
        </p:nvSpPr>
        <p:spPr>
          <a:xfrm>
            <a:off x="838199" y="3885291"/>
            <a:ext cx="10704443" cy="2677656"/>
          </a:xfrm>
          <a:prstGeom prst="rect">
            <a:avLst/>
          </a:prstGeom>
        </p:spPr>
        <p:txBody>
          <a:bodyPr wrap="square">
            <a:spAutoFit/>
          </a:bodyPr>
          <a:lstStyle/>
          <a:p>
            <a:pPr algn="just"/>
            <a:r>
              <a:rPr lang="es-MX" sz="2400" b="1" dirty="0"/>
              <a:t>Resumen</a:t>
            </a:r>
          </a:p>
          <a:p>
            <a:pPr algn="just"/>
            <a:r>
              <a:rPr lang="es-MX" sz="2400" b="1" dirty="0"/>
              <a:t>MVVM se usa en WPF porque:</a:t>
            </a:r>
          </a:p>
          <a:p>
            <a:pPr algn="just">
              <a:buFont typeface="Arial" panose="020B0604020202020204" pitchFamily="34" charset="0"/>
              <a:buChar char="•"/>
            </a:pPr>
            <a:r>
              <a:rPr lang="es-MX" sz="2400" b="1" dirty="0"/>
              <a:t>Facilita la separación de responsabilidades.</a:t>
            </a:r>
          </a:p>
          <a:p>
            <a:pPr algn="just">
              <a:buFont typeface="Arial" panose="020B0604020202020204" pitchFamily="34" charset="0"/>
              <a:buChar char="•"/>
            </a:pPr>
            <a:r>
              <a:rPr lang="es-MX" sz="2400" dirty="0"/>
              <a:t>Mejora la </a:t>
            </a:r>
            <a:r>
              <a:rPr lang="es-MX" sz="2400" b="1" dirty="0" err="1"/>
              <a:t>testabilidad</a:t>
            </a:r>
            <a:r>
              <a:rPr lang="es-MX" sz="2400" dirty="0"/>
              <a:t> y mantenibilidad del código.</a:t>
            </a:r>
          </a:p>
          <a:p>
            <a:pPr algn="just">
              <a:buFont typeface="Arial" panose="020B0604020202020204" pitchFamily="34" charset="0"/>
              <a:buChar char="•"/>
            </a:pPr>
            <a:r>
              <a:rPr lang="es-MX" sz="2400" dirty="0"/>
              <a:t>Aprovecha las capacidades avanzadas de </a:t>
            </a:r>
            <a:r>
              <a:rPr lang="es-MX" sz="2400" b="1" dirty="0"/>
              <a:t>data </a:t>
            </a:r>
            <a:r>
              <a:rPr lang="es-MX" sz="2400" b="1" dirty="0" err="1"/>
              <a:t>binding</a:t>
            </a:r>
            <a:r>
              <a:rPr lang="es-MX" sz="2400" b="1" dirty="0"/>
              <a:t> y comandos de WPF</a:t>
            </a:r>
            <a:r>
              <a:rPr lang="es-MX" sz="2400" dirty="0"/>
              <a:t>.</a:t>
            </a:r>
          </a:p>
          <a:p>
            <a:pPr algn="just"/>
            <a:r>
              <a:rPr lang="es-MX" sz="2400" dirty="0"/>
              <a:t>Este patrón es fundamental para crear aplicaciones modernas y eficientes con WPF, permitiendo un desarrollo más estructurado y manejable.</a:t>
            </a:r>
          </a:p>
        </p:txBody>
      </p:sp>
    </p:spTree>
    <p:extLst>
      <p:ext uri="{BB962C8B-B14F-4D97-AF65-F5344CB8AC3E}">
        <p14:creationId xmlns:p14="http://schemas.microsoft.com/office/powerpoint/2010/main" val="1180544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MVVM</a:t>
            </a:r>
            <a:endParaRPr lang="en-US" dirty="0"/>
          </a:p>
        </p:txBody>
      </p:sp>
      <p:sp>
        <p:nvSpPr>
          <p:cNvPr id="3" name="Marcador de contenido 2"/>
          <p:cNvSpPr>
            <a:spLocks noGrp="1"/>
          </p:cNvSpPr>
          <p:nvPr>
            <p:ph idx="1"/>
          </p:nvPr>
        </p:nvSpPr>
        <p:spPr>
          <a:xfrm>
            <a:off x="838200" y="1825625"/>
            <a:ext cx="10515600" cy="1103105"/>
          </a:xfrm>
        </p:spPr>
        <p:txBody>
          <a:bodyPr>
            <a:normAutofit fontScale="92500" lnSpcReduction="20000"/>
          </a:bodyPr>
          <a:lstStyle/>
          <a:p>
            <a:r>
              <a:rPr lang="es-MX" b="1" dirty="0" smtClean="0"/>
              <a:t>Paso 1: Crear el Modelo (</a:t>
            </a:r>
            <a:r>
              <a:rPr lang="es-MX" b="1" dirty="0" err="1" smtClean="0"/>
              <a:t>Model</a:t>
            </a:r>
            <a:r>
              <a:rPr lang="es-MX" dirty="0" smtClean="0"/>
              <a:t>)</a:t>
            </a:r>
          </a:p>
          <a:p>
            <a:pPr marL="0" indent="0" algn="just">
              <a:buNone/>
            </a:pPr>
            <a:r>
              <a:rPr lang="es-MX" dirty="0" smtClean="0"/>
              <a:t>El </a:t>
            </a:r>
            <a:r>
              <a:rPr lang="es-MX" b="1" dirty="0" err="1" smtClean="0"/>
              <a:t>Model</a:t>
            </a:r>
            <a:r>
              <a:rPr lang="es-MX" dirty="0" smtClean="0"/>
              <a:t> contiene los datos y la lógica de negocio. En este ejemplo, crearemos una clase </a:t>
            </a:r>
            <a:r>
              <a:rPr lang="es-MX" i="1" dirty="0" err="1" smtClean="0"/>
              <a:t>Person</a:t>
            </a:r>
            <a:r>
              <a:rPr lang="es-MX" dirty="0" smtClean="0"/>
              <a:t>.</a:t>
            </a:r>
            <a:endParaRPr lang="en-US" dirty="0"/>
          </a:p>
        </p:txBody>
      </p:sp>
      <p:pic>
        <p:nvPicPr>
          <p:cNvPr id="6" name="Imagen 5"/>
          <p:cNvPicPr>
            <a:picLocks noChangeAspect="1"/>
          </p:cNvPicPr>
          <p:nvPr/>
        </p:nvPicPr>
        <p:blipFill>
          <a:blip r:embed="rId2"/>
          <a:stretch>
            <a:fillRect/>
          </a:stretch>
        </p:blipFill>
        <p:spPr>
          <a:xfrm>
            <a:off x="2081520" y="3063667"/>
            <a:ext cx="7082202" cy="1958907"/>
          </a:xfrm>
          <a:prstGeom prst="rect">
            <a:avLst/>
          </a:prstGeom>
        </p:spPr>
      </p:pic>
    </p:spTree>
    <p:extLst>
      <p:ext uri="{BB962C8B-B14F-4D97-AF65-F5344CB8AC3E}">
        <p14:creationId xmlns:p14="http://schemas.microsoft.com/office/powerpoint/2010/main" val="1924271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64704" y="765451"/>
            <a:ext cx="10515600" cy="1354897"/>
          </a:xfrm>
        </p:spPr>
        <p:txBody>
          <a:bodyPr>
            <a:normAutofit lnSpcReduction="10000"/>
          </a:bodyPr>
          <a:lstStyle/>
          <a:p>
            <a:r>
              <a:rPr lang="es-MX" b="1" dirty="0" smtClean="0"/>
              <a:t>Paso 2: Crear la Vista (View)</a:t>
            </a:r>
          </a:p>
          <a:p>
            <a:pPr marL="0" indent="0">
              <a:buNone/>
            </a:pPr>
            <a:r>
              <a:rPr lang="es-MX" dirty="0" smtClean="0"/>
              <a:t>La </a:t>
            </a:r>
            <a:r>
              <a:rPr lang="es-MX" b="1" i="1" dirty="0" smtClean="0"/>
              <a:t>View</a:t>
            </a:r>
            <a:r>
              <a:rPr lang="es-MX" dirty="0" smtClean="0"/>
              <a:t> define la interfaz de usuario y se enlaza al </a:t>
            </a:r>
            <a:r>
              <a:rPr lang="es-MX" b="1" dirty="0" err="1" smtClean="0"/>
              <a:t>ViewModel</a:t>
            </a:r>
            <a:r>
              <a:rPr lang="es-MX" dirty="0" smtClean="0"/>
              <a:t>. En WPF, esto se hace a través de </a:t>
            </a:r>
            <a:r>
              <a:rPr lang="es-MX" b="1" dirty="0" smtClean="0"/>
              <a:t>XAML</a:t>
            </a:r>
            <a:r>
              <a:rPr lang="es-MX" dirty="0" smtClean="0"/>
              <a:t>.</a:t>
            </a:r>
          </a:p>
          <a:p>
            <a:endParaRPr lang="en-US" dirty="0"/>
          </a:p>
        </p:txBody>
      </p:sp>
      <p:pic>
        <p:nvPicPr>
          <p:cNvPr id="4" name="Imagen 3"/>
          <p:cNvPicPr>
            <a:picLocks noChangeAspect="1"/>
          </p:cNvPicPr>
          <p:nvPr/>
        </p:nvPicPr>
        <p:blipFill>
          <a:blip r:embed="rId2"/>
          <a:stretch>
            <a:fillRect/>
          </a:stretch>
        </p:blipFill>
        <p:spPr>
          <a:xfrm>
            <a:off x="1576850" y="2242032"/>
            <a:ext cx="9091307" cy="3747949"/>
          </a:xfrm>
          <a:prstGeom prst="rect">
            <a:avLst/>
          </a:prstGeom>
        </p:spPr>
      </p:pic>
    </p:spTree>
    <p:extLst>
      <p:ext uri="{BB962C8B-B14F-4D97-AF65-F5344CB8AC3E}">
        <p14:creationId xmlns:p14="http://schemas.microsoft.com/office/powerpoint/2010/main" val="188101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1453" y="1202773"/>
            <a:ext cx="10515600" cy="4351338"/>
          </a:xfrm>
        </p:spPr>
        <p:txBody>
          <a:bodyPr>
            <a:normAutofit fontScale="92500" lnSpcReduction="10000"/>
          </a:bodyPr>
          <a:lstStyle/>
          <a:p>
            <a:pPr algn="just"/>
            <a:r>
              <a:rPr lang="es-MX" b="1" dirty="0" smtClean="0"/>
              <a:t>WPF</a:t>
            </a:r>
            <a:r>
              <a:rPr lang="es-MX" dirty="0" smtClean="0"/>
              <a:t> combina </a:t>
            </a:r>
            <a:r>
              <a:rPr lang="es-MX" dirty="0"/>
              <a:t>diferentes plataformas de desarrollo. Coge cosas del desarrollo web, de las </a:t>
            </a:r>
            <a:r>
              <a:rPr lang="es-MX" b="1" dirty="0"/>
              <a:t>aplicaciones de Internet enriquecidas</a:t>
            </a:r>
            <a:r>
              <a:rPr lang="es-MX" dirty="0"/>
              <a:t> o RIA (del inglés </a:t>
            </a:r>
            <a:r>
              <a:rPr lang="es-MX" dirty="0" err="1"/>
              <a:t>Rich</a:t>
            </a:r>
            <a:r>
              <a:rPr lang="es-MX" dirty="0"/>
              <a:t> Internet </a:t>
            </a:r>
            <a:r>
              <a:rPr lang="es-MX" dirty="0" err="1"/>
              <a:t>Applications</a:t>
            </a:r>
            <a:r>
              <a:rPr lang="es-MX" dirty="0"/>
              <a:t>) y por supuesto del desarrollo de aplicaciones para Windows.</a:t>
            </a:r>
          </a:p>
          <a:p>
            <a:pPr algn="just"/>
            <a:r>
              <a:rPr lang="es-MX" dirty="0"/>
              <a:t>Del desarrollo web hereda la utilización de un lenguaje de </a:t>
            </a:r>
            <a:r>
              <a:rPr lang="es-MX" b="1" dirty="0"/>
              <a:t>meta etiquetas </a:t>
            </a:r>
            <a:r>
              <a:rPr lang="es-MX" dirty="0"/>
              <a:t>para el desarrollo de la interfaz gráfica UI y los estilos. De las aplicaciones RIA hereda los </a:t>
            </a:r>
            <a:r>
              <a:rPr lang="es-MX" b="1" dirty="0"/>
              <a:t>gráficos vectoriales</a:t>
            </a:r>
            <a:r>
              <a:rPr lang="es-MX" dirty="0"/>
              <a:t>, </a:t>
            </a:r>
            <a:r>
              <a:rPr lang="es-MX" b="1" dirty="0"/>
              <a:t>animaciones y el soporte para multimedia.</a:t>
            </a:r>
          </a:p>
          <a:p>
            <a:pPr algn="just"/>
            <a:r>
              <a:rPr lang="es-MX" dirty="0"/>
              <a:t>Además de las aportaciones de otras plataformas, WPF incorpora nuevas funcionales que hacen que su predecesor, </a:t>
            </a:r>
            <a:r>
              <a:rPr lang="es-MX" b="1" dirty="0"/>
              <a:t>Windows </a:t>
            </a:r>
            <a:r>
              <a:rPr lang="es-MX" b="1" dirty="0" err="1"/>
              <a:t>Forms</a:t>
            </a:r>
            <a:r>
              <a:rPr lang="es-MX" dirty="0"/>
              <a:t>, se quede anticuado. Facetas como soporte para </a:t>
            </a:r>
            <a:r>
              <a:rPr lang="es-MX" b="1" dirty="0"/>
              <a:t>3D, tipografía avanzada y documentos similares al PDF.</a:t>
            </a:r>
          </a:p>
          <a:p>
            <a:endParaRPr lang="en-US" dirty="0"/>
          </a:p>
        </p:txBody>
      </p:sp>
    </p:spTree>
    <p:extLst>
      <p:ext uri="{BB962C8B-B14F-4D97-AF65-F5344CB8AC3E}">
        <p14:creationId xmlns:p14="http://schemas.microsoft.com/office/powerpoint/2010/main" val="1154049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85191" y="354634"/>
            <a:ext cx="10515600" cy="1951245"/>
          </a:xfrm>
        </p:spPr>
        <p:txBody>
          <a:bodyPr/>
          <a:lstStyle/>
          <a:p>
            <a:r>
              <a:rPr lang="es-MX" b="1" dirty="0" smtClean="0"/>
              <a:t>Paso 3: Crear el </a:t>
            </a:r>
            <a:r>
              <a:rPr lang="es-MX" b="1" dirty="0" err="1" smtClean="0"/>
              <a:t>ViewModel</a:t>
            </a:r>
            <a:endParaRPr lang="es-MX" b="1" dirty="0" smtClean="0"/>
          </a:p>
          <a:p>
            <a:pPr marL="0" indent="0">
              <a:buNone/>
            </a:pPr>
            <a:r>
              <a:rPr lang="es-MX" dirty="0" smtClean="0"/>
              <a:t>El </a:t>
            </a:r>
            <a:r>
              <a:rPr lang="es-MX" b="1" dirty="0" err="1" smtClean="0"/>
              <a:t>ViewModel</a:t>
            </a:r>
            <a:r>
              <a:rPr lang="es-MX" dirty="0" smtClean="0"/>
              <a:t> implementa la lógica de presentación y se enlaza a la View. Implementa </a:t>
            </a:r>
            <a:r>
              <a:rPr lang="es-MX" b="1" dirty="0" err="1" smtClean="0"/>
              <a:t>INotifyPropertyChanged</a:t>
            </a:r>
            <a:r>
              <a:rPr lang="es-MX" dirty="0" smtClean="0"/>
              <a:t> para notificar a la View sobre los cambios en los datos.</a:t>
            </a:r>
            <a:endParaRPr lang="en-US" dirty="0"/>
          </a:p>
        </p:txBody>
      </p:sp>
      <p:pic>
        <p:nvPicPr>
          <p:cNvPr id="5" name="Imagen 4"/>
          <p:cNvPicPr>
            <a:picLocks noChangeAspect="1"/>
          </p:cNvPicPr>
          <p:nvPr/>
        </p:nvPicPr>
        <p:blipFill>
          <a:blip r:embed="rId2"/>
          <a:stretch>
            <a:fillRect/>
          </a:stretch>
        </p:blipFill>
        <p:spPr>
          <a:xfrm>
            <a:off x="517108" y="2305879"/>
            <a:ext cx="4982270" cy="4344006"/>
          </a:xfrm>
          <a:prstGeom prst="rect">
            <a:avLst/>
          </a:prstGeom>
        </p:spPr>
      </p:pic>
      <p:pic>
        <p:nvPicPr>
          <p:cNvPr id="6" name="Imagen 5"/>
          <p:cNvPicPr>
            <a:picLocks noChangeAspect="1"/>
          </p:cNvPicPr>
          <p:nvPr/>
        </p:nvPicPr>
        <p:blipFill>
          <a:blip r:embed="rId3"/>
          <a:stretch>
            <a:fillRect/>
          </a:stretch>
        </p:blipFill>
        <p:spPr>
          <a:xfrm>
            <a:off x="6042991" y="2305879"/>
            <a:ext cx="4877481" cy="4620270"/>
          </a:xfrm>
          <a:prstGeom prst="rect">
            <a:avLst/>
          </a:prstGeom>
        </p:spPr>
      </p:pic>
    </p:spTree>
    <p:extLst>
      <p:ext uri="{BB962C8B-B14F-4D97-AF65-F5344CB8AC3E}">
        <p14:creationId xmlns:p14="http://schemas.microsoft.com/office/powerpoint/2010/main" val="1179930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71938" y="990739"/>
            <a:ext cx="10515600" cy="1301888"/>
          </a:xfrm>
        </p:spPr>
        <p:txBody>
          <a:bodyPr>
            <a:normAutofit lnSpcReduction="10000"/>
          </a:bodyPr>
          <a:lstStyle/>
          <a:p>
            <a:pPr marL="0" indent="0">
              <a:buNone/>
            </a:pPr>
            <a:r>
              <a:rPr lang="es-MX" b="1" dirty="0" smtClean="0"/>
              <a:t>Paso 4: Enlazar la Vista al </a:t>
            </a:r>
            <a:r>
              <a:rPr lang="es-MX" b="1" dirty="0" err="1" smtClean="0"/>
              <a:t>ViewModel</a:t>
            </a:r>
            <a:endParaRPr lang="es-MX" b="1" dirty="0" smtClean="0"/>
          </a:p>
          <a:p>
            <a:pPr algn="just"/>
            <a:r>
              <a:rPr lang="es-MX" dirty="0" smtClean="0"/>
              <a:t>En el archivo de código subyacente </a:t>
            </a:r>
            <a:r>
              <a:rPr lang="es-MX" b="1" dirty="0" err="1" smtClean="0"/>
              <a:t>MainWindow.xaml.cs</a:t>
            </a:r>
            <a:r>
              <a:rPr lang="es-MX" dirty="0" smtClean="0"/>
              <a:t>, estableceremos el </a:t>
            </a:r>
            <a:r>
              <a:rPr lang="es-MX" b="1" dirty="0" err="1" smtClean="0"/>
              <a:t>DataContext</a:t>
            </a:r>
            <a:r>
              <a:rPr lang="es-MX" dirty="0" smtClean="0"/>
              <a:t> de la ventana principal al </a:t>
            </a:r>
            <a:r>
              <a:rPr lang="es-MX" b="1" dirty="0" err="1" smtClean="0"/>
              <a:t>ViewModel</a:t>
            </a:r>
            <a:r>
              <a:rPr lang="es-MX" dirty="0" smtClean="0"/>
              <a:t>.</a:t>
            </a:r>
            <a:endParaRPr lang="en-US" dirty="0"/>
          </a:p>
        </p:txBody>
      </p:sp>
      <p:pic>
        <p:nvPicPr>
          <p:cNvPr id="5" name="Imagen 4"/>
          <p:cNvPicPr>
            <a:picLocks noChangeAspect="1"/>
          </p:cNvPicPr>
          <p:nvPr/>
        </p:nvPicPr>
        <p:blipFill>
          <a:blip r:embed="rId2"/>
          <a:stretch>
            <a:fillRect/>
          </a:stretch>
        </p:blipFill>
        <p:spPr>
          <a:xfrm>
            <a:off x="2937144" y="2570922"/>
            <a:ext cx="6185189" cy="3557344"/>
          </a:xfrm>
          <a:prstGeom prst="rect">
            <a:avLst/>
          </a:prstGeom>
        </p:spPr>
      </p:pic>
    </p:spTree>
    <p:extLst>
      <p:ext uri="{BB962C8B-B14F-4D97-AF65-F5344CB8AC3E}">
        <p14:creationId xmlns:p14="http://schemas.microsoft.com/office/powerpoint/2010/main" val="3097396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44216" y="1083505"/>
            <a:ext cx="10515600" cy="4628182"/>
          </a:xfrm>
        </p:spPr>
        <p:txBody>
          <a:bodyPr>
            <a:normAutofit lnSpcReduction="10000"/>
          </a:bodyPr>
          <a:lstStyle/>
          <a:p>
            <a:r>
              <a:rPr lang="es-MX" b="1" dirty="0" smtClean="0"/>
              <a:t>Explicación </a:t>
            </a:r>
          </a:p>
          <a:p>
            <a:pPr marL="0" indent="0">
              <a:buNone/>
            </a:pPr>
            <a:endParaRPr lang="es-MX" b="1" dirty="0" smtClean="0"/>
          </a:p>
          <a:p>
            <a:pPr marL="0" indent="0" algn="just">
              <a:buNone/>
            </a:pPr>
            <a:r>
              <a:rPr lang="es-MX" b="1" dirty="0" smtClean="0"/>
              <a:t>1. </a:t>
            </a:r>
            <a:r>
              <a:rPr lang="es-MX" b="1" dirty="0" err="1" smtClean="0"/>
              <a:t>Model</a:t>
            </a:r>
            <a:r>
              <a:rPr lang="es-MX" b="1" dirty="0" smtClean="0"/>
              <a:t>:</a:t>
            </a:r>
          </a:p>
          <a:p>
            <a:pPr marL="0" indent="0" algn="just">
              <a:buNone/>
            </a:pPr>
            <a:r>
              <a:rPr lang="es-MX" b="1" i="1" dirty="0" err="1" smtClean="0"/>
              <a:t>Person</a:t>
            </a:r>
            <a:r>
              <a:rPr lang="es-MX" dirty="0" smtClean="0"/>
              <a:t> es una clase simple con propiedades </a:t>
            </a:r>
            <a:r>
              <a:rPr lang="es-MX" i="1" dirty="0" err="1" smtClean="0"/>
              <a:t>FirstName</a:t>
            </a:r>
            <a:r>
              <a:rPr lang="es-MX" dirty="0" smtClean="0"/>
              <a:t> y </a:t>
            </a:r>
            <a:r>
              <a:rPr lang="es-MX" i="1" dirty="0" err="1" smtClean="0"/>
              <a:t>LastName</a:t>
            </a:r>
            <a:r>
              <a:rPr lang="es-MX" dirty="0" smtClean="0"/>
              <a:t>.</a:t>
            </a:r>
          </a:p>
          <a:p>
            <a:pPr marL="0" indent="0" algn="just">
              <a:buNone/>
            </a:pPr>
            <a:endParaRPr lang="es-MX" dirty="0" smtClean="0"/>
          </a:p>
          <a:p>
            <a:pPr marL="0" indent="0" algn="just">
              <a:buNone/>
            </a:pPr>
            <a:r>
              <a:rPr lang="es-MX" b="1" dirty="0" smtClean="0"/>
              <a:t>2. View: </a:t>
            </a:r>
            <a:r>
              <a:rPr lang="es-MX" b="1" dirty="0" err="1" smtClean="0"/>
              <a:t>MainWindow.xaml</a:t>
            </a:r>
            <a:r>
              <a:rPr lang="es-MX" b="1" dirty="0" smtClean="0"/>
              <a:t> </a:t>
            </a:r>
          </a:p>
          <a:p>
            <a:pPr marL="0" indent="0" algn="just">
              <a:buNone/>
            </a:pPr>
            <a:r>
              <a:rPr lang="es-MX" dirty="0" smtClean="0"/>
              <a:t>Define la interfaz de usuario con </a:t>
            </a:r>
            <a:r>
              <a:rPr lang="es-MX" b="1" dirty="0" smtClean="0"/>
              <a:t>dos </a:t>
            </a:r>
            <a:r>
              <a:rPr lang="es-MX" b="1" dirty="0" err="1" smtClean="0"/>
              <a:t>TextBox</a:t>
            </a:r>
            <a:r>
              <a:rPr lang="es-MX" b="1" dirty="0" smtClean="0"/>
              <a:t> </a:t>
            </a:r>
            <a:r>
              <a:rPr lang="es-MX" dirty="0" smtClean="0"/>
              <a:t>para ingresar el nombre y apellido, y </a:t>
            </a:r>
            <a:r>
              <a:rPr lang="es-MX" b="1" dirty="0" smtClean="0"/>
              <a:t>un </a:t>
            </a:r>
            <a:r>
              <a:rPr lang="es-MX" b="1" dirty="0" err="1" smtClean="0"/>
              <a:t>TextBlock</a:t>
            </a:r>
            <a:r>
              <a:rPr lang="es-MX" b="1" dirty="0" smtClean="0"/>
              <a:t> </a:t>
            </a:r>
            <a:r>
              <a:rPr lang="es-MX" dirty="0" smtClean="0"/>
              <a:t>para mostrar el nombre completo.</a:t>
            </a:r>
          </a:p>
          <a:p>
            <a:pPr marL="0" indent="0" algn="just">
              <a:buNone/>
            </a:pPr>
            <a:r>
              <a:rPr lang="es-MX" i="1" dirty="0" smtClean="0"/>
              <a:t>El enlace de datos (</a:t>
            </a:r>
            <a:r>
              <a:rPr lang="es-MX" i="1" dirty="0" err="1" smtClean="0"/>
              <a:t>Binding</a:t>
            </a:r>
            <a:r>
              <a:rPr lang="es-MX" i="1" dirty="0" smtClean="0"/>
              <a:t>) conecta los controles de la View a las propiedades del </a:t>
            </a:r>
            <a:r>
              <a:rPr lang="es-MX" i="1" dirty="0" err="1" smtClean="0"/>
              <a:t>ViewModel</a:t>
            </a:r>
            <a:r>
              <a:rPr lang="es-MX" i="1" dirty="0" smtClean="0"/>
              <a:t> (</a:t>
            </a:r>
            <a:r>
              <a:rPr lang="es-MX" i="1" dirty="0" err="1" smtClean="0"/>
              <a:t>FirstName</a:t>
            </a:r>
            <a:r>
              <a:rPr lang="es-MX" i="1" dirty="0" smtClean="0"/>
              <a:t>, </a:t>
            </a:r>
            <a:r>
              <a:rPr lang="es-MX" i="1" dirty="0" err="1" smtClean="0"/>
              <a:t>LastName</a:t>
            </a:r>
            <a:r>
              <a:rPr lang="es-MX" i="1" dirty="0" smtClean="0"/>
              <a:t>, </a:t>
            </a:r>
            <a:r>
              <a:rPr lang="es-MX" i="1" dirty="0" err="1" smtClean="0"/>
              <a:t>FullName</a:t>
            </a:r>
            <a:r>
              <a:rPr lang="es-MX" i="1" dirty="0" smtClean="0"/>
              <a:t>).</a:t>
            </a:r>
            <a:endParaRPr lang="en-US" i="1" dirty="0"/>
          </a:p>
        </p:txBody>
      </p:sp>
    </p:spTree>
    <p:extLst>
      <p:ext uri="{BB962C8B-B14F-4D97-AF65-F5344CB8AC3E}">
        <p14:creationId xmlns:p14="http://schemas.microsoft.com/office/powerpoint/2010/main" val="4018434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p:cNvSpPr>
            <a:spLocks noGrp="1"/>
          </p:cNvSpPr>
          <p:nvPr>
            <p:ph idx="1"/>
          </p:nvPr>
        </p:nvSpPr>
        <p:spPr>
          <a:xfrm>
            <a:off x="811696" y="434147"/>
            <a:ext cx="10515600" cy="5158270"/>
          </a:xfrm>
        </p:spPr>
        <p:txBody>
          <a:bodyPr>
            <a:normAutofit fontScale="92500"/>
          </a:bodyPr>
          <a:lstStyle/>
          <a:p>
            <a:pPr marL="0" indent="0" algn="just">
              <a:buNone/>
            </a:pPr>
            <a:r>
              <a:rPr lang="es-MX" b="1" dirty="0" smtClean="0"/>
              <a:t>3. </a:t>
            </a:r>
            <a:r>
              <a:rPr lang="es-MX" b="1" dirty="0" err="1" smtClean="0"/>
              <a:t>ViewModel</a:t>
            </a:r>
            <a:r>
              <a:rPr lang="es-MX" b="1" dirty="0" smtClean="0"/>
              <a:t>:</a:t>
            </a:r>
          </a:p>
          <a:p>
            <a:pPr marL="0" indent="0" algn="just">
              <a:buNone/>
            </a:pPr>
            <a:r>
              <a:rPr lang="es-MX" b="1" dirty="0" err="1" smtClean="0"/>
              <a:t>MainViewModel</a:t>
            </a:r>
            <a:r>
              <a:rPr lang="es-MX" dirty="0" smtClean="0"/>
              <a:t> contiene una instancia de </a:t>
            </a:r>
            <a:r>
              <a:rPr lang="es-MX" b="1" dirty="0" err="1" smtClean="0"/>
              <a:t>Person</a:t>
            </a:r>
            <a:r>
              <a:rPr lang="es-MX" dirty="0" smtClean="0"/>
              <a:t>.</a:t>
            </a:r>
          </a:p>
          <a:p>
            <a:pPr marL="0" indent="0" algn="just">
              <a:buNone/>
            </a:pPr>
            <a:r>
              <a:rPr lang="es-MX" dirty="0" smtClean="0"/>
              <a:t>Implementa </a:t>
            </a:r>
            <a:r>
              <a:rPr lang="es-MX" b="1" dirty="0" err="1" smtClean="0"/>
              <a:t>INotifyPropertyChanged</a:t>
            </a:r>
            <a:r>
              <a:rPr lang="es-MX" dirty="0" smtClean="0"/>
              <a:t> para notificar a la </a:t>
            </a:r>
            <a:r>
              <a:rPr lang="es-MX" b="1" dirty="0" smtClean="0"/>
              <a:t>View</a:t>
            </a:r>
            <a:r>
              <a:rPr lang="es-MX" dirty="0" smtClean="0"/>
              <a:t> sobre los cambios en las propiedades.</a:t>
            </a:r>
          </a:p>
          <a:p>
            <a:pPr marL="0" indent="0" algn="just">
              <a:buNone/>
            </a:pPr>
            <a:r>
              <a:rPr lang="es-MX" dirty="0" smtClean="0"/>
              <a:t>Las propiedades </a:t>
            </a:r>
            <a:r>
              <a:rPr lang="es-MX" b="1" dirty="0" err="1" smtClean="0"/>
              <a:t>FirstName</a:t>
            </a:r>
            <a:r>
              <a:rPr lang="es-MX" dirty="0" smtClean="0"/>
              <a:t> y </a:t>
            </a:r>
            <a:r>
              <a:rPr lang="es-MX" b="1" dirty="0" err="1" smtClean="0"/>
              <a:t>LastName</a:t>
            </a:r>
            <a:r>
              <a:rPr lang="es-MX" dirty="0" smtClean="0"/>
              <a:t> están enlazadas a los campos de la clase </a:t>
            </a:r>
            <a:r>
              <a:rPr lang="es-MX" b="1" dirty="0" err="1" smtClean="0"/>
              <a:t>Person</a:t>
            </a:r>
            <a:r>
              <a:rPr lang="es-MX" dirty="0" smtClean="0"/>
              <a:t>. </a:t>
            </a:r>
          </a:p>
          <a:p>
            <a:pPr marL="0" indent="0" algn="just">
              <a:buNone/>
            </a:pPr>
            <a:r>
              <a:rPr lang="es-MX" dirty="0" smtClean="0"/>
              <a:t>Cada vez que cambian, notifican a la View y también actualizan la propiedad </a:t>
            </a:r>
            <a:r>
              <a:rPr lang="es-MX" dirty="0" err="1" smtClean="0"/>
              <a:t>FullName</a:t>
            </a:r>
            <a:r>
              <a:rPr lang="es-MX" dirty="0" smtClean="0"/>
              <a:t>.</a:t>
            </a:r>
          </a:p>
          <a:p>
            <a:pPr marL="0" indent="0" algn="just">
              <a:buNone/>
            </a:pPr>
            <a:r>
              <a:rPr lang="es-MX" b="1" dirty="0" smtClean="0"/>
              <a:t>4.Enlace de Datos:</a:t>
            </a:r>
          </a:p>
          <a:p>
            <a:pPr marL="0" indent="0" algn="just">
              <a:buNone/>
            </a:pPr>
            <a:r>
              <a:rPr lang="es-MX" dirty="0" smtClean="0"/>
              <a:t>En el archivo de código subyacente </a:t>
            </a:r>
            <a:r>
              <a:rPr lang="es-MX" b="1" i="1" dirty="0" err="1" smtClean="0"/>
              <a:t>MainWindow.xaml.cs</a:t>
            </a:r>
            <a:r>
              <a:rPr lang="es-MX" b="1" i="1" dirty="0" smtClean="0"/>
              <a:t>,</a:t>
            </a:r>
            <a:r>
              <a:rPr lang="es-MX" dirty="0" smtClean="0"/>
              <a:t> el </a:t>
            </a:r>
            <a:r>
              <a:rPr lang="es-MX" dirty="0" err="1" smtClean="0"/>
              <a:t>DataContext</a:t>
            </a:r>
            <a:r>
              <a:rPr lang="es-MX" dirty="0" smtClean="0"/>
              <a:t> de la ventana principal se establece en una instancia de </a:t>
            </a:r>
            <a:r>
              <a:rPr lang="es-MX" b="1" dirty="0" err="1" smtClean="0"/>
              <a:t>MainViewModel</a:t>
            </a:r>
            <a:r>
              <a:rPr lang="es-MX" dirty="0" smtClean="0"/>
              <a:t>, lo que permite a la View acceder a las propiedades y comandos del </a:t>
            </a:r>
            <a:r>
              <a:rPr lang="es-MX" dirty="0" err="1" smtClean="0"/>
              <a:t>ViewModel</a:t>
            </a:r>
            <a:r>
              <a:rPr lang="es-MX" dirty="0" smtClean="0"/>
              <a:t>.</a:t>
            </a:r>
          </a:p>
          <a:p>
            <a:endParaRPr lang="en-US" dirty="0"/>
          </a:p>
        </p:txBody>
      </p:sp>
    </p:spTree>
    <p:extLst>
      <p:ext uri="{BB962C8B-B14F-4D97-AF65-F5344CB8AC3E}">
        <p14:creationId xmlns:p14="http://schemas.microsoft.com/office/powerpoint/2010/main" val="109422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dirty="0" err="1"/>
              <a:t>Características</a:t>
            </a:r>
            <a:r>
              <a:rPr lang="en-US" b="1" dirty="0"/>
              <a:t> </a:t>
            </a:r>
            <a:r>
              <a:rPr lang="en-US" b="1" dirty="0" err="1"/>
              <a:t>principales</a:t>
            </a:r>
            <a:r>
              <a:rPr lang="en-US" b="1" dirty="0"/>
              <a:t> de </a:t>
            </a:r>
            <a:r>
              <a:rPr lang="en-US" b="1" dirty="0" smtClean="0"/>
              <a:t>WPF</a:t>
            </a:r>
            <a:endParaRPr lang="en-US" dirty="0"/>
          </a:p>
        </p:txBody>
      </p:sp>
      <p:sp>
        <p:nvSpPr>
          <p:cNvPr id="3" name="Marcador de contenido 2"/>
          <p:cNvSpPr>
            <a:spLocks noGrp="1"/>
          </p:cNvSpPr>
          <p:nvPr>
            <p:ph idx="1"/>
          </p:nvPr>
        </p:nvSpPr>
        <p:spPr/>
        <p:txBody>
          <a:bodyPr>
            <a:normAutofit/>
          </a:bodyPr>
          <a:lstStyle/>
          <a:p>
            <a:pPr marL="0" indent="0" algn="just">
              <a:buNone/>
            </a:pPr>
            <a:r>
              <a:rPr lang="es-MX" b="1" dirty="0"/>
              <a:t>Interfaz gráfica declarativa</a:t>
            </a:r>
          </a:p>
          <a:p>
            <a:pPr algn="just"/>
            <a:r>
              <a:rPr lang="es-MX" dirty="0"/>
              <a:t>WPF permite crear interfaces de usuario utilizando un lenguaje de marcado llamado </a:t>
            </a:r>
            <a:r>
              <a:rPr lang="es-MX" b="1" dirty="0" smtClean="0"/>
              <a:t>XAML</a:t>
            </a:r>
            <a:r>
              <a:rPr lang="es-MX" dirty="0" smtClean="0"/>
              <a:t>. </a:t>
            </a:r>
            <a:r>
              <a:rPr lang="es-MX" b="1" dirty="0"/>
              <a:t>XAML es un lenguaje más potente que el propio HTML.</a:t>
            </a:r>
          </a:p>
          <a:p>
            <a:pPr algn="just"/>
            <a:r>
              <a:rPr lang="es-MX" dirty="0"/>
              <a:t>Visual Studio, así como los miembros de la familia de entornos de desarrollo de </a:t>
            </a:r>
            <a:r>
              <a:rPr lang="es-MX" dirty="0" smtClean="0"/>
              <a:t>Microsoft, </a:t>
            </a:r>
            <a:r>
              <a:rPr lang="es-MX" dirty="0"/>
              <a:t>están preparados para generar </a:t>
            </a:r>
            <a:r>
              <a:rPr lang="es-MX" b="1" dirty="0"/>
              <a:t>código XAML </a:t>
            </a:r>
            <a:r>
              <a:rPr lang="es-MX" dirty="0"/>
              <a:t>de forma nativa.</a:t>
            </a:r>
          </a:p>
          <a:p>
            <a:pPr algn="just"/>
            <a:r>
              <a:rPr lang="es-MX" dirty="0"/>
              <a:t>En Visual Studio tenemos la vista diseño al estilo de las aplicaciones </a:t>
            </a:r>
            <a:r>
              <a:rPr lang="es-MX" b="1" dirty="0"/>
              <a:t>Windows </a:t>
            </a:r>
            <a:r>
              <a:rPr lang="es-MX" b="1" dirty="0" err="1"/>
              <a:t>Forms</a:t>
            </a:r>
            <a:r>
              <a:rPr lang="es-MX" b="1" dirty="0"/>
              <a:t>.</a:t>
            </a:r>
            <a:r>
              <a:rPr lang="es-MX" dirty="0"/>
              <a:t> La diferencia es que hay un editor donde puedes escribir el código XAML directamente.</a:t>
            </a:r>
          </a:p>
          <a:p>
            <a:endParaRPr lang="en-US" dirty="0"/>
          </a:p>
        </p:txBody>
      </p:sp>
    </p:spTree>
    <p:extLst>
      <p:ext uri="{BB962C8B-B14F-4D97-AF65-F5344CB8AC3E}">
        <p14:creationId xmlns:p14="http://schemas.microsoft.com/office/powerpoint/2010/main" val="16137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Características</a:t>
            </a:r>
            <a:r>
              <a:rPr lang="en-US" b="1" dirty="0"/>
              <a:t> </a:t>
            </a:r>
            <a:r>
              <a:rPr lang="en-US" b="1" dirty="0" err="1"/>
              <a:t>principales</a:t>
            </a:r>
            <a:r>
              <a:rPr lang="en-US" b="1" dirty="0"/>
              <a:t> de WPF</a:t>
            </a:r>
            <a:endParaRPr lang="en-US" dirty="0"/>
          </a:p>
        </p:txBody>
      </p:sp>
      <p:sp>
        <p:nvSpPr>
          <p:cNvPr id="3" name="Marcador de contenido 2"/>
          <p:cNvSpPr>
            <a:spLocks noGrp="1"/>
          </p:cNvSpPr>
          <p:nvPr>
            <p:ph idx="1"/>
          </p:nvPr>
        </p:nvSpPr>
        <p:spPr/>
        <p:txBody>
          <a:bodyPr>
            <a:normAutofit lnSpcReduction="10000"/>
          </a:bodyPr>
          <a:lstStyle/>
          <a:p>
            <a:pPr marL="0" indent="0" algn="just">
              <a:buNone/>
            </a:pPr>
            <a:r>
              <a:rPr lang="es-MX" b="1" dirty="0"/>
              <a:t>Gráficos basados en vectores</a:t>
            </a:r>
          </a:p>
          <a:p>
            <a:pPr algn="just"/>
            <a:r>
              <a:rPr lang="es-MX" dirty="0"/>
              <a:t>Los gráficos en WPF están basados en vectores. Al contrario que los gráficos basados en </a:t>
            </a:r>
            <a:r>
              <a:rPr lang="es-MX" b="1" dirty="0"/>
              <a:t>imágenes </a:t>
            </a:r>
            <a:r>
              <a:rPr lang="es-MX" b="1" dirty="0" err="1"/>
              <a:t>rasterizadas</a:t>
            </a:r>
            <a:r>
              <a:rPr lang="es-MX" b="1" dirty="0"/>
              <a:t>,</a:t>
            </a:r>
            <a:r>
              <a:rPr lang="es-MX" dirty="0"/>
              <a:t> los gráficos basados en vectores pueden ser escalados sin deformaciones.</a:t>
            </a:r>
          </a:p>
          <a:p>
            <a:pPr algn="just"/>
            <a:r>
              <a:rPr lang="es-MX" dirty="0"/>
              <a:t>Otra ventaja es que este tipo de gráficos ocupan menos espacio al ser almacenados, optimizando así el espacio. Esto no quiere decir que </a:t>
            </a:r>
            <a:r>
              <a:rPr lang="es-MX" b="1" dirty="0"/>
              <a:t>WPF</a:t>
            </a:r>
            <a:r>
              <a:rPr lang="es-MX" dirty="0"/>
              <a:t> no utilice imágenes </a:t>
            </a:r>
            <a:r>
              <a:rPr lang="es-MX" dirty="0" err="1"/>
              <a:t>rasterizadas</a:t>
            </a:r>
            <a:r>
              <a:rPr lang="es-MX" dirty="0"/>
              <a:t>, </a:t>
            </a:r>
            <a:r>
              <a:rPr lang="es-MX" dirty="0" smtClean="0"/>
              <a:t>si no que se tiene </a:t>
            </a:r>
            <a:r>
              <a:rPr lang="es-MX" dirty="0"/>
              <a:t>la posibilidad de trabajar de las dos formas.</a:t>
            </a:r>
          </a:p>
          <a:p>
            <a:pPr algn="just"/>
            <a:r>
              <a:rPr lang="es-MX" dirty="0"/>
              <a:t>Para la interfaz gráfica, utilizar imágenes vectoriales </a:t>
            </a:r>
            <a:r>
              <a:rPr lang="es-MX" dirty="0" smtClean="0"/>
              <a:t>proporciona</a:t>
            </a:r>
            <a:r>
              <a:rPr lang="es-MX" dirty="0"/>
              <a:t> ciertas ventajas. Las aplicaciones creadas con WPF que utilicen gráficos vectoriales podrán ser escaladas sin perder calidad.</a:t>
            </a:r>
          </a:p>
          <a:p>
            <a:endParaRPr lang="en-US" dirty="0"/>
          </a:p>
        </p:txBody>
      </p:sp>
    </p:spTree>
    <p:extLst>
      <p:ext uri="{BB962C8B-B14F-4D97-AF65-F5344CB8AC3E}">
        <p14:creationId xmlns:p14="http://schemas.microsoft.com/office/powerpoint/2010/main" val="384578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Características</a:t>
            </a:r>
            <a:r>
              <a:rPr lang="en-US" b="1" dirty="0"/>
              <a:t> </a:t>
            </a:r>
            <a:r>
              <a:rPr lang="en-US" b="1" dirty="0" err="1"/>
              <a:t>principales</a:t>
            </a:r>
            <a:r>
              <a:rPr lang="en-US" b="1" dirty="0"/>
              <a:t> de WPF</a:t>
            </a:r>
            <a:endParaRPr lang="en-US" dirty="0"/>
          </a:p>
        </p:txBody>
      </p:sp>
      <p:sp>
        <p:nvSpPr>
          <p:cNvPr id="3" name="Marcador de contenido 2"/>
          <p:cNvSpPr>
            <a:spLocks noGrp="1"/>
          </p:cNvSpPr>
          <p:nvPr>
            <p:ph idx="1"/>
          </p:nvPr>
        </p:nvSpPr>
        <p:spPr/>
        <p:txBody>
          <a:bodyPr>
            <a:normAutofit fontScale="85000" lnSpcReduction="10000"/>
          </a:bodyPr>
          <a:lstStyle/>
          <a:p>
            <a:pPr marL="0" indent="0">
              <a:buNone/>
            </a:pPr>
            <a:r>
              <a:rPr lang="es-MX" b="1" dirty="0"/>
              <a:t>Plantillas</a:t>
            </a:r>
          </a:p>
          <a:p>
            <a:pPr algn="just"/>
            <a:r>
              <a:rPr lang="es-MX" dirty="0"/>
              <a:t>En WPF podemos </a:t>
            </a:r>
            <a:r>
              <a:rPr lang="es-MX" dirty="0" smtClean="0"/>
              <a:t>crear elementos reutilizables </a:t>
            </a:r>
            <a:r>
              <a:rPr lang="es-MX" dirty="0"/>
              <a:t>para la interfaz gráfica. Existen dos tipos de plantillas en </a:t>
            </a:r>
            <a:r>
              <a:rPr lang="es-MX" b="1" dirty="0"/>
              <a:t>WPF: plantillas de control y plantillas de datos.</a:t>
            </a:r>
          </a:p>
          <a:p>
            <a:pPr algn="just"/>
            <a:r>
              <a:rPr lang="es-MX" dirty="0"/>
              <a:t>Las </a:t>
            </a:r>
            <a:r>
              <a:rPr lang="es-MX" b="1" dirty="0" smtClean="0"/>
              <a:t>plantillas de control</a:t>
            </a:r>
            <a:r>
              <a:rPr lang="es-MX" dirty="0"/>
              <a:t> (control </a:t>
            </a:r>
            <a:r>
              <a:rPr lang="es-MX" dirty="0" err="1"/>
              <a:t>templates</a:t>
            </a:r>
            <a:r>
              <a:rPr lang="es-MX" dirty="0"/>
              <a:t> en inglés) permiten redefinir el aspecto </a:t>
            </a:r>
            <a:r>
              <a:rPr lang="es-MX" dirty="0" smtClean="0"/>
              <a:t>visual </a:t>
            </a:r>
            <a:r>
              <a:rPr lang="es-MX" dirty="0"/>
              <a:t>de un control. Un ejemplo sería poder cambiar desde un único sitio, la apariencia de todos los botones de la aplicación. Esto da también mucha ventaja a los diseñadores ya que se separa en todo momento la parte gráfica de la parte de programación.</a:t>
            </a:r>
          </a:p>
          <a:p>
            <a:pPr algn="just"/>
            <a:r>
              <a:rPr lang="es-MX" dirty="0"/>
              <a:t>Las </a:t>
            </a:r>
            <a:r>
              <a:rPr lang="es-MX" b="1" dirty="0"/>
              <a:t>plantillas de datos</a:t>
            </a:r>
            <a:r>
              <a:rPr lang="es-MX" dirty="0"/>
              <a:t> (data </a:t>
            </a:r>
            <a:r>
              <a:rPr lang="es-MX" dirty="0" err="1"/>
              <a:t>templates</a:t>
            </a:r>
            <a:r>
              <a:rPr lang="es-MX" dirty="0"/>
              <a:t> en inglés) son similares. Estas plantillas definen la manera en que los datos son mostrados. Podemos asociar una plantilla a una entidad o clase de nuestra aplicación. Siempre que se muestre ese tipo de dato en la aplicación, utilizará la misma plantilla</a:t>
            </a:r>
            <a:r>
              <a:rPr lang="es-MX" dirty="0" smtClean="0"/>
              <a:t>.</a:t>
            </a:r>
            <a:endParaRPr lang="es-MX" dirty="0"/>
          </a:p>
        </p:txBody>
      </p:sp>
    </p:spTree>
    <p:extLst>
      <p:ext uri="{BB962C8B-B14F-4D97-AF65-F5344CB8AC3E}">
        <p14:creationId xmlns:p14="http://schemas.microsoft.com/office/powerpoint/2010/main" val="303250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Características</a:t>
            </a:r>
            <a:r>
              <a:rPr lang="en-US" b="1" dirty="0"/>
              <a:t> </a:t>
            </a:r>
            <a:r>
              <a:rPr lang="en-US" b="1" dirty="0" err="1"/>
              <a:t>principales</a:t>
            </a:r>
            <a:r>
              <a:rPr lang="en-US" b="1" dirty="0"/>
              <a:t> de WPF</a:t>
            </a:r>
            <a:endParaRPr lang="en-US" dirty="0"/>
          </a:p>
        </p:txBody>
      </p:sp>
      <p:sp>
        <p:nvSpPr>
          <p:cNvPr id="3" name="Marcador de contenido 2"/>
          <p:cNvSpPr>
            <a:spLocks noGrp="1"/>
          </p:cNvSpPr>
          <p:nvPr>
            <p:ph idx="1"/>
          </p:nvPr>
        </p:nvSpPr>
        <p:spPr/>
        <p:txBody>
          <a:bodyPr>
            <a:normAutofit lnSpcReduction="10000"/>
          </a:bodyPr>
          <a:lstStyle/>
          <a:p>
            <a:pPr marL="0" indent="0">
              <a:buNone/>
            </a:pPr>
            <a:r>
              <a:rPr lang="es-MX" b="1" dirty="0" err="1"/>
              <a:t>Binding</a:t>
            </a:r>
            <a:endParaRPr lang="es-MX" b="1" dirty="0"/>
          </a:p>
          <a:p>
            <a:pPr algn="just"/>
            <a:r>
              <a:rPr lang="es-MX" dirty="0"/>
              <a:t>Quizás una de las facetas o </a:t>
            </a:r>
            <a:r>
              <a:rPr lang="es-MX" b="1" dirty="0"/>
              <a:t>funcionalidades más interesantes que nos aporta WPF sea el </a:t>
            </a:r>
            <a:r>
              <a:rPr lang="es-MX" b="1" dirty="0" err="1"/>
              <a:t>binding</a:t>
            </a:r>
            <a:r>
              <a:rPr lang="es-MX" dirty="0"/>
              <a:t>. No es una novedad que incorpore WPF, con Windows </a:t>
            </a:r>
            <a:r>
              <a:rPr lang="es-MX" dirty="0" err="1"/>
              <a:t>Forms</a:t>
            </a:r>
            <a:r>
              <a:rPr lang="es-MX" dirty="0"/>
              <a:t> ya podíamos utilizar el </a:t>
            </a:r>
            <a:r>
              <a:rPr lang="es-MX" dirty="0" err="1"/>
              <a:t>databinding</a:t>
            </a:r>
            <a:r>
              <a:rPr lang="es-MX" dirty="0"/>
              <a:t>, pero si que es una tecnología que lo engloba todo en la misma API. No depende de terceros para su implementación.</a:t>
            </a:r>
          </a:p>
          <a:p>
            <a:pPr algn="just"/>
            <a:r>
              <a:rPr lang="es-MX" dirty="0"/>
              <a:t>Gracias a la integración que nos ofrece </a:t>
            </a:r>
            <a:r>
              <a:rPr lang="es-MX" b="1" dirty="0"/>
              <a:t>WPF con el </a:t>
            </a:r>
            <a:r>
              <a:rPr lang="es-MX" b="1" dirty="0" err="1"/>
              <a:t>binding</a:t>
            </a:r>
            <a:r>
              <a:rPr lang="es-MX" dirty="0"/>
              <a:t>, es muy sencillo utilizar el patrón de diseño </a:t>
            </a:r>
            <a:r>
              <a:rPr lang="es-MX" b="1" dirty="0">
                <a:hlinkClick r:id="rId2"/>
              </a:rPr>
              <a:t>MVC</a:t>
            </a:r>
            <a:r>
              <a:rPr lang="es-MX" dirty="0"/>
              <a:t> (Modelo Vista Controlador). Más concreto se utiliza una variante que se llama </a:t>
            </a:r>
            <a:r>
              <a:rPr lang="es-MX" b="1" dirty="0">
                <a:hlinkClick r:id="rId3"/>
              </a:rPr>
              <a:t>MVVM</a:t>
            </a:r>
            <a:r>
              <a:rPr lang="es-MX" dirty="0"/>
              <a:t> </a:t>
            </a:r>
            <a:r>
              <a:rPr lang="es-MX" b="1" dirty="0"/>
              <a:t>(</a:t>
            </a:r>
            <a:r>
              <a:rPr lang="es-MX" b="1" dirty="0" err="1"/>
              <a:t>ModelView-ViewModel</a:t>
            </a:r>
            <a:r>
              <a:rPr lang="es-MX" b="1" dirty="0"/>
              <a:t>) </a:t>
            </a:r>
            <a:r>
              <a:rPr lang="es-MX" dirty="0"/>
              <a:t>también utilizado por el más que conocido </a:t>
            </a:r>
            <a:r>
              <a:rPr lang="es-MX" dirty="0" err="1"/>
              <a:t>framework</a:t>
            </a:r>
            <a:r>
              <a:rPr lang="es-MX" dirty="0"/>
              <a:t> de JavaScript </a:t>
            </a:r>
            <a:r>
              <a:rPr lang="es-MX" b="1" dirty="0" err="1">
                <a:hlinkClick r:id="rId4"/>
              </a:rPr>
              <a:t>AngularJS</a:t>
            </a:r>
            <a:r>
              <a:rPr lang="es-MX" dirty="0"/>
              <a:t>.</a:t>
            </a:r>
          </a:p>
          <a:p>
            <a:endParaRPr lang="en-US" dirty="0"/>
          </a:p>
        </p:txBody>
      </p:sp>
    </p:spTree>
    <p:extLst>
      <p:ext uri="{BB962C8B-B14F-4D97-AF65-F5344CB8AC3E}">
        <p14:creationId xmlns:p14="http://schemas.microsoft.com/office/powerpoint/2010/main" val="63704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Características</a:t>
            </a:r>
            <a:r>
              <a:rPr lang="en-US" b="1" dirty="0"/>
              <a:t> </a:t>
            </a:r>
            <a:r>
              <a:rPr lang="en-US" b="1" dirty="0" err="1"/>
              <a:t>principales</a:t>
            </a:r>
            <a:r>
              <a:rPr lang="en-US" b="1" dirty="0"/>
              <a:t> de WPF</a:t>
            </a:r>
            <a:endParaRPr lang="en-US" dirty="0"/>
          </a:p>
        </p:txBody>
      </p:sp>
      <p:sp>
        <p:nvSpPr>
          <p:cNvPr id="3" name="Marcador de contenido 2"/>
          <p:cNvSpPr>
            <a:spLocks noGrp="1"/>
          </p:cNvSpPr>
          <p:nvPr>
            <p:ph idx="1"/>
          </p:nvPr>
        </p:nvSpPr>
        <p:spPr/>
        <p:txBody>
          <a:bodyPr>
            <a:normAutofit/>
          </a:bodyPr>
          <a:lstStyle/>
          <a:p>
            <a:pPr marL="0" indent="0">
              <a:buNone/>
            </a:pPr>
            <a:r>
              <a:rPr lang="es-MX" b="1" dirty="0"/>
              <a:t>Estilos</a:t>
            </a:r>
          </a:p>
          <a:p>
            <a:pPr algn="just"/>
            <a:r>
              <a:rPr lang="es-MX" dirty="0"/>
              <a:t>Donde realmente </a:t>
            </a:r>
            <a:r>
              <a:rPr lang="es-MX" dirty="0" smtClean="0"/>
              <a:t>se aprecian </a:t>
            </a:r>
            <a:r>
              <a:rPr lang="es-MX" dirty="0"/>
              <a:t>grandes diferencias es cuando </a:t>
            </a:r>
            <a:r>
              <a:rPr lang="es-MX" dirty="0" smtClean="0"/>
              <a:t>se intenta </a:t>
            </a:r>
            <a:r>
              <a:rPr lang="es-MX" dirty="0"/>
              <a:t>hacer una aplicación enfocada en el diseño. Los estilos en WPF son muy parecidos a las hojas de estilos en cascada, CSS, para HTML.</a:t>
            </a:r>
          </a:p>
          <a:p>
            <a:pPr algn="just"/>
            <a:r>
              <a:rPr lang="es-MX" dirty="0"/>
              <a:t>En este caso los estilos son más potentes que el CSS. Podemos manejar cualquier característica gráfica que </a:t>
            </a:r>
            <a:r>
              <a:rPr lang="es-MX" dirty="0" smtClean="0"/>
              <a:t>de </a:t>
            </a:r>
            <a:r>
              <a:rPr lang="es-MX" dirty="0"/>
              <a:t>imagines, márgenes, espacios, colores, dimensiones y muchos más.</a:t>
            </a:r>
          </a:p>
          <a:p>
            <a:pPr algn="just"/>
            <a:r>
              <a:rPr lang="es-MX" dirty="0"/>
              <a:t>Esto nos permitirá reutilizar los estilos en los diferentes controles y plantillas de la aplicación. </a:t>
            </a:r>
            <a:endParaRPr lang="en-US" dirty="0"/>
          </a:p>
        </p:txBody>
      </p:sp>
    </p:spTree>
    <p:extLst>
      <p:ext uri="{BB962C8B-B14F-4D97-AF65-F5344CB8AC3E}">
        <p14:creationId xmlns:p14="http://schemas.microsoft.com/office/powerpoint/2010/main" val="3487217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dirty="0" err="1"/>
              <a:t>Características</a:t>
            </a:r>
            <a:r>
              <a:rPr lang="en-US" b="1" dirty="0"/>
              <a:t> </a:t>
            </a:r>
            <a:r>
              <a:rPr lang="en-US" b="1" dirty="0" err="1"/>
              <a:t>principales</a:t>
            </a:r>
            <a:r>
              <a:rPr lang="en-US" b="1" dirty="0"/>
              <a:t> de WPF</a:t>
            </a:r>
            <a:endParaRPr lang="en-US" dirty="0"/>
          </a:p>
        </p:txBody>
      </p:sp>
      <p:sp>
        <p:nvSpPr>
          <p:cNvPr id="3" name="Marcador de contenido 2"/>
          <p:cNvSpPr>
            <a:spLocks noGrp="1"/>
          </p:cNvSpPr>
          <p:nvPr>
            <p:ph idx="1"/>
          </p:nvPr>
        </p:nvSpPr>
        <p:spPr/>
        <p:txBody>
          <a:bodyPr/>
          <a:lstStyle/>
          <a:p>
            <a:pPr marL="0" indent="0">
              <a:buNone/>
            </a:pPr>
            <a:r>
              <a:rPr lang="es-MX" b="1" dirty="0" err="1"/>
              <a:t>DirectX</a:t>
            </a:r>
            <a:r>
              <a:rPr lang="es-MX" b="1" dirty="0"/>
              <a:t> vs GDI</a:t>
            </a:r>
          </a:p>
          <a:p>
            <a:pPr algn="just"/>
            <a:r>
              <a:rPr lang="es-MX" dirty="0"/>
              <a:t>Mientras que su predecesor está basado en la interfaz de diseño de gráficos GDI (del inglés </a:t>
            </a:r>
            <a:r>
              <a:rPr lang="es-MX" dirty="0" err="1"/>
              <a:t>Graphics</a:t>
            </a:r>
            <a:r>
              <a:rPr lang="es-MX" dirty="0"/>
              <a:t> </a:t>
            </a:r>
            <a:r>
              <a:rPr lang="es-MX" dirty="0" err="1"/>
              <a:t>Design</a:t>
            </a:r>
            <a:r>
              <a:rPr lang="es-MX" dirty="0"/>
              <a:t> Interface), </a:t>
            </a:r>
            <a:r>
              <a:rPr lang="es-MX" b="1" dirty="0"/>
              <a:t>WPF se basa en </a:t>
            </a:r>
            <a:r>
              <a:rPr lang="es-MX" b="1" dirty="0" err="1"/>
              <a:t>DirectX</a:t>
            </a:r>
            <a:r>
              <a:rPr lang="es-MX" dirty="0"/>
              <a:t>. Esta API esta enfocada en el desarrollo de multimedia y más en particular en la programación de juegos. Por lo tanto, con WPF podemos crear ciertos trucos visuales que son imposibles de hacer con Windows </a:t>
            </a:r>
            <a:r>
              <a:rPr lang="es-MX" dirty="0" err="1"/>
              <a:t>Forms</a:t>
            </a:r>
            <a:r>
              <a:rPr lang="es-MX" dirty="0"/>
              <a:t>.</a:t>
            </a:r>
          </a:p>
          <a:p>
            <a:pPr algn="just"/>
            <a:r>
              <a:rPr lang="es-MX" dirty="0"/>
              <a:t>Además de las ventajas que todo lo anterior supone, </a:t>
            </a:r>
            <a:r>
              <a:rPr lang="es-MX" dirty="0" smtClean="0"/>
              <a:t>se puede</a:t>
            </a:r>
            <a:r>
              <a:rPr lang="es-MX" dirty="0"/>
              <a:t> </a:t>
            </a:r>
            <a:r>
              <a:rPr lang="es-MX" b="1" dirty="0"/>
              <a:t>hacer uso de la aceleración de gráficos por hardware</a:t>
            </a:r>
            <a:r>
              <a:rPr lang="es-MX" dirty="0"/>
              <a:t> siempre y cuando esté disponible.</a:t>
            </a:r>
          </a:p>
          <a:p>
            <a:endParaRPr lang="en-US" dirty="0"/>
          </a:p>
        </p:txBody>
      </p:sp>
    </p:spTree>
    <p:extLst>
      <p:ext uri="{BB962C8B-B14F-4D97-AF65-F5344CB8AC3E}">
        <p14:creationId xmlns:p14="http://schemas.microsoft.com/office/powerpoint/2010/main" val="12348682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3322</TotalTime>
  <Words>1967</Words>
  <Application>Microsoft Office PowerPoint</Application>
  <PresentationFormat>Panorámica</PresentationFormat>
  <Paragraphs>150</Paragraphs>
  <Slides>33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Calibri</vt:lpstr>
      <vt:lpstr>Calibri Light</vt:lpstr>
      <vt:lpstr>Tema de Office</vt:lpstr>
      <vt:lpstr>WPF</vt:lpstr>
      <vt:lpstr>¿ Qué es WPF ?</vt:lpstr>
      <vt:lpstr>Presentación de PowerPoint</vt:lpstr>
      <vt:lpstr>Características principales de WPF</vt:lpstr>
      <vt:lpstr>Características principales de WPF</vt:lpstr>
      <vt:lpstr>Características principales de WPF</vt:lpstr>
      <vt:lpstr>Características principales de WPF</vt:lpstr>
      <vt:lpstr>Características principales de WPF</vt:lpstr>
      <vt:lpstr>Características principales de WPF</vt:lpstr>
      <vt:lpstr>Presentación de PowerPoint</vt:lpstr>
      <vt:lpstr>Presentación de PowerPoint</vt:lpstr>
      <vt:lpstr>WPF</vt:lpstr>
      <vt:lpstr>¿Qué es XAML?</vt:lpstr>
      <vt:lpstr>Características Principales de XAML</vt:lpstr>
      <vt:lpstr>XAML</vt:lpstr>
      <vt:lpstr>Código XAML</vt:lpstr>
      <vt:lpstr>WPF vs otras opciones</vt:lpstr>
      <vt:lpstr>DIFERENCIAS CON WINDOWS FORMS</vt:lpstr>
      <vt:lpstr>DIFERENCIAS CON WINDOWS FORMS</vt:lpstr>
      <vt:lpstr>DIFERENCIAS CON WINDOWS FORMS</vt:lpstr>
      <vt:lpstr>DIFERENCIAS CON WINDOWS FORMS</vt:lpstr>
      <vt:lpstr>Resumen</vt:lpstr>
      <vt:lpstr>Por Qué se Usa MVVM con WPF</vt:lpstr>
      <vt:lpstr>Origen de MVVM</vt:lpstr>
      <vt:lpstr>Concepto de MVVM</vt:lpstr>
      <vt:lpstr>Componentes de MVVM</vt:lpstr>
      <vt:lpstr>Componentes de MVVM</vt:lpstr>
      <vt:lpstr>MVVM</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dc:creator>
  <cp:lastModifiedBy>gabriel</cp:lastModifiedBy>
  <cp:revision>28</cp:revision>
  <dcterms:created xsi:type="dcterms:W3CDTF">2024-07-13T19:12:34Z</dcterms:created>
  <dcterms:modified xsi:type="dcterms:W3CDTF">2025-01-09T11:46:20Z</dcterms:modified>
</cp:coreProperties>
</file>