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73" r:id="rId4"/>
    <p:sldId id="274" r:id="rId5"/>
    <p:sldId id="272" r:id="rId6"/>
    <p:sldId id="264" r:id="rId7"/>
    <p:sldId id="262" r:id="rId8"/>
    <p:sldId id="286" r:id="rId9"/>
    <p:sldId id="287" r:id="rId10"/>
    <p:sldId id="289" r:id="rId11"/>
    <p:sldId id="290" r:id="rId12"/>
    <p:sldId id="263" r:id="rId13"/>
    <p:sldId id="291" r:id="rId14"/>
    <p:sldId id="292" r:id="rId15"/>
    <p:sldId id="293" r:id="rId16"/>
    <p:sldId id="294" r:id="rId17"/>
    <p:sldId id="295" r:id="rId18"/>
    <p:sldId id="269"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74" autoAdjust="0"/>
    <p:restoredTop sz="94660"/>
  </p:normalViewPr>
  <p:slideViewPr>
    <p:cSldViewPr snapToGrid="0">
      <p:cViewPr>
        <p:scale>
          <a:sx n="75" d="100"/>
          <a:sy n="75" d="100"/>
        </p:scale>
        <p:origin x="534"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smtClean="0"/>
              <a:t>Haga clic para modificar el estilo de título del patrón</a:t>
            </a:r>
            <a:endParaRPr lang="en-US"/>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editar el estilo de subtítulo del patrón</a:t>
            </a:r>
            <a:endParaRPr lang="en-US"/>
          </a:p>
        </p:txBody>
      </p:sp>
      <p:sp>
        <p:nvSpPr>
          <p:cNvPr id="4" name="Marcador de fecha 3"/>
          <p:cNvSpPr>
            <a:spLocks noGrp="1"/>
          </p:cNvSpPr>
          <p:nvPr>
            <p:ph type="dt" sz="half" idx="10"/>
          </p:nvPr>
        </p:nvSpPr>
        <p:spPr/>
        <p:txBody>
          <a:bodyPr/>
          <a:lstStyle/>
          <a:p>
            <a:fld id="{F5533C76-FFB3-41FA-966B-49A6AFCF3DC4}" type="datetimeFigureOut">
              <a:rPr lang="en-US" smtClean="0"/>
              <a:t>12/20/2024</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B7ABD8BE-5252-4206-BE28-4D4106D7D8F0}" type="slidenum">
              <a:rPr lang="en-US" smtClean="0"/>
              <a:t>‹Nº›</a:t>
            </a:fld>
            <a:endParaRPr lang="en-US"/>
          </a:p>
        </p:txBody>
      </p:sp>
    </p:spTree>
    <p:extLst>
      <p:ext uri="{BB962C8B-B14F-4D97-AF65-F5344CB8AC3E}">
        <p14:creationId xmlns:p14="http://schemas.microsoft.com/office/powerpoint/2010/main" val="16474273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n-US"/>
          </a:p>
        </p:txBody>
      </p:sp>
      <p:sp>
        <p:nvSpPr>
          <p:cNvPr id="3" name="Marcador de texto vertical 2"/>
          <p:cNvSpPr>
            <a:spLocks noGrp="1"/>
          </p:cNvSpPr>
          <p:nvPr>
            <p:ph type="body" orient="vert" idx="1"/>
          </p:nvPr>
        </p:nvSpPr>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fecha 3"/>
          <p:cNvSpPr>
            <a:spLocks noGrp="1"/>
          </p:cNvSpPr>
          <p:nvPr>
            <p:ph type="dt" sz="half" idx="10"/>
          </p:nvPr>
        </p:nvSpPr>
        <p:spPr/>
        <p:txBody>
          <a:bodyPr/>
          <a:lstStyle/>
          <a:p>
            <a:fld id="{F5533C76-FFB3-41FA-966B-49A6AFCF3DC4}" type="datetimeFigureOut">
              <a:rPr lang="en-US" smtClean="0"/>
              <a:t>12/20/2024</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B7ABD8BE-5252-4206-BE28-4D4106D7D8F0}" type="slidenum">
              <a:rPr lang="en-US" smtClean="0"/>
              <a:t>‹Nº›</a:t>
            </a:fld>
            <a:endParaRPr lang="en-US"/>
          </a:p>
        </p:txBody>
      </p:sp>
    </p:spTree>
    <p:extLst>
      <p:ext uri="{BB962C8B-B14F-4D97-AF65-F5344CB8AC3E}">
        <p14:creationId xmlns:p14="http://schemas.microsoft.com/office/powerpoint/2010/main" val="19099901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smtClean="0"/>
              <a:t>Haga clic para modificar el estilo de título del patrón</a:t>
            </a:r>
            <a:endParaRPr lang="en-US"/>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fecha 3"/>
          <p:cNvSpPr>
            <a:spLocks noGrp="1"/>
          </p:cNvSpPr>
          <p:nvPr>
            <p:ph type="dt" sz="half" idx="10"/>
          </p:nvPr>
        </p:nvSpPr>
        <p:spPr/>
        <p:txBody>
          <a:bodyPr/>
          <a:lstStyle/>
          <a:p>
            <a:fld id="{F5533C76-FFB3-41FA-966B-49A6AFCF3DC4}" type="datetimeFigureOut">
              <a:rPr lang="en-US" smtClean="0"/>
              <a:t>12/20/2024</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B7ABD8BE-5252-4206-BE28-4D4106D7D8F0}" type="slidenum">
              <a:rPr lang="en-US" smtClean="0"/>
              <a:t>‹Nº›</a:t>
            </a:fld>
            <a:endParaRPr lang="en-US"/>
          </a:p>
        </p:txBody>
      </p:sp>
    </p:spTree>
    <p:extLst>
      <p:ext uri="{BB962C8B-B14F-4D97-AF65-F5344CB8AC3E}">
        <p14:creationId xmlns:p14="http://schemas.microsoft.com/office/powerpoint/2010/main" val="5480279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n-US"/>
          </a:p>
        </p:txBody>
      </p:sp>
      <p:sp>
        <p:nvSpPr>
          <p:cNvPr id="3" name="Marcador de contenido 2"/>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fecha 3"/>
          <p:cNvSpPr>
            <a:spLocks noGrp="1"/>
          </p:cNvSpPr>
          <p:nvPr>
            <p:ph type="dt" sz="half" idx="10"/>
          </p:nvPr>
        </p:nvSpPr>
        <p:spPr/>
        <p:txBody>
          <a:bodyPr/>
          <a:lstStyle/>
          <a:p>
            <a:fld id="{F5533C76-FFB3-41FA-966B-49A6AFCF3DC4}" type="datetimeFigureOut">
              <a:rPr lang="en-US" smtClean="0"/>
              <a:t>12/20/2024</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B7ABD8BE-5252-4206-BE28-4D4106D7D8F0}" type="slidenum">
              <a:rPr lang="en-US" smtClean="0"/>
              <a:t>‹Nº›</a:t>
            </a:fld>
            <a:endParaRPr lang="en-US"/>
          </a:p>
        </p:txBody>
      </p:sp>
    </p:spTree>
    <p:extLst>
      <p:ext uri="{BB962C8B-B14F-4D97-AF65-F5344CB8AC3E}">
        <p14:creationId xmlns:p14="http://schemas.microsoft.com/office/powerpoint/2010/main" val="1692777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smtClean="0"/>
              <a:t>Haga clic para modificar el estilo de título del patrón</a:t>
            </a:r>
            <a:endParaRPr lang="en-US"/>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Editar el estilo de texto del patrón</a:t>
            </a:r>
          </a:p>
        </p:txBody>
      </p:sp>
      <p:sp>
        <p:nvSpPr>
          <p:cNvPr id="4" name="Marcador de fecha 3"/>
          <p:cNvSpPr>
            <a:spLocks noGrp="1"/>
          </p:cNvSpPr>
          <p:nvPr>
            <p:ph type="dt" sz="half" idx="10"/>
          </p:nvPr>
        </p:nvSpPr>
        <p:spPr/>
        <p:txBody>
          <a:bodyPr/>
          <a:lstStyle/>
          <a:p>
            <a:fld id="{F5533C76-FFB3-41FA-966B-49A6AFCF3DC4}" type="datetimeFigureOut">
              <a:rPr lang="en-US" smtClean="0"/>
              <a:t>12/20/2024</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B7ABD8BE-5252-4206-BE28-4D4106D7D8F0}" type="slidenum">
              <a:rPr lang="en-US" smtClean="0"/>
              <a:t>‹Nº›</a:t>
            </a:fld>
            <a:endParaRPr lang="en-US"/>
          </a:p>
        </p:txBody>
      </p:sp>
    </p:spTree>
    <p:extLst>
      <p:ext uri="{BB962C8B-B14F-4D97-AF65-F5344CB8AC3E}">
        <p14:creationId xmlns:p14="http://schemas.microsoft.com/office/powerpoint/2010/main" val="12683714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n-US"/>
          </a:p>
        </p:txBody>
      </p:sp>
      <p:sp>
        <p:nvSpPr>
          <p:cNvPr id="3" name="Marcador de contenido 2"/>
          <p:cNvSpPr>
            <a:spLocks noGrp="1"/>
          </p:cNvSpPr>
          <p:nvPr>
            <p:ph sz="half" idx="1"/>
          </p:nvPr>
        </p:nvSpPr>
        <p:spPr>
          <a:xfrm>
            <a:off x="838200" y="1825625"/>
            <a:ext cx="51816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contenido 3"/>
          <p:cNvSpPr>
            <a:spLocks noGrp="1"/>
          </p:cNvSpPr>
          <p:nvPr>
            <p:ph sz="half" idx="2"/>
          </p:nvPr>
        </p:nvSpPr>
        <p:spPr>
          <a:xfrm>
            <a:off x="6172200" y="1825625"/>
            <a:ext cx="51816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5" name="Marcador de fecha 4"/>
          <p:cNvSpPr>
            <a:spLocks noGrp="1"/>
          </p:cNvSpPr>
          <p:nvPr>
            <p:ph type="dt" sz="half" idx="10"/>
          </p:nvPr>
        </p:nvSpPr>
        <p:spPr/>
        <p:txBody>
          <a:bodyPr/>
          <a:lstStyle/>
          <a:p>
            <a:fld id="{F5533C76-FFB3-41FA-966B-49A6AFCF3DC4}" type="datetimeFigureOut">
              <a:rPr lang="en-US" smtClean="0"/>
              <a:t>12/20/2024</a:t>
            </a:fld>
            <a:endParaRPr lang="en-US"/>
          </a:p>
        </p:txBody>
      </p:sp>
      <p:sp>
        <p:nvSpPr>
          <p:cNvPr id="6" name="Marcador de pie de página 5"/>
          <p:cNvSpPr>
            <a:spLocks noGrp="1"/>
          </p:cNvSpPr>
          <p:nvPr>
            <p:ph type="ftr" sz="quarter" idx="11"/>
          </p:nvPr>
        </p:nvSpPr>
        <p:spPr/>
        <p:txBody>
          <a:bodyPr/>
          <a:lstStyle/>
          <a:p>
            <a:endParaRPr lang="en-US"/>
          </a:p>
        </p:txBody>
      </p:sp>
      <p:sp>
        <p:nvSpPr>
          <p:cNvPr id="7" name="Marcador de número de diapositiva 6"/>
          <p:cNvSpPr>
            <a:spLocks noGrp="1"/>
          </p:cNvSpPr>
          <p:nvPr>
            <p:ph type="sldNum" sz="quarter" idx="12"/>
          </p:nvPr>
        </p:nvSpPr>
        <p:spPr/>
        <p:txBody>
          <a:bodyPr/>
          <a:lstStyle/>
          <a:p>
            <a:fld id="{B7ABD8BE-5252-4206-BE28-4D4106D7D8F0}" type="slidenum">
              <a:rPr lang="en-US" smtClean="0"/>
              <a:t>‹Nº›</a:t>
            </a:fld>
            <a:endParaRPr lang="en-US"/>
          </a:p>
        </p:txBody>
      </p:sp>
    </p:spTree>
    <p:extLst>
      <p:ext uri="{BB962C8B-B14F-4D97-AF65-F5344CB8AC3E}">
        <p14:creationId xmlns:p14="http://schemas.microsoft.com/office/powerpoint/2010/main" val="4994856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smtClean="0"/>
              <a:t>Haga clic para modificar el estilo de título del patrón</a:t>
            </a:r>
            <a:endParaRPr lang="en-US"/>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7" name="Marcador de fecha 6"/>
          <p:cNvSpPr>
            <a:spLocks noGrp="1"/>
          </p:cNvSpPr>
          <p:nvPr>
            <p:ph type="dt" sz="half" idx="10"/>
          </p:nvPr>
        </p:nvSpPr>
        <p:spPr/>
        <p:txBody>
          <a:bodyPr/>
          <a:lstStyle/>
          <a:p>
            <a:fld id="{F5533C76-FFB3-41FA-966B-49A6AFCF3DC4}" type="datetimeFigureOut">
              <a:rPr lang="en-US" smtClean="0"/>
              <a:t>12/20/2024</a:t>
            </a:fld>
            <a:endParaRPr lang="en-US"/>
          </a:p>
        </p:txBody>
      </p:sp>
      <p:sp>
        <p:nvSpPr>
          <p:cNvPr id="8" name="Marcador de pie de página 7"/>
          <p:cNvSpPr>
            <a:spLocks noGrp="1"/>
          </p:cNvSpPr>
          <p:nvPr>
            <p:ph type="ftr" sz="quarter" idx="11"/>
          </p:nvPr>
        </p:nvSpPr>
        <p:spPr/>
        <p:txBody>
          <a:bodyPr/>
          <a:lstStyle/>
          <a:p>
            <a:endParaRPr lang="en-US"/>
          </a:p>
        </p:txBody>
      </p:sp>
      <p:sp>
        <p:nvSpPr>
          <p:cNvPr id="9" name="Marcador de número de diapositiva 8"/>
          <p:cNvSpPr>
            <a:spLocks noGrp="1"/>
          </p:cNvSpPr>
          <p:nvPr>
            <p:ph type="sldNum" sz="quarter" idx="12"/>
          </p:nvPr>
        </p:nvSpPr>
        <p:spPr/>
        <p:txBody>
          <a:bodyPr/>
          <a:lstStyle/>
          <a:p>
            <a:fld id="{B7ABD8BE-5252-4206-BE28-4D4106D7D8F0}" type="slidenum">
              <a:rPr lang="en-US" smtClean="0"/>
              <a:t>‹Nº›</a:t>
            </a:fld>
            <a:endParaRPr lang="en-US"/>
          </a:p>
        </p:txBody>
      </p:sp>
    </p:spTree>
    <p:extLst>
      <p:ext uri="{BB962C8B-B14F-4D97-AF65-F5344CB8AC3E}">
        <p14:creationId xmlns:p14="http://schemas.microsoft.com/office/powerpoint/2010/main" val="16194751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n-US"/>
          </a:p>
        </p:txBody>
      </p:sp>
      <p:sp>
        <p:nvSpPr>
          <p:cNvPr id="3" name="Marcador de fecha 2"/>
          <p:cNvSpPr>
            <a:spLocks noGrp="1"/>
          </p:cNvSpPr>
          <p:nvPr>
            <p:ph type="dt" sz="half" idx="10"/>
          </p:nvPr>
        </p:nvSpPr>
        <p:spPr/>
        <p:txBody>
          <a:bodyPr/>
          <a:lstStyle/>
          <a:p>
            <a:fld id="{F5533C76-FFB3-41FA-966B-49A6AFCF3DC4}" type="datetimeFigureOut">
              <a:rPr lang="en-US" smtClean="0"/>
              <a:t>12/20/2024</a:t>
            </a:fld>
            <a:endParaRPr lang="en-US"/>
          </a:p>
        </p:txBody>
      </p:sp>
      <p:sp>
        <p:nvSpPr>
          <p:cNvPr id="4" name="Marcador de pie de página 3"/>
          <p:cNvSpPr>
            <a:spLocks noGrp="1"/>
          </p:cNvSpPr>
          <p:nvPr>
            <p:ph type="ftr" sz="quarter" idx="11"/>
          </p:nvPr>
        </p:nvSpPr>
        <p:spPr/>
        <p:txBody>
          <a:bodyPr/>
          <a:lstStyle/>
          <a:p>
            <a:endParaRPr lang="en-US"/>
          </a:p>
        </p:txBody>
      </p:sp>
      <p:sp>
        <p:nvSpPr>
          <p:cNvPr id="5" name="Marcador de número de diapositiva 4"/>
          <p:cNvSpPr>
            <a:spLocks noGrp="1"/>
          </p:cNvSpPr>
          <p:nvPr>
            <p:ph type="sldNum" sz="quarter" idx="12"/>
          </p:nvPr>
        </p:nvSpPr>
        <p:spPr/>
        <p:txBody>
          <a:bodyPr/>
          <a:lstStyle/>
          <a:p>
            <a:fld id="{B7ABD8BE-5252-4206-BE28-4D4106D7D8F0}" type="slidenum">
              <a:rPr lang="en-US" smtClean="0"/>
              <a:t>‹Nº›</a:t>
            </a:fld>
            <a:endParaRPr lang="en-US"/>
          </a:p>
        </p:txBody>
      </p:sp>
    </p:spTree>
    <p:extLst>
      <p:ext uri="{BB962C8B-B14F-4D97-AF65-F5344CB8AC3E}">
        <p14:creationId xmlns:p14="http://schemas.microsoft.com/office/powerpoint/2010/main" val="2912145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F5533C76-FFB3-41FA-966B-49A6AFCF3DC4}" type="datetimeFigureOut">
              <a:rPr lang="en-US" smtClean="0"/>
              <a:t>12/20/2024</a:t>
            </a:fld>
            <a:endParaRPr lang="en-US"/>
          </a:p>
        </p:txBody>
      </p:sp>
      <p:sp>
        <p:nvSpPr>
          <p:cNvPr id="3" name="Marcador de pie de página 2"/>
          <p:cNvSpPr>
            <a:spLocks noGrp="1"/>
          </p:cNvSpPr>
          <p:nvPr>
            <p:ph type="ftr" sz="quarter" idx="11"/>
          </p:nvPr>
        </p:nvSpPr>
        <p:spPr/>
        <p:txBody>
          <a:bodyPr/>
          <a:lstStyle/>
          <a:p>
            <a:endParaRPr lang="en-US"/>
          </a:p>
        </p:txBody>
      </p:sp>
      <p:sp>
        <p:nvSpPr>
          <p:cNvPr id="4" name="Marcador de número de diapositiva 3"/>
          <p:cNvSpPr>
            <a:spLocks noGrp="1"/>
          </p:cNvSpPr>
          <p:nvPr>
            <p:ph type="sldNum" sz="quarter" idx="12"/>
          </p:nvPr>
        </p:nvSpPr>
        <p:spPr/>
        <p:txBody>
          <a:bodyPr/>
          <a:lstStyle/>
          <a:p>
            <a:fld id="{B7ABD8BE-5252-4206-BE28-4D4106D7D8F0}" type="slidenum">
              <a:rPr lang="en-US" smtClean="0"/>
              <a:t>‹Nº›</a:t>
            </a:fld>
            <a:endParaRPr lang="en-US"/>
          </a:p>
        </p:txBody>
      </p:sp>
    </p:spTree>
    <p:extLst>
      <p:ext uri="{BB962C8B-B14F-4D97-AF65-F5344CB8AC3E}">
        <p14:creationId xmlns:p14="http://schemas.microsoft.com/office/powerpoint/2010/main" val="4953511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n-US"/>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Marcador de fecha 4"/>
          <p:cNvSpPr>
            <a:spLocks noGrp="1"/>
          </p:cNvSpPr>
          <p:nvPr>
            <p:ph type="dt" sz="half" idx="10"/>
          </p:nvPr>
        </p:nvSpPr>
        <p:spPr/>
        <p:txBody>
          <a:bodyPr/>
          <a:lstStyle/>
          <a:p>
            <a:fld id="{F5533C76-FFB3-41FA-966B-49A6AFCF3DC4}" type="datetimeFigureOut">
              <a:rPr lang="en-US" smtClean="0"/>
              <a:t>12/20/2024</a:t>
            </a:fld>
            <a:endParaRPr lang="en-US"/>
          </a:p>
        </p:txBody>
      </p:sp>
      <p:sp>
        <p:nvSpPr>
          <p:cNvPr id="6" name="Marcador de pie de página 5"/>
          <p:cNvSpPr>
            <a:spLocks noGrp="1"/>
          </p:cNvSpPr>
          <p:nvPr>
            <p:ph type="ftr" sz="quarter" idx="11"/>
          </p:nvPr>
        </p:nvSpPr>
        <p:spPr/>
        <p:txBody>
          <a:bodyPr/>
          <a:lstStyle/>
          <a:p>
            <a:endParaRPr lang="en-US"/>
          </a:p>
        </p:txBody>
      </p:sp>
      <p:sp>
        <p:nvSpPr>
          <p:cNvPr id="7" name="Marcador de número de diapositiva 6"/>
          <p:cNvSpPr>
            <a:spLocks noGrp="1"/>
          </p:cNvSpPr>
          <p:nvPr>
            <p:ph type="sldNum" sz="quarter" idx="12"/>
          </p:nvPr>
        </p:nvSpPr>
        <p:spPr/>
        <p:txBody>
          <a:bodyPr/>
          <a:lstStyle/>
          <a:p>
            <a:fld id="{B7ABD8BE-5252-4206-BE28-4D4106D7D8F0}" type="slidenum">
              <a:rPr lang="en-US" smtClean="0"/>
              <a:t>‹Nº›</a:t>
            </a:fld>
            <a:endParaRPr lang="en-US"/>
          </a:p>
        </p:txBody>
      </p:sp>
    </p:spTree>
    <p:extLst>
      <p:ext uri="{BB962C8B-B14F-4D97-AF65-F5344CB8AC3E}">
        <p14:creationId xmlns:p14="http://schemas.microsoft.com/office/powerpoint/2010/main" val="35047629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n-US"/>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Marcador de fecha 4"/>
          <p:cNvSpPr>
            <a:spLocks noGrp="1"/>
          </p:cNvSpPr>
          <p:nvPr>
            <p:ph type="dt" sz="half" idx="10"/>
          </p:nvPr>
        </p:nvSpPr>
        <p:spPr/>
        <p:txBody>
          <a:bodyPr/>
          <a:lstStyle/>
          <a:p>
            <a:fld id="{F5533C76-FFB3-41FA-966B-49A6AFCF3DC4}" type="datetimeFigureOut">
              <a:rPr lang="en-US" smtClean="0"/>
              <a:t>12/20/2024</a:t>
            </a:fld>
            <a:endParaRPr lang="en-US"/>
          </a:p>
        </p:txBody>
      </p:sp>
      <p:sp>
        <p:nvSpPr>
          <p:cNvPr id="6" name="Marcador de pie de página 5"/>
          <p:cNvSpPr>
            <a:spLocks noGrp="1"/>
          </p:cNvSpPr>
          <p:nvPr>
            <p:ph type="ftr" sz="quarter" idx="11"/>
          </p:nvPr>
        </p:nvSpPr>
        <p:spPr/>
        <p:txBody>
          <a:bodyPr/>
          <a:lstStyle/>
          <a:p>
            <a:endParaRPr lang="en-US"/>
          </a:p>
        </p:txBody>
      </p:sp>
      <p:sp>
        <p:nvSpPr>
          <p:cNvPr id="7" name="Marcador de número de diapositiva 6"/>
          <p:cNvSpPr>
            <a:spLocks noGrp="1"/>
          </p:cNvSpPr>
          <p:nvPr>
            <p:ph type="sldNum" sz="quarter" idx="12"/>
          </p:nvPr>
        </p:nvSpPr>
        <p:spPr/>
        <p:txBody>
          <a:bodyPr/>
          <a:lstStyle/>
          <a:p>
            <a:fld id="{B7ABD8BE-5252-4206-BE28-4D4106D7D8F0}" type="slidenum">
              <a:rPr lang="en-US" smtClean="0"/>
              <a:t>‹Nº›</a:t>
            </a:fld>
            <a:endParaRPr lang="en-US"/>
          </a:p>
        </p:txBody>
      </p:sp>
    </p:spTree>
    <p:extLst>
      <p:ext uri="{BB962C8B-B14F-4D97-AF65-F5344CB8AC3E}">
        <p14:creationId xmlns:p14="http://schemas.microsoft.com/office/powerpoint/2010/main" val="19275652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n-US"/>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5533C76-FFB3-41FA-966B-49A6AFCF3DC4}" type="datetimeFigureOut">
              <a:rPr lang="en-US" smtClean="0"/>
              <a:t>12/20/2024</a:t>
            </a:fld>
            <a:endParaRPr lang="en-US"/>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7ABD8BE-5252-4206-BE28-4D4106D7D8F0}" type="slidenum">
              <a:rPr lang="en-US" smtClean="0"/>
              <a:t>‹Nº›</a:t>
            </a:fld>
            <a:endParaRPr lang="en-US"/>
          </a:p>
        </p:txBody>
      </p:sp>
    </p:spTree>
    <p:extLst>
      <p:ext uri="{BB962C8B-B14F-4D97-AF65-F5344CB8AC3E}">
        <p14:creationId xmlns:p14="http://schemas.microsoft.com/office/powerpoint/2010/main" val="6891848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profile.es/blog/que-es-la-programacion-orientada-a-objetos/" TargetMode="External"/><Relationship Id="rId2" Type="http://schemas.openxmlformats.org/officeDocument/2006/relationships/hyperlink" Target="https://twitter.com/mfeathers" TargetMode="External"/><Relationship Id="rId1" Type="http://schemas.openxmlformats.org/officeDocument/2006/relationships/slideLayout" Target="../slideLayouts/slideLayout2.xml"/><Relationship Id="rId4" Type="http://schemas.openxmlformats.org/officeDocument/2006/relationships/hyperlink" Target="http://www.cvc.uab.es/shared/teach/a21291/temes/object_oriented_design/materials_adicionals/principles_and_patterns.pdf" TargetMode="External"/></Relationships>
</file>

<file path=ppt/slides/_rels/slide3.xml.rels><?xml version="1.0" encoding="UTF-8" standalone="yes"?>
<Relationships xmlns="http://schemas.openxmlformats.org/package/2006/relationships"><Relationship Id="rId2" Type="http://schemas.openxmlformats.org/officeDocument/2006/relationships/hyperlink" Target="https://profile.es/blog/patrones-de-diseno-de-software/"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578591" y="1351129"/>
            <a:ext cx="9144000" cy="1026070"/>
          </a:xfrm>
        </p:spPr>
        <p:txBody>
          <a:bodyPr/>
          <a:lstStyle/>
          <a:p>
            <a:r>
              <a:rPr lang="es-PE" dirty="0" smtClean="0"/>
              <a:t>PRINCIPIOS SOLID</a:t>
            </a:r>
            <a:endParaRPr lang="en-US" dirty="0"/>
          </a:p>
        </p:txBody>
      </p:sp>
      <p:pic>
        <p:nvPicPr>
          <p:cNvPr id="4" name="Picture 2" descr="Los principios SOLID. Los principios SOLID son un conjunto de… | by  Juvinaojesusd | 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6595" y="2738587"/>
            <a:ext cx="5747992" cy="36205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13575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556591"/>
            <a:ext cx="10515600" cy="516835"/>
          </a:xfrm>
        </p:spPr>
        <p:txBody>
          <a:bodyPr/>
          <a:lstStyle/>
          <a:p>
            <a:pPr marL="0" indent="0">
              <a:buNone/>
            </a:pPr>
            <a:r>
              <a:rPr lang="es-MX" b="1" dirty="0" smtClean="0"/>
              <a:t>Ejemplo</a:t>
            </a:r>
            <a:r>
              <a:rPr lang="es-MX" b="1" dirty="0"/>
              <a:t>: Sistema de Gestión de Pedidos en un Restaurante</a:t>
            </a:r>
            <a:endParaRPr lang="en-US" b="1" dirty="0"/>
          </a:p>
        </p:txBody>
      </p:sp>
      <p:sp>
        <p:nvSpPr>
          <p:cNvPr id="4" name="Rectángulo 3"/>
          <p:cNvSpPr/>
          <p:nvPr/>
        </p:nvSpPr>
        <p:spPr>
          <a:xfrm>
            <a:off x="116543" y="1338615"/>
            <a:ext cx="2915479" cy="5016758"/>
          </a:xfrm>
          <a:prstGeom prst="rect">
            <a:avLst/>
          </a:prstGeom>
          <a:ln w="12700">
            <a:solidFill>
              <a:schemeClr val="tx1"/>
            </a:solidFill>
          </a:ln>
        </p:spPr>
        <p:txBody>
          <a:bodyPr wrap="square">
            <a:spAutoFit/>
          </a:bodyPr>
          <a:lstStyle/>
          <a:p>
            <a:r>
              <a:rPr lang="es-MX" sz="1600" b="1" dirty="0"/>
              <a:t>Clase de Alto Nivel</a:t>
            </a:r>
          </a:p>
          <a:p>
            <a:pPr algn="just"/>
            <a:r>
              <a:rPr lang="es-MX" sz="1600" dirty="0"/>
              <a:t>La clase que contiene la lógica de negocio para gestionar los pedidos de un restaurante. Esta clase decide </a:t>
            </a:r>
            <a:r>
              <a:rPr lang="es-MX" sz="1600" b="1" dirty="0"/>
              <a:t>qué pedidos</a:t>
            </a:r>
            <a:r>
              <a:rPr lang="es-MX" sz="1600" dirty="0"/>
              <a:t> deben ser realizados, </a:t>
            </a:r>
            <a:r>
              <a:rPr lang="es-MX" sz="1600" b="1" dirty="0"/>
              <a:t>cuándo</a:t>
            </a:r>
            <a:r>
              <a:rPr lang="es-MX" sz="1600" dirty="0"/>
              <a:t> deben ser enviados, y delega las operaciones técnicas al repositorio.</a:t>
            </a:r>
          </a:p>
          <a:p>
            <a:pPr algn="just"/>
            <a:r>
              <a:rPr lang="es-MX" sz="1600" dirty="0" smtClean="0"/>
              <a:t/>
            </a:r>
            <a:br>
              <a:rPr lang="es-MX" sz="1600" dirty="0" smtClean="0"/>
            </a:br>
            <a:r>
              <a:rPr lang="es-MX" sz="1600" b="1" dirty="0"/>
              <a:t>Características:</a:t>
            </a:r>
            <a:endParaRPr lang="es-MX" sz="1600" dirty="0"/>
          </a:p>
          <a:p>
            <a:pPr algn="just"/>
            <a:r>
              <a:rPr lang="es-MX" sz="1600" dirty="0"/>
              <a:t>Contiene la lógica de </a:t>
            </a:r>
            <a:r>
              <a:rPr lang="es-MX" sz="1600" dirty="0" smtClean="0"/>
              <a:t>negocio:</a:t>
            </a:r>
          </a:p>
          <a:p>
            <a:pPr marL="285750" indent="-285750" algn="just">
              <a:buFont typeface="Arial" panose="020B0604020202020204" pitchFamily="34" charset="0"/>
              <a:buChar char="•"/>
            </a:pPr>
            <a:r>
              <a:rPr lang="es-MX" sz="1600" dirty="0" smtClean="0"/>
              <a:t>Valida </a:t>
            </a:r>
            <a:r>
              <a:rPr lang="es-MX" sz="1600" dirty="0"/>
              <a:t>los datos del cliente y los </a:t>
            </a:r>
            <a:r>
              <a:rPr lang="es-MX" sz="1600" dirty="0" smtClean="0"/>
              <a:t>ítems.</a:t>
            </a:r>
          </a:p>
          <a:p>
            <a:pPr marL="285750" indent="-285750" algn="just">
              <a:buFont typeface="Arial" panose="020B0604020202020204" pitchFamily="34" charset="0"/>
              <a:buChar char="•"/>
            </a:pPr>
            <a:r>
              <a:rPr lang="es-MX" sz="1600" dirty="0" smtClean="0"/>
              <a:t>Calcula </a:t>
            </a:r>
            <a:r>
              <a:rPr lang="es-MX" sz="1600" dirty="0"/>
              <a:t>el total de ventas de todos los </a:t>
            </a:r>
            <a:r>
              <a:rPr lang="es-MX" sz="1600" dirty="0" smtClean="0"/>
              <a:t>pedidos.</a:t>
            </a:r>
          </a:p>
          <a:p>
            <a:pPr marL="285750" indent="-285750" algn="just">
              <a:buFont typeface="Arial" panose="020B0604020202020204" pitchFamily="34" charset="0"/>
              <a:buChar char="•"/>
            </a:pPr>
            <a:r>
              <a:rPr lang="es-MX" sz="1600" dirty="0" smtClean="0"/>
              <a:t>Filtra </a:t>
            </a:r>
            <a:r>
              <a:rPr lang="es-MX" sz="1600" dirty="0"/>
              <a:t>los pedidos por cliente.</a:t>
            </a:r>
          </a:p>
          <a:p>
            <a:pPr algn="just"/>
            <a:r>
              <a:rPr lang="es-MX" sz="1600" dirty="0"/>
              <a:t>Delega las operaciones de bajo nivel al repositorio para almacenar y recuperar pedidos.</a:t>
            </a:r>
          </a:p>
        </p:txBody>
      </p:sp>
      <p:pic>
        <p:nvPicPr>
          <p:cNvPr id="6" name="Imagen 5"/>
          <p:cNvPicPr>
            <a:picLocks noChangeAspect="1"/>
          </p:cNvPicPr>
          <p:nvPr/>
        </p:nvPicPr>
        <p:blipFill>
          <a:blip r:embed="rId2"/>
          <a:stretch>
            <a:fillRect/>
          </a:stretch>
        </p:blipFill>
        <p:spPr>
          <a:xfrm>
            <a:off x="3163817" y="1338615"/>
            <a:ext cx="4795836" cy="5016758"/>
          </a:xfrm>
          <a:prstGeom prst="rect">
            <a:avLst/>
          </a:prstGeom>
        </p:spPr>
      </p:pic>
      <p:pic>
        <p:nvPicPr>
          <p:cNvPr id="7" name="Imagen 6"/>
          <p:cNvPicPr>
            <a:picLocks noChangeAspect="1"/>
          </p:cNvPicPr>
          <p:nvPr/>
        </p:nvPicPr>
        <p:blipFill>
          <a:blip r:embed="rId3"/>
          <a:stretch>
            <a:fillRect/>
          </a:stretch>
        </p:blipFill>
        <p:spPr>
          <a:xfrm>
            <a:off x="8012661" y="2129269"/>
            <a:ext cx="4067743" cy="2705478"/>
          </a:xfrm>
          <a:prstGeom prst="rect">
            <a:avLst/>
          </a:prstGeom>
        </p:spPr>
      </p:pic>
    </p:spTree>
    <p:extLst>
      <p:ext uri="{BB962C8B-B14F-4D97-AF65-F5344CB8AC3E}">
        <p14:creationId xmlns:p14="http://schemas.microsoft.com/office/powerpoint/2010/main" val="29771111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Grp="1" noChangeArrowheads="1"/>
          </p:cNvSpPr>
          <p:nvPr>
            <p:ph idx="1"/>
          </p:nvPr>
        </p:nvSpPr>
        <p:spPr bwMode="auto">
          <a:xfrm>
            <a:off x="851452" y="473758"/>
            <a:ext cx="10503090"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smtClean="0">
                <a:ln>
                  <a:noFill/>
                </a:ln>
                <a:solidFill>
                  <a:schemeClr val="tx1"/>
                </a:solidFill>
                <a:effectLst/>
                <a:latin typeface="Arial" panose="020B0604020202020204" pitchFamily="34" charset="0"/>
              </a:rPr>
              <a:t>Conclusion del Ejemplo</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2400" b="1" i="0" u="none" strike="noStrike" cap="none" normalizeH="0" baseline="0" dirty="0" smtClean="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smtClean="0">
                <a:ln>
                  <a:noFill/>
                </a:ln>
                <a:solidFill>
                  <a:schemeClr val="tx1"/>
                </a:solidFill>
                <a:effectLst/>
                <a:latin typeface="Arial" panose="020B0604020202020204" pitchFamily="34" charset="0"/>
              </a:rPr>
              <a:t>Clase de </a:t>
            </a:r>
            <a:r>
              <a:rPr kumimoji="0" lang="en-US" altLang="en-US" sz="2400" b="1" i="0" u="none" strike="noStrike" cap="none" normalizeH="0" baseline="0" dirty="0" err="1" smtClean="0">
                <a:ln>
                  <a:noFill/>
                </a:ln>
                <a:solidFill>
                  <a:schemeClr val="tx1"/>
                </a:solidFill>
                <a:effectLst/>
                <a:latin typeface="Arial" panose="020B0604020202020204" pitchFamily="34" charset="0"/>
              </a:rPr>
              <a:t>bajo</a:t>
            </a:r>
            <a:r>
              <a:rPr kumimoji="0" lang="en-US" altLang="en-US" sz="2400" b="1" i="0" u="none" strike="noStrike" cap="none" normalizeH="0" baseline="0" dirty="0" smtClean="0">
                <a:ln>
                  <a:noFill/>
                </a:ln>
                <a:solidFill>
                  <a:schemeClr val="tx1"/>
                </a:solidFill>
                <a:effectLst/>
                <a:latin typeface="Arial" panose="020B0604020202020204" pitchFamily="34" charset="0"/>
              </a:rPr>
              <a:t> </a:t>
            </a:r>
            <a:r>
              <a:rPr kumimoji="0" lang="en-US" altLang="en-US" sz="2400" b="1" i="0" u="none" strike="noStrike" cap="none" normalizeH="0" baseline="0" dirty="0" err="1" smtClean="0">
                <a:ln>
                  <a:noFill/>
                </a:ln>
                <a:solidFill>
                  <a:schemeClr val="tx1"/>
                </a:solidFill>
                <a:effectLst/>
                <a:latin typeface="Arial" panose="020B0604020202020204" pitchFamily="34" charset="0"/>
              </a:rPr>
              <a:t>nivel</a:t>
            </a:r>
            <a:r>
              <a:rPr kumimoji="0" lang="en-US" altLang="en-US" sz="2400" b="0" i="0" u="none" strike="noStrike" cap="none" normalizeH="0" baseline="0" dirty="0" smtClean="0">
                <a:ln>
                  <a:noFill/>
                </a:ln>
                <a:solidFill>
                  <a:schemeClr val="tx1"/>
                </a:solidFill>
                <a:effectLst/>
                <a:latin typeface="Arial" panose="020B0604020202020204" pitchFamily="34" charset="0"/>
              </a:rPr>
              <a:t>: </a:t>
            </a:r>
            <a:r>
              <a:rPr kumimoji="0" lang="en-US" altLang="en-US" sz="2400" i="1" u="sng" strike="noStrike" cap="none" normalizeH="0" baseline="0" dirty="0" err="1" smtClean="0">
                <a:ln>
                  <a:noFill/>
                </a:ln>
                <a:solidFill>
                  <a:schemeClr val="tx1"/>
                </a:solidFill>
                <a:effectLst/>
                <a:latin typeface="Arial Unicode MS"/>
              </a:rPr>
              <a:t>OrderRepository</a:t>
            </a:r>
            <a:r>
              <a:rPr kumimoji="0" lang="en-US" altLang="en-US" sz="2400" b="0" i="0" u="none" strike="noStrike" cap="none" normalizeH="0" baseline="0" dirty="0" smtClean="0">
                <a:ln>
                  <a:noFill/>
                </a:ln>
                <a:solidFill>
                  <a:schemeClr val="tx1"/>
                </a:solidFill>
                <a:effectLst/>
              </a:rPr>
              <a:t>, </a:t>
            </a:r>
            <a:r>
              <a:rPr kumimoji="0" lang="en-US" altLang="en-US" sz="2400" b="0" i="0" u="none" strike="noStrike" cap="none" normalizeH="0" baseline="0" dirty="0" err="1" smtClean="0">
                <a:ln>
                  <a:noFill/>
                </a:ln>
                <a:solidFill>
                  <a:schemeClr val="tx1"/>
                </a:solidFill>
                <a:effectLst/>
              </a:rPr>
              <a:t>encargada</a:t>
            </a:r>
            <a:r>
              <a:rPr kumimoji="0" lang="en-US" altLang="en-US" sz="2400" b="0" i="0" u="none" strike="noStrike" cap="none" normalizeH="0" baseline="0" dirty="0" smtClean="0">
                <a:ln>
                  <a:noFill/>
                </a:ln>
                <a:solidFill>
                  <a:schemeClr val="tx1"/>
                </a:solidFill>
                <a:effectLst/>
              </a:rPr>
              <a:t> de </a:t>
            </a:r>
            <a:r>
              <a:rPr kumimoji="0" lang="en-US" altLang="en-US" sz="2400" b="0" i="0" u="none" strike="noStrike" cap="none" normalizeH="0" baseline="0" dirty="0" err="1" smtClean="0">
                <a:ln>
                  <a:noFill/>
                </a:ln>
                <a:solidFill>
                  <a:schemeClr val="tx1"/>
                </a:solidFill>
                <a:effectLst/>
              </a:rPr>
              <a:t>manejar</a:t>
            </a:r>
            <a:r>
              <a:rPr kumimoji="0" lang="en-US" altLang="en-US" sz="2400" b="0" i="0" u="none" strike="noStrike" cap="none" normalizeH="0" baseline="0" dirty="0" smtClean="0">
                <a:ln>
                  <a:noFill/>
                </a:ln>
                <a:solidFill>
                  <a:schemeClr val="tx1"/>
                </a:solidFill>
                <a:effectLst/>
              </a:rPr>
              <a:t> el almacenamiento de los </a:t>
            </a:r>
            <a:r>
              <a:rPr kumimoji="0" lang="en-US" altLang="en-US" sz="2400" b="0" i="0" u="none" strike="noStrike" cap="none" normalizeH="0" baseline="0" dirty="0" err="1" smtClean="0">
                <a:ln>
                  <a:noFill/>
                </a:ln>
                <a:solidFill>
                  <a:schemeClr val="tx1"/>
                </a:solidFill>
                <a:effectLst/>
              </a:rPr>
              <a:t>pedidos</a:t>
            </a:r>
            <a:r>
              <a:rPr kumimoji="0" lang="en-US" altLang="en-US" sz="2400" b="0" i="0" u="none" strike="noStrike" cap="none" normalizeH="0" baseline="0" dirty="0" smtClean="0">
                <a:ln>
                  <a:noFill/>
                </a:ln>
                <a:solidFill>
                  <a:schemeClr val="tx1"/>
                </a:solidFill>
                <a:effectLst/>
              </a:rPr>
              <a:t>.</a:t>
            </a: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n-US" altLang="en-US" sz="2400" b="0" i="0" u="none" strike="noStrike" cap="none" normalizeH="0" baseline="0" dirty="0" smtClean="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smtClean="0">
                <a:ln>
                  <a:noFill/>
                </a:ln>
                <a:solidFill>
                  <a:schemeClr val="tx1"/>
                </a:solidFill>
                <a:effectLst/>
                <a:latin typeface="Arial" panose="020B0604020202020204" pitchFamily="34" charset="0"/>
              </a:rPr>
              <a:t>Clase de alto </a:t>
            </a:r>
            <a:r>
              <a:rPr kumimoji="0" lang="en-US" altLang="en-US" sz="2400" b="1" i="0" u="none" strike="noStrike" cap="none" normalizeH="0" baseline="0" dirty="0" err="1" smtClean="0">
                <a:ln>
                  <a:noFill/>
                </a:ln>
                <a:solidFill>
                  <a:schemeClr val="tx1"/>
                </a:solidFill>
                <a:effectLst/>
                <a:latin typeface="Arial" panose="020B0604020202020204" pitchFamily="34" charset="0"/>
              </a:rPr>
              <a:t>nivel</a:t>
            </a:r>
            <a:r>
              <a:rPr kumimoji="0" lang="en-US" altLang="en-US" sz="2400" b="0" i="0" u="none" strike="noStrike" cap="none" normalizeH="0" baseline="0" dirty="0" smtClean="0">
                <a:ln>
                  <a:noFill/>
                </a:ln>
                <a:solidFill>
                  <a:schemeClr val="tx1"/>
                </a:solidFill>
                <a:effectLst/>
                <a:latin typeface="Arial" panose="020B0604020202020204" pitchFamily="34" charset="0"/>
              </a:rPr>
              <a:t>: </a:t>
            </a:r>
            <a:r>
              <a:rPr kumimoji="0" lang="en-US" altLang="en-US" sz="2400" b="0" i="1" u="sng" strike="noStrike" cap="none" normalizeH="0" baseline="0" dirty="0" err="1" smtClean="0">
                <a:ln>
                  <a:noFill/>
                </a:ln>
                <a:solidFill>
                  <a:schemeClr val="tx1"/>
                </a:solidFill>
                <a:effectLst/>
                <a:latin typeface="Arial Unicode MS"/>
              </a:rPr>
              <a:t>OrderService</a:t>
            </a:r>
            <a:r>
              <a:rPr kumimoji="0" lang="en-US" altLang="en-US" sz="2400" b="0" i="0" u="none" strike="noStrike" cap="none" normalizeH="0" baseline="0" dirty="0" smtClean="0">
                <a:ln>
                  <a:noFill/>
                </a:ln>
                <a:solidFill>
                  <a:schemeClr val="tx1"/>
                </a:solidFill>
                <a:effectLst/>
              </a:rPr>
              <a:t>, </a:t>
            </a:r>
            <a:r>
              <a:rPr kumimoji="0" lang="en-US" altLang="en-US" sz="2400" b="0" i="0" u="none" strike="noStrike" cap="none" normalizeH="0" baseline="0" dirty="0" err="1" smtClean="0">
                <a:ln>
                  <a:noFill/>
                </a:ln>
                <a:solidFill>
                  <a:schemeClr val="tx1"/>
                </a:solidFill>
                <a:effectLst/>
              </a:rPr>
              <a:t>encargada</a:t>
            </a:r>
            <a:r>
              <a:rPr kumimoji="0" lang="en-US" altLang="en-US" sz="2400" b="0" i="0" u="none" strike="noStrike" cap="none" normalizeH="0" baseline="0" dirty="0" smtClean="0">
                <a:ln>
                  <a:noFill/>
                </a:ln>
                <a:solidFill>
                  <a:schemeClr val="tx1"/>
                </a:solidFill>
                <a:effectLst/>
              </a:rPr>
              <a:t> de </a:t>
            </a:r>
            <a:r>
              <a:rPr kumimoji="0" lang="en-US" altLang="en-US" sz="2400" b="0" i="0" u="none" strike="noStrike" cap="none" normalizeH="0" baseline="0" dirty="0" err="1" smtClean="0">
                <a:ln>
                  <a:noFill/>
                </a:ln>
                <a:solidFill>
                  <a:schemeClr val="tx1"/>
                </a:solidFill>
                <a:effectLst/>
              </a:rPr>
              <a:t>aplicar</a:t>
            </a:r>
            <a:r>
              <a:rPr kumimoji="0" lang="en-US" altLang="en-US" sz="2400" b="0" i="0" u="none" strike="noStrike" cap="none" normalizeH="0" baseline="0" dirty="0" smtClean="0">
                <a:ln>
                  <a:noFill/>
                </a:ln>
                <a:solidFill>
                  <a:schemeClr val="tx1"/>
                </a:solidFill>
                <a:effectLst/>
              </a:rPr>
              <a:t> la lógica de </a:t>
            </a:r>
            <a:r>
              <a:rPr kumimoji="0" lang="en-US" altLang="en-US" sz="2400" b="0" i="0" u="none" strike="noStrike" cap="none" normalizeH="0" baseline="0" dirty="0" err="1" smtClean="0">
                <a:ln>
                  <a:noFill/>
                </a:ln>
                <a:solidFill>
                  <a:schemeClr val="tx1"/>
                </a:solidFill>
                <a:effectLst/>
              </a:rPr>
              <a:t>negocio</a:t>
            </a:r>
            <a:r>
              <a:rPr kumimoji="0" lang="en-US" altLang="en-US" sz="2400" b="0" i="0" u="none" strike="noStrike" cap="none" normalizeH="0" baseline="0" dirty="0" smtClean="0">
                <a:ln>
                  <a:noFill/>
                </a:ln>
                <a:solidFill>
                  <a:schemeClr val="tx1"/>
                </a:solidFill>
                <a:effectLst/>
              </a:rPr>
              <a:t> (</a:t>
            </a:r>
            <a:r>
              <a:rPr kumimoji="0" lang="en-US" altLang="en-US" sz="2400" b="0" i="0" u="none" strike="noStrike" cap="none" normalizeH="0" baseline="0" dirty="0" err="1" smtClean="0">
                <a:ln>
                  <a:noFill/>
                </a:ln>
                <a:solidFill>
                  <a:schemeClr val="tx1"/>
                </a:solidFill>
                <a:effectLst/>
              </a:rPr>
              <a:t>crear</a:t>
            </a:r>
            <a:r>
              <a:rPr kumimoji="0" lang="en-US" altLang="en-US" sz="2400" b="0" i="0" u="none" strike="noStrike" cap="none" normalizeH="0" baseline="0" dirty="0" smtClean="0">
                <a:ln>
                  <a:noFill/>
                </a:ln>
                <a:solidFill>
                  <a:schemeClr val="tx1"/>
                </a:solidFill>
                <a:effectLst/>
              </a:rPr>
              <a:t> </a:t>
            </a:r>
            <a:r>
              <a:rPr kumimoji="0" lang="en-US" altLang="en-US" sz="2400" b="0" i="0" u="none" strike="noStrike" cap="none" normalizeH="0" baseline="0" dirty="0" err="1" smtClean="0">
                <a:ln>
                  <a:noFill/>
                </a:ln>
                <a:solidFill>
                  <a:schemeClr val="tx1"/>
                </a:solidFill>
                <a:effectLst/>
              </a:rPr>
              <a:t>nuevos</a:t>
            </a:r>
            <a:r>
              <a:rPr kumimoji="0" lang="en-US" altLang="en-US" sz="2400" b="0" i="0" u="none" strike="noStrike" cap="none" normalizeH="0" baseline="0" dirty="0" smtClean="0">
                <a:ln>
                  <a:noFill/>
                </a:ln>
                <a:solidFill>
                  <a:schemeClr val="tx1"/>
                </a:solidFill>
                <a:effectLst/>
              </a:rPr>
              <a:t> </a:t>
            </a:r>
            <a:r>
              <a:rPr kumimoji="0" lang="en-US" altLang="en-US" sz="2400" b="0" i="0" u="none" strike="noStrike" cap="none" normalizeH="0" baseline="0" dirty="0" err="1" smtClean="0">
                <a:ln>
                  <a:noFill/>
                </a:ln>
                <a:solidFill>
                  <a:schemeClr val="tx1"/>
                </a:solidFill>
                <a:effectLst/>
              </a:rPr>
              <a:t>pedidos</a:t>
            </a:r>
            <a:r>
              <a:rPr kumimoji="0" lang="en-US" altLang="en-US" sz="2400" b="0" i="0" u="none" strike="noStrike" cap="none" normalizeH="0" baseline="0" dirty="0" smtClean="0">
                <a:ln>
                  <a:noFill/>
                </a:ln>
                <a:solidFill>
                  <a:schemeClr val="tx1"/>
                </a:solidFill>
                <a:effectLst/>
              </a:rPr>
              <a:t>, </a:t>
            </a:r>
            <a:r>
              <a:rPr kumimoji="0" lang="en-US" altLang="en-US" sz="2400" b="0" i="0" u="none" strike="noStrike" cap="none" normalizeH="0" baseline="0" dirty="0" err="1" smtClean="0">
                <a:ln>
                  <a:noFill/>
                </a:ln>
                <a:solidFill>
                  <a:schemeClr val="tx1"/>
                </a:solidFill>
                <a:effectLst/>
              </a:rPr>
              <a:t>calcular</a:t>
            </a:r>
            <a:r>
              <a:rPr kumimoji="0" lang="en-US" altLang="en-US" sz="2400" b="0" i="0" u="none" strike="noStrike" cap="none" normalizeH="0" baseline="0" dirty="0" smtClean="0">
                <a:ln>
                  <a:noFill/>
                </a:ln>
                <a:solidFill>
                  <a:schemeClr val="tx1"/>
                </a:solidFill>
                <a:effectLst/>
              </a:rPr>
              <a:t> </a:t>
            </a:r>
            <a:r>
              <a:rPr kumimoji="0" lang="en-US" altLang="en-US" sz="2400" b="0" i="0" u="none" strike="noStrike" cap="none" normalizeH="0" baseline="0" dirty="0" err="1" smtClean="0">
                <a:ln>
                  <a:noFill/>
                </a:ln>
                <a:solidFill>
                  <a:schemeClr val="tx1"/>
                </a:solidFill>
                <a:effectLst/>
              </a:rPr>
              <a:t>ventas</a:t>
            </a:r>
            <a:r>
              <a:rPr kumimoji="0" lang="en-US" altLang="en-US" sz="2400" b="0" i="0" u="none" strike="noStrike" cap="none" normalizeH="0" baseline="0" dirty="0" smtClean="0">
                <a:ln>
                  <a:noFill/>
                </a:ln>
                <a:solidFill>
                  <a:schemeClr val="tx1"/>
                </a:solidFill>
                <a:effectLst/>
              </a:rPr>
              <a:t> </a:t>
            </a:r>
            <a:r>
              <a:rPr kumimoji="0" lang="en-US" altLang="en-US" sz="2400" b="0" i="0" u="none" strike="noStrike" cap="none" normalizeH="0" baseline="0" dirty="0" err="1" smtClean="0">
                <a:ln>
                  <a:noFill/>
                </a:ln>
                <a:solidFill>
                  <a:schemeClr val="tx1"/>
                </a:solidFill>
                <a:effectLst/>
              </a:rPr>
              <a:t>totales</a:t>
            </a:r>
            <a:r>
              <a:rPr kumimoji="0" lang="en-US" altLang="en-US" sz="2400" b="0" i="0" u="none" strike="noStrike" cap="none" normalizeH="0" baseline="0" dirty="0" smtClean="0">
                <a:ln>
                  <a:noFill/>
                </a:ln>
                <a:solidFill>
                  <a:schemeClr val="tx1"/>
                </a:solidFill>
                <a:effectLst/>
              </a:rPr>
              <a:t>, </a:t>
            </a:r>
            <a:r>
              <a:rPr kumimoji="0" lang="en-US" altLang="en-US" sz="2400" b="0" i="0" u="none" strike="noStrike" cap="none" normalizeH="0" baseline="0" dirty="0" err="1" smtClean="0">
                <a:ln>
                  <a:noFill/>
                </a:ln>
                <a:solidFill>
                  <a:schemeClr val="tx1"/>
                </a:solidFill>
                <a:effectLst/>
              </a:rPr>
              <a:t>filtrar</a:t>
            </a:r>
            <a:r>
              <a:rPr kumimoji="0" lang="en-US" altLang="en-US" sz="2400" b="0" i="0" u="none" strike="noStrike" cap="none" normalizeH="0" baseline="0" dirty="0" smtClean="0">
                <a:ln>
                  <a:noFill/>
                </a:ln>
                <a:solidFill>
                  <a:schemeClr val="tx1"/>
                </a:solidFill>
                <a:effectLst/>
              </a:rPr>
              <a:t> </a:t>
            </a:r>
            <a:r>
              <a:rPr kumimoji="0" lang="en-US" altLang="en-US" sz="2400" b="0" i="0" u="none" strike="noStrike" cap="none" normalizeH="0" baseline="0" dirty="0" err="1" smtClean="0">
                <a:ln>
                  <a:noFill/>
                </a:ln>
                <a:solidFill>
                  <a:schemeClr val="tx1"/>
                </a:solidFill>
                <a:effectLst/>
              </a:rPr>
              <a:t>pedidos</a:t>
            </a:r>
            <a:r>
              <a:rPr kumimoji="0" lang="en-US" altLang="en-US" sz="2400" b="0" i="0" u="none" strike="noStrike" cap="none" normalizeH="0" baseline="0" dirty="0" smtClean="0">
                <a:ln>
                  <a:noFill/>
                </a:ln>
                <a:solidFill>
                  <a:schemeClr val="tx1"/>
                </a:solidFill>
                <a:effectLst/>
              </a:rPr>
              <a:t> </a:t>
            </a:r>
            <a:r>
              <a:rPr kumimoji="0" lang="en-US" altLang="en-US" sz="2400" b="0" i="0" u="none" strike="noStrike" cap="none" normalizeH="0" baseline="0" dirty="0" err="1" smtClean="0">
                <a:ln>
                  <a:noFill/>
                </a:ln>
                <a:solidFill>
                  <a:schemeClr val="tx1"/>
                </a:solidFill>
                <a:effectLst/>
              </a:rPr>
              <a:t>por</a:t>
            </a:r>
            <a:r>
              <a:rPr kumimoji="0" lang="en-US" altLang="en-US" sz="2400" b="0" i="0" u="none" strike="noStrike" cap="none" normalizeH="0" baseline="0" dirty="0" smtClean="0">
                <a:ln>
                  <a:noFill/>
                </a:ln>
                <a:solidFill>
                  <a:schemeClr val="tx1"/>
                </a:solidFill>
                <a:effectLst/>
              </a:rPr>
              <a:t> </a:t>
            </a:r>
            <a:r>
              <a:rPr kumimoji="0" lang="en-US" altLang="en-US" sz="2400" b="0" i="0" u="none" strike="noStrike" cap="none" normalizeH="0" baseline="0" dirty="0" err="1" smtClean="0">
                <a:ln>
                  <a:noFill/>
                </a:ln>
                <a:solidFill>
                  <a:schemeClr val="tx1"/>
                </a:solidFill>
                <a:effectLst/>
              </a:rPr>
              <a:t>cliente</a:t>
            </a:r>
            <a:r>
              <a:rPr kumimoji="0" lang="en-US" altLang="en-US" sz="2400" b="0" i="0" u="none" strike="noStrike" cap="none" normalizeH="0" baseline="0" dirty="0" smtClean="0">
                <a:ln>
                  <a:noFill/>
                </a:ln>
                <a:solidFill>
                  <a:schemeClr val="tx1"/>
                </a:solidFill>
                <a:effectLst/>
              </a:rPr>
              <a:t>).</a:t>
            </a:r>
            <a:endParaRPr kumimoji="0" lang="en-US" altLang="en-US" sz="2400" b="0" i="0" u="none" strike="noStrike" cap="none" normalizeH="0" baseline="0" dirty="0" smtClean="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smtClean="0">
                <a:ln>
                  <a:noFill/>
                </a:ln>
                <a:solidFill>
                  <a:schemeClr val="tx1"/>
                </a:solidFill>
                <a:effectLst/>
                <a:latin typeface="Arial" panose="020B0604020202020204" pitchFamily="34" charset="0"/>
              </a:rPr>
              <a:t>Este </a:t>
            </a:r>
            <a:r>
              <a:rPr kumimoji="0" lang="en-US" altLang="en-US" sz="2400" b="0" i="0" u="none" strike="noStrike" cap="none" normalizeH="0" baseline="0" dirty="0" err="1" smtClean="0">
                <a:ln>
                  <a:noFill/>
                </a:ln>
                <a:solidFill>
                  <a:schemeClr val="tx1"/>
                </a:solidFill>
                <a:effectLst/>
                <a:latin typeface="Arial" panose="020B0604020202020204" pitchFamily="34" charset="0"/>
              </a:rPr>
              <a:t>ejemplo</a:t>
            </a:r>
            <a:r>
              <a:rPr kumimoji="0" lang="en-US" altLang="en-US" sz="2400" b="0" i="0" u="none" strike="noStrike" cap="none" normalizeH="0" baseline="0" dirty="0" smtClean="0">
                <a:ln>
                  <a:noFill/>
                </a:ln>
                <a:solidFill>
                  <a:schemeClr val="tx1"/>
                </a:solidFill>
                <a:effectLst/>
                <a:latin typeface="Arial" panose="020B0604020202020204" pitchFamily="34" charset="0"/>
              </a:rPr>
              <a:t> </a:t>
            </a:r>
            <a:r>
              <a:rPr kumimoji="0" lang="en-US" altLang="en-US" sz="2400" b="0" i="0" u="none" strike="noStrike" cap="none" normalizeH="0" baseline="0" dirty="0" err="1" smtClean="0">
                <a:ln>
                  <a:noFill/>
                </a:ln>
                <a:solidFill>
                  <a:schemeClr val="tx1"/>
                </a:solidFill>
                <a:effectLst/>
                <a:latin typeface="Arial" panose="020B0604020202020204" pitchFamily="34" charset="0"/>
              </a:rPr>
              <a:t>muestra</a:t>
            </a:r>
            <a:r>
              <a:rPr kumimoji="0" lang="en-US" altLang="en-US" sz="2400" b="0" i="0" u="none" strike="noStrike" cap="none" normalizeH="0" baseline="0" dirty="0" smtClean="0">
                <a:ln>
                  <a:noFill/>
                </a:ln>
                <a:solidFill>
                  <a:schemeClr val="tx1"/>
                </a:solidFill>
                <a:effectLst/>
                <a:latin typeface="Arial" panose="020B0604020202020204" pitchFamily="34" charset="0"/>
              </a:rPr>
              <a:t> </a:t>
            </a:r>
            <a:r>
              <a:rPr kumimoji="0" lang="en-US" altLang="en-US" sz="2400" b="0" i="0" u="none" strike="noStrike" cap="none" normalizeH="0" baseline="0" dirty="0" err="1" smtClean="0">
                <a:ln>
                  <a:noFill/>
                </a:ln>
                <a:solidFill>
                  <a:schemeClr val="tx1"/>
                </a:solidFill>
                <a:effectLst/>
                <a:latin typeface="Arial" panose="020B0604020202020204" pitchFamily="34" charset="0"/>
              </a:rPr>
              <a:t>cómo</a:t>
            </a:r>
            <a:r>
              <a:rPr kumimoji="0" lang="en-US" altLang="en-US" sz="2400" b="0" i="0" u="none" strike="noStrike" cap="none" normalizeH="0" baseline="0" dirty="0" smtClean="0">
                <a:ln>
                  <a:noFill/>
                </a:ln>
                <a:solidFill>
                  <a:schemeClr val="tx1"/>
                </a:solidFill>
                <a:effectLst/>
                <a:latin typeface="Arial" panose="020B0604020202020204" pitchFamily="34" charset="0"/>
              </a:rPr>
              <a:t> una clase de alto </a:t>
            </a:r>
            <a:r>
              <a:rPr kumimoji="0" lang="en-US" altLang="en-US" sz="2400" b="0" i="0" u="none" strike="noStrike" cap="none" normalizeH="0" baseline="0" dirty="0" err="1" smtClean="0">
                <a:ln>
                  <a:noFill/>
                </a:ln>
                <a:solidFill>
                  <a:schemeClr val="tx1"/>
                </a:solidFill>
                <a:effectLst/>
                <a:latin typeface="Arial" panose="020B0604020202020204" pitchFamily="34" charset="0"/>
              </a:rPr>
              <a:t>nivel</a:t>
            </a:r>
            <a:r>
              <a:rPr kumimoji="0" lang="en-US" altLang="en-US" sz="2400" b="0" i="0" u="none" strike="noStrike" cap="none" normalizeH="0" baseline="0" dirty="0" smtClean="0">
                <a:ln>
                  <a:noFill/>
                </a:ln>
                <a:solidFill>
                  <a:schemeClr val="tx1"/>
                </a:solidFill>
                <a:effectLst/>
                <a:latin typeface="Arial" panose="020B0604020202020204" pitchFamily="34" charset="0"/>
              </a:rPr>
              <a:t> </a:t>
            </a:r>
            <a:r>
              <a:rPr kumimoji="0" lang="en-US" altLang="en-US" sz="2400" b="0" i="0" u="none" strike="noStrike" cap="none" normalizeH="0" baseline="0" dirty="0" err="1" smtClean="0">
                <a:ln>
                  <a:noFill/>
                </a:ln>
                <a:solidFill>
                  <a:schemeClr val="tx1"/>
                </a:solidFill>
                <a:effectLst/>
                <a:latin typeface="Arial" panose="020B0604020202020204" pitchFamily="34" charset="0"/>
              </a:rPr>
              <a:t>delega</a:t>
            </a:r>
            <a:r>
              <a:rPr kumimoji="0" lang="en-US" altLang="en-US" sz="2400" b="0" i="0" u="none" strike="noStrike" cap="none" normalizeH="0" baseline="0" dirty="0" smtClean="0">
                <a:ln>
                  <a:noFill/>
                </a:ln>
                <a:solidFill>
                  <a:schemeClr val="tx1"/>
                </a:solidFill>
                <a:effectLst/>
                <a:latin typeface="Arial" panose="020B0604020202020204" pitchFamily="34" charset="0"/>
              </a:rPr>
              <a:t> los </a:t>
            </a:r>
            <a:r>
              <a:rPr kumimoji="0" lang="en-US" altLang="en-US" sz="2400" b="0" i="0" u="none" strike="noStrike" cap="none" normalizeH="0" baseline="0" dirty="0" err="1" smtClean="0">
                <a:ln>
                  <a:noFill/>
                </a:ln>
                <a:solidFill>
                  <a:schemeClr val="tx1"/>
                </a:solidFill>
                <a:effectLst/>
                <a:latin typeface="Arial" panose="020B0604020202020204" pitchFamily="34" charset="0"/>
              </a:rPr>
              <a:t>detalles</a:t>
            </a:r>
            <a:r>
              <a:rPr kumimoji="0" lang="en-US" altLang="en-US" sz="2400" b="0" i="0" u="none" strike="noStrike" cap="none" normalizeH="0" baseline="0" dirty="0" smtClean="0">
                <a:ln>
                  <a:noFill/>
                </a:ln>
                <a:solidFill>
                  <a:schemeClr val="tx1"/>
                </a:solidFill>
                <a:effectLst/>
                <a:latin typeface="Arial" panose="020B0604020202020204" pitchFamily="34" charset="0"/>
              </a:rPr>
              <a:t> </a:t>
            </a:r>
            <a:r>
              <a:rPr kumimoji="0" lang="en-US" altLang="en-US" sz="2400" b="0" i="0" u="none" strike="noStrike" cap="none" normalizeH="0" baseline="0" dirty="0" err="1" smtClean="0">
                <a:ln>
                  <a:noFill/>
                </a:ln>
                <a:solidFill>
                  <a:schemeClr val="tx1"/>
                </a:solidFill>
                <a:effectLst/>
                <a:latin typeface="Arial" panose="020B0604020202020204" pitchFamily="34" charset="0"/>
              </a:rPr>
              <a:t>técnicos</a:t>
            </a:r>
            <a:r>
              <a:rPr kumimoji="0" lang="en-US" altLang="en-US" sz="2400" b="0" i="0" u="none" strike="noStrike" cap="none" normalizeH="0" baseline="0" dirty="0" smtClean="0">
                <a:ln>
                  <a:noFill/>
                </a:ln>
                <a:solidFill>
                  <a:schemeClr val="tx1"/>
                </a:solidFill>
                <a:effectLst/>
                <a:latin typeface="Arial" panose="020B0604020202020204" pitchFamily="34" charset="0"/>
              </a:rPr>
              <a:t> a una clase de </a:t>
            </a:r>
            <a:r>
              <a:rPr kumimoji="0" lang="en-US" altLang="en-US" sz="2400" b="0" i="0" u="none" strike="noStrike" cap="none" normalizeH="0" baseline="0" dirty="0" err="1" smtClean="0">
                <a:ln>
                  <a:noFill/>
                </a:ln>
                <a:solidFill>
                  <a:schemeClr val="tx1"/>
                </a:solidFill>
                <a:effectLst/>
                <a:latin typeface="Arial" panose="020B0604020202020204" pitchFamily="34" charset="0"/>
              </a:rPr>
              <a:t>bajo</a:t>
            </a:r>
            <a:r>
              <a:rPr kumimoji="0" lang="en-US" altLang="en-US" sz="2400" b="0" i="0" u="none" strike="noStrike" cap="none" normalizeH="0" baseline="0" dirty="0" smtClean="0">
                <a:ln>
                  <a:noFill/>
                </a:ln>
                <a:solidFill>
                  <a:schemeClr val="tx1"/>
                </a:solidFill>
                <a:effectLst/>
                <a:latin typeface="Arial" panose="020B0604020202020204" pitchFamily="34" charset="0"/>
              </a:rPr>
              <a:t> </a:t>
            </a:r>
            <a:r>
              <a:rPr kumimoji="0" lang="en-US" altLang="en-US" sz="2400" b="0" i="0" u="none" strike="noStrike" cap="none" normalizeH="0" baseline="0" dirty="0" err="1" smtClean="0">
                <a:ln>
                  <a:noFill/>
                </a:ln>
                <a:solidFill>
                  <a:schemeClr val="tx1"/>
                </a:solidFill>
                <a:effectLst/>
                <a:latin typeface="Arial" panose="020B0604020202020204" pitchFamily="34" charset="0"/>
              </a:rPr>
              <a:t>nivel</a:t>
            </a:r>
            <a:r>
              <a:rPr kumimoji="0" lang="en-US" altLang="en-US" sz="2400" b="0" i="0" u="none" strike="noStrike" cap="none" normalizeH="0" baseline="0" dirty="0" smtClean="0">
                <a:ln>
                  <a:noFill/>
                </a:ln>
                <a:solidFill>
                  <a:schemeClr val="tx1"/>
                </a:solidFill>
                <a:effectLst/>
                <a:latin typeface="Arial" panose="020B0604020202020204" pitchFamily="34" charset="0"/>
              </a:rPr>
              <a:t> para </a:t>
            </a:r>
            <a:r>
              <a:rPr kumimoji="0" lang="en-US" altLang="en-US" sz="2400" b="0" i="0" u="none" strike="noStrike" cap="none" normalizeH="0" baseline="0" dirty="0" err="1" smtClean="0">
                <a:ln>
                  <a:noFill/>
                </a:ln>
                <a:solidFill>
                  <a:schemeClr val="tx1"/>
                </a:solidFill>
                <a:effectLst/>
                <a:latin typeface="Arial" panose="020B0604020202020204" pitchFamily="34" charset="0"/>
              </a:rPr>
              <a:t>mantenerse</a:t>
            </a:r>
            <a:r>
              <a:rPr kumimoji="0" lang="en-US" altLang="en-US" sz="2400" b="0" i="0" u="none" strike="noStrike" cap="none" normalizeH="0" baseline="0" dirty="0" smtClean="0">
                <a:ln>
                  <a:noFill/>
                </a:ln>
                <a:solidFill>
                  <a:schemeClr val="tx1"/>
                </a:solidFill>
                <a:effectLst/>
                <a:latin typeface="Arial" panose="020B0604020202020204" pitchFamily="34" charset="0"/>
              </a:rPr>
              <a:t> </a:t>
            </a:r>
            <a:r>
              <a:rPr kumimoji="0" lang="en-US" altLang="en-US" sz="2400" b="0" i="0" u="none" strike="noStrike" cap="none" normalizeH="0" baseline="0" dirty="0" err="1" smtClean="0">
                <a:ln>
                  <a:noFill/>
                </a:ln>
                <a:solidFill>
                  <a:schemeClr val="tx1"/>
                </a:solidFill>
                <a:effectLst/>
                <a:latin typeface="Arial" panose="020B0604020202020204" pitchFamily="34" charset="0"/>
              </a:rPr>
              <a:t>enfocada</a:t>
            </a:r>
            <a:r>
              <a:rPr kumimoji="0" lang="en-US" altLang="en-US" sz="2400" b="0" i="0" u="none" strike="noStrike" cap="none" normalizeH="0" baseline="0" dirty="0" smtClean="0">
                <a:ln>
                  <a:noFill/>
                </a:ln>
                <a:solidFill>
                  <a:schemeClr val="tx1"/>
                </a:solidFill>
                <a:effectLst/>
                <a:latin typeface="Arial" panose="020B0604020202020204" pitchFamily="34" charset="0"/>
              </a:rPr>
              <a:t> en la lógica de </a:t>
            </a:r>
            <a:r>
              <a:rPr kumimoji="0" lang="en-US" altLang="en-US" sz="2400" b="0" i="0" u="none" strike="noStrike" cap="none" normalizeH="0" baseline="0" dirty="0" err="1" smtClean="0">
                <a:ln>
                  <a:noFill/>
                </a:ln>
                <a:solidFill>
                  <a:schemeClr val="tx1"/>
                </a:solidFill>
                <a:effectLst/>
                <a:latin typeface="Arial" panose="020B0604020202020204" pitchFamily="34" charset="0"/>
              </a:rPr>
              <a:t>negocio</a:t>
            </a:r>
            <a:r>
              <a:rPr kumimoji="0" lang="en-US" altLang="en-US" sz="2400" b="0" i="0" u="none" strike="noStrike" cap="none" normalizeH="0" baseline="0" dirty="0" smtClean="0">
                <a:ln>
                  <a:noFill/>
                </a:ln>
                <a:solidFill>
                  <a:schemeClr val="tx1"/>
                </a:solidFill>
                <a:effectLst/>
                <a:latin typeface="Arial" panose="020B0604020202020204" pitchFamily="34" charset="0"/>
              </a:rPr>
              <a:t>.</a:t>
            </a:r>
          </a:p>
        </p:txBody>
      </p:sp>
    </p:spTree>
    <p:extLst>
      <p:ext uri="{BB962C8B-B14F-4D97-AF65-F5344CB8AC3E}">
        <p14:creationId xmlns:p14="http://schemas.microsoft.com/office/powerpoint/2010/main" val="24669402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763307" y="402105"/>
            <a:ext cx="10515600" cy="1500670"/>
          </a:xfrm>
        </p:spPr>
        <p:txBody>
          <a:bodyPr>
            <a:normAutofit fontScale="77500" lnSpcReduction="20000"/>
          </a:bodyPr>
          <a:lstStyle/>
          <a:p>
            <a:pPr marL="0" indent="0">
              <a:buNone/>
            </a:pPr>
            <a:r>
              <a:rPr lang="es-MX" b="1" dirty="0" smtClean="0"/>
              <a:t>Principio de Inversión de Dependencia (DIP)</a:t>
            </a:r>
          </a:p>
          <a:p>
            <a:r>
              <a:rPr lang="es-MX" b="1" dirty="0" smtClean="0"/>
              <a:t>Definición</a:t>
            </a:r>
            <a:r>
              <a:rPr lang="es-MX" dirty="0" smtClean="0"/>
              <a:t>:</a:t>
            </a:r>
          </a:p>
          <a:p>
            <a:pPr lvl="1" algn="just"/>
            <a:r>
              <a:rPr lang="es-MX" sz="2000" dirty="0" smtClean="0"/>
              <a:t>Las clases de alto nivel no deben depender de clases de bajo nivel. Ambas deben depender de abstracciones.</a:t>
            </a:r>
          </a:p>
          <a:p>
            <a:pPr lvl="1" algn="just"/>
            <a:r>
              <a:rPr lang="es-MX" sz="2000" dirty="0"/>
              <a:t>Este principio promueve que las dependencias en el código estén orientadas hacia abstracciones (interfaces o clases abstractas) en lugar de implementaciones concretas, permitiendo un diseño más flexible, mantenible y fácil de extender.</a:t>
            </a:r>
            <a:endParaRPr lang="es-MX" sz="2000" dirty="0" smtClean="0"/>
          </a:p>
          <a:p>
            <a:endParaRPr lang="en-US" dirty="0"/>
          </a:p>
        </p:txBody>
      </p:sp>
      <p:sp>
        <p:nvSpPr>
          <p:cNvPr id="5" name="Rectangle 1"/>
          <p:cNvSpPr>
            <a:spLocks noChangeArrowheads="1"/>
          </p:cNvSpPr>
          <p:nvPr/>
        </p:nvSpPr>
        <p:spPr bwMode="auto">
          <a:xfrm>
            <a:off x="7011986" y="2950479"/>
            <a:ext cx="3337962"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chemeClr val="tx1"/>
                </a:solidFill>
                <a:effectLst/>
                <a:latin typeface="Arial" panose="020B0604020202020204" pitchFamily="34" charset="0"/>
              </a:rPr>
              <a:t>La clase </a:t>
            </a:r>
            <a:r>
              <a:rPr kumimoji="0" lang="en-US" altLang="en-US" b="1" i="0" u="none" strike="noStrike" cap="none" normalizeH="0" baseline="0" dirty="0" err="1" smtClean="0">
                <a:ln>
                  <a:noFill/>
                </a:ln>
                <a:solidFill>
                  <a:schemeClr val="tx1"/>
                </a:solidFill>
                <a:effectLst/>
                <a:latin typeface="Arial Unicode MS"/>
              </a:rPr>
              <a:t>NotificationService</a:t>
            </a:r>
            <a:r>
              <a:rPr kumimoji="0" lang="en-US" altLang="en-US" b="0" i="0" u="none" strike="noStrike" cap="none" normalizeH="0" baseline="0" dirty="0" smtClean="0">
                <a:ln>
                  <a:noFill/>
                </a:ln>
                <a:solidFill>
                  <a:schemeClr val="tx1"/>
                </a:solidFill>
                <a:effectLst/>
              </a:rPr>
              <a:t> </a:t>
            </a:r>
            <a:r>
              <a:rPr kumimoji="0" lang="en-US" altLang="en-US" b="0" i="0" u="none" strike="noStrike" cap="none" normalizeH="0" baseline="0" dirty="0" err="1" smtClean="0">
                <a:ln>
                  <a:noFill/>
                </a:ln>
                <a:solidFill>
                  <a:schemeClr val="tx1"/>
                </a:solidFill>
                <a:effectLst/>
              </a:rPr>
              <a:t>depende</a:t>
            </a:r>
            <a:r>
              <a:rPr kumimoji="0" lang="en-US" altLang="en-US" b="0" i="0" u="none" strike="noStrike" cap="none" normalizeH="0" baseline="0" dirty="0" smtClean="0">
                <a:ln>
                  <a:noFill/>
                </a:ln>
                <a:solidFill>
                  <a:schemeClr val="tx1"/>
                </a:solidFill>
                <a:effectLst/>
              </a:rPr>
              <a:t> </a:t>
            </a:r>
            <a:r>
              <a:rPr kumimoji="0" lang="en-US" altLang="en-US" b="0" i="0" u="none" strike="noStrike" cap="none" normalizeH="0" baseline="0" dirty="0" err="1" smtClean="0">
                <a:ln>
                  <a:noFill/>
                </a:ln>
                <a:solidFill>
                  <a:schemeClr val="tx1"/>
                </a:solidFill>
                <a:effectLst/>
              </a:rPr>
              <a:t>directamente</a:t>
            </a:r>
            <a:r>
              <a:rPr kumimoji="0" lang="en-US" altLang="en-US" b="0" i="0" u="none" strike="noStrike" cap="none" normalizeH="0" baseline="0" dirty="0" smtClean="0">
                <a:ln>
                  <a:noFill/>
                </a:ln>
                <a:solidFill>
                  <a:schemeClr val="tx1"/>
                </a:solidFill>
                <a:effectLst/>
              </a:rPr>
              <a:t> de la clase </a:t>
            </a:r>
            <a:r>
              <a:rPr kumimoji="0" lang="en-US" altLang="en-US" b="1" i="0" u="none" strike="noStrike" cap="none" normalizeH="0" baseline="0" dirty="0" err="1" smtClean="0">
                <a:ln>
                  <a:noFill/>
                </a:ln>
                <a:solidFill>
                  <a:schemeClr val="tx1"/>
                </a:solidFill>
                <a:effectLst/>
                <a:latin typeface="Arial Unicode MS"/>
              </a:rPr>
              <a:t>EmailSender</a:t>
            </a:r>
            <a:r>
              <a:rPr kumimoji="0" lang="en-US" altLang="en-US" b="0" i="0" u="none" strike="noStrike" cap="none" normalizeH="0" baseline="0" dirty="0" smtClean="0">
                <a:ln>
                  <a:noFill/>
                </a:ln>
                <a:solidFill>
                  <a:schemeClr val="tx1"/>
                </a:solidFill>
                <a:effectLst/>
              </a:rPr>
              <a:t>, lo que </a:t>
            </a:r>
            <a:r>
              <a:rPr kumimoji="0" lang="en-US" altLang="en-US" b="0" i="0" u="none" strike="noStrike" cap="none" normalizeH="0" baseline="0" dirty="0" err="1" smtClean="0">
                <a:ln>
                  <a:noFill/>
                </a:ln>
                <a:solidFill>
                  <a:schemeClr val="tx1"/>
                </a:solidFill>
                <a:effectLst/>
              </a:rPr>
              <a:t>crea</a:t>
            </a:r>
            <a:r>
              <a:rPr kumimoji="0" lang="en-US" altLang="en-US" b="0" i="0" u="none" strike="noStrike" cap="none" normalizeH="0" baseline="0" dirty="0" smtClean="0">
                <a:ln>
                  <a:noFill/>
                </a:ln>
                <a:solidFill>
                  <a:schemeClr val="tx1"/>
                </a:solidFill>
                <a:effectLst/>
              </a:rPr>
              <a:t> un </a:t>
            </a:r>
            <a:r>
              <a:rPr kumimoji="0" lang="en-US" altLang="en-US" b="0" i="0" u="none" strike="noStrike" cap="none" normalizeH="0" baseline="0" dirty="0" err="1" smtClean="0">
                <a:ln>
                  <a:noFill/>
                </a:ln>
                <a:solidFill>
                  <a:schemeClr val="tx1"/>
                </a:solidFill>
                <a:effectLst/>
              </a:rPr>
              <a:t>acoplamiento</a:t>
            </a:r>
            <a:r>
              <a:rPr kumimoji="0" lang="en-US" altLang="en-US" b="0" i="0" u="none" strike="noStrike" cap="none" normalizeH="0" baseline="0" dirty="0" smtClean="0">
                <a:ln>
                  <a:noFill/>
                </a:ln>
                <a:solidFill>
                  <a:schemeClr val="tx1"/>
                </a:solidFill>
                <a:effectLst/>
              </a:rPr>
              <a:t> </a:t>
            </a:r>
            <a:r>
              <a:rPr kumimoji="0" lang="en-US" altLang="en-US" b="0" i="0" u="none" strike="noStrike" cap="none" normalizeH="0" baseline="0" dirty="0" err="1" smtClean="0">
                <a:ln>
                  <a:noFill/>
                </a:ln>
                <a:solidFill>
                  <a:schemeClr val="tx1"/>
                </a:solidFill>
                <a:effectLst/>
              </a:rPr>
              <a:t>fuerte</a:t>
            </a:r>
            <a:r>
              <a:rPr kumimoji="0" lang="en-US" altLang="en-US" b="0" i="0" u="none" strike="noStrike" cap="none" normalizeH="0" baseline="0" dirty="0" smtClean="0">
                <a:ln>
                  <a:noFill/>
                </a:ln>
                <a:solidFill>
                  <a:schemeClr val="tx1"/>
                </a:solidFill>
                <a:effectLst/>
              </a:rPr>
              <a:t> entre las dos </a:t>
            </a:r>
            <a:r>
              <a:rPr kumimoji="0" lang="en-US" altLang="en-US" b="0" i="0" u="none" strike="noStrike" cap="none" normalizeH="0" baseline="0" dirty="0" err="1" smtClean="0">
                <a:ln>
                  <a:noFill/>
                </a:ln>
                <a:solidFill>
                  <a:schemeClr val="tx1"/>
                </a:solidFill>
                <a:effectLst/>
              </a:rPr>
              <a:t>clases</a:t>
            </a:r>
            <a:r>
              <a:rPr kumimoji="0" lang="en-US" altLang="en-US" b="0" i="0" u="none" strike="noStrike" cap="none" normalizeH="0" baseline="0" dirty="0" smtClean="0">
                <a:ln>
                  <a:noFill/>
                </a:ln>
                <a:solidFill>
                  <a:schemeClr val="tx1"/>
                </a:solidFill>
                <a:effectLst/>
              </a:rPr>
              <a:t>. </a:t>
            </a:r>
            <a:endParaRPr kumimoji="0" lang="en-US" altLang="en-US" b="0" i="0" u="none" strike="noStrike" cap="none" normalizeH="0" baseline="0" dirty="0" smtClean="0">
              <a:ln>
                <a:noFill/>
              </a:ln>
              <a:solidFill>
                <a:schemeClr val="tx1"/>
              </a:solidFill>
              <a:effectLst/>
              <a:latin typeface="Arial" panose="020B0604020202020204" pitchFamily="34" charset="0"/>
            </a:endParaRPr>
          </a:p>
        </p:txBody>
      </p:sp>
      <p:pic>
        <p:nvPicPr>
          <p:cNvPr id="2" name="Imagen 1"/>
          <p:cNvPicPr>
            <a:picLocks noChangeAspect="1"/>
          </p:cNvPicPr>
          <p:nvPr/>
        </p:nvPicPr>
        <p:blipFill>
          <a:blip r:embed="rId2"/>
          <a:stretch>
            <a:fillRect/>
          </a:stretch>
        </p:blipFill>
        <p:spPr>
          <a:xfrm>
            <a:off x="2345633" y="2143962"/>
            <a:ext cx="4010585" cy="3934374"/>
          </a:xfrm>
          <a:prstGeom prst="rect">
            <a:avLst/>
          </a:prstGeom>
        </p:spPr>
      </p:pic>
    </p:spTree>
    <p:extLst>
      <p:ext uri="{BB962C8B-B14F-4D97-AF65-F5344CB8AC3E}">
        <p14:creationId xmlns:p14="http://schemas.microsoft.com/office/powerpoint/2010/main" val="14822041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p:cNvPicPr>
            <a:picLocks noChangeAspect="1"/>
          </p:cNvPicPr>
          <p:nvPr/>
        </p:nvPicPr>
        <p:blipFill>
          <a:blip r:embed="rId2"/>
          <a:stretch>
            <a:fillRect/>
          </a:stretch>
        </p:blipFill>
        <p:spPr>
          <a:xfrm>
            <a:off x="6592212" y="1502282"/>
            <a:ext cx="4288021" cy="2551980"/>
          </a:xfrm>
          <a:prstGeom prst="rect">
            <a:avLst/>
          </a:prstGeom>
        </p:spPr>
      </p:pic>
      <p:pic>
        <p:nvPicPr>
          <p:cNvPr id="6" name="Imagen 5"/>
          <p:cNvPicPr>
            <a:picLocks noChangeAspect="1"/>
          </p:cNvPicPr>
          <p:nvPr/>
        </p:nvPicPr>
        <p:blipFill>
          <a:blip r:embed="rId3"/>
          <a:stretch>
            <a:fillRect/>
          </a:stretch>
        </p:blipFill>
        <p:spPr>
          <a:xfrm>
            <a:off x="6592212" y="4271287"/>
            <a:ext cx="4288022" cy="2323676"/>
          </a:xfrm>
          <a:prstGeom prst="rect">
            <a:avLst/>
          </a:prstGeom>
        </p:spPr>
      </p:pic>
      <p:sp>
        <p:nvSpPr>
          <p:cNvPr id="7" name="Rectangle 2"/>
          <p:cNvSpPr>
            <a:spLocks noChangeArrowheads="1"/>
          </p:cNvSpPr>
          <p:nvPr/>
        </p:nvSpPr>
        <p:spPr bwMode="auto">
          <a:xfrm>
            <a:off x="1152939" y="515178"/>
            <a:ext cx="972729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chemeClr val="tx1"/>
                </a:solidFill>
                <a:effectLst/>
                <a:latin typeface="Arial" panose="020B0604020202020204" pitchFamily="34" charset="0"/>
              </a:rPr>
              <a:t>La clase </a:t>
            </a:r>
            <a:r>
              <a:rPr kumimoji="0" lang="en-US" altLang="en-US" sz="1400" b="1" i="0" u="none" strike="noStrike" cap="none" normalizeH="0" baseline="0" dirty="0" err="1" smtClean="0">
                <a:ln>
                  <a:noFill/>
                </a:ln>
                <a:solidFill>
                  <a:schemeClr val="tx1"/>
                </a:solidFill>
                <a:effectLst/>
                <a:latin typeface="Arial Unicode MS"/>
              </a:rPr>
              <a:t>NotificationService</a:t>
            </a:r>
            <a:r>
              <a:rPr kumimoji="0" lang="en-US" altLang="en-US" sz="1400" b="0" i="0" u="none" strike="noStrike" cap="none" normalizeH="0" baseline="0" dirty="0" smtClean="0">
                <a:ln>
                  <a:noFill/>
                </a:ln>
                <a:solidFill>
                  <a:schemeClr val="tx1"/>
                </a:solidFill>
                <a:effectLst/>
              </a:rPr>
              <a:t> </a:t>
            </a:r>
            <a:r>
              <a:rPr kumimoji="0" lang="en-US" altLang="en-US" sz="1400" b="0" i="0" u="none" strike="noStrike" cap="none" normalizeH="0" baseline="0" dirty="0" err="1" smtClean="0">
                <a:ln>
                  <a:noFill/>
                </a:ln>
                <a:solidFill>
                  <a:schemeClr val="tx1"/>
                </a:solidFill>
                <a:effectLst/>
              </a:rPr>
              <a:t>depende</a:t>
            </a:r>
            <a:r>
              <a:rPr kumimoji="0" lang="en-US" altLang="en-US" sz="1400" b="0" i="0" u="none" strike="noStrike" cap="none" normalizeH="0" baseline="0" dirty="0" smtClean="0">
                <a:ln>
                  <a:noFill/>
                </a:ln>
                <a:solidFill>
                  <a:schemeClr val="tx1"/>
                </a:solidFill>
                <a:effectLst/>
              </a:rPr>
              <a:t> de la </a:t>
            </a:r>
            <a:r>
              <a:rPr kumimoji="0" lang="en-US" altLang="en-US" sz="1400" b="0" i="0" u="none" strike="noStrike" cap="none" normalizeH="0" baseline="0" dirty="0" err="1" smtClean="0">
                <a:ln>
                  <a:noFill/>
                </a:ln>
                <a:solidFill>
                  <a:schemeClr val="tx1"/>
                </a:solidFill>
                <a:effectLst/>
              </a:rPr>
              <a:t>abstracción</a:t>
            </a:r>
            <a:r>
              <a:rPr kumimoji="0" lang="en-US" altLang="en-US" sz="1400" b="0" i="0" u="none" strike="noStrike" cap="none" normalizeH="0" baseline="0" dirty="0" smtClean="0">
                <a:ln>
                  <a:noFill/>
                </a:ln>
                <a:solidFill>
                  <a:schemeClr val="tx1"/>
                </a:solidFill>
                <a:effectLst/>
              </a:rPr>
              <a:t> </a:t>
            </a:r>
            <a:r>
              <a:rPr kumimoji="0" lang="en-US" altLang="en-US" sz="1400" b="1" i="0" u="none" strike="noStrike" cap="none" normalizeH="0" baseline="0" dirty="0" err="1" smtClean="0">
                <a:ln>
                  <a:noFill/>
                </a:ln>
                <a:solidFill>
                  <a:schemeClr val="tx1"/>
                </a:solidFill>
                <a:effectLst/>
                <a:latin typeface="Arial Unicode MS"/>
              </a:rPr>
              <a:t>INotificationSender</a:t>
            </a:r>
            <a:r>
              <a:rPr kumimoji="0" lang="en-US" altLang="en-US" sz="1400" b="0" i="0" u="none" strike="noStrike" cap="none" normalizeH="0" baseline="0" dirty="0" smtClean="0">
                <a:ln>
                  <a:noFill/>
                </a:ln>
                <a:solidFill>
                  <a:schemeClr val="tx1"/>
                </a:solidFill>
                <a:effectLst/>
              </a:rPr>
              <a:t> en </a:t>
            </a:r>
            <a:r>
              <a:rPr kumimoji="0" lang="en-US" altLang="en-US" sz="1400" b="0" i="0" u="none" strike="noStrike" cap="none" normalizeH="0" baseline="0" dirty="0" err="1" smtClean="0">
                <a:ln>
                  <a:noFill/>
                </a:ln>
                <a:solidFill>
                  <a:schemeClr val="tx1"/>
                </a:solidFill>
                <a:effectLst/>
              </a:rPr>
              <a:t>lugar</a:t>
            </a:r>
            <a:r>
              <a:rPr kumimoji="0" lang="en-US" altLang="en-US" sz="1400" b="0" i="0" u="none" strike="noStrike" cap="none" normalizeH="0" baseline="0" dirty="0" smtClean="0">
                <a:ln>
                  <a:noFill/>
                </a:ln>
                <a:solidFill>
                  <a:schemeClr val="tx1"/>
                </a:solidFill>
                <a:effectLst/>
              </a:rPr>
              <a:t> de la </a:t>
            </a:r>
            <a:r>
              <a:rPr kumimoji="0" lang="en-US" altLang="en-US" sz="1400" b="0" i="0" u="none" strike="noStrike" cap="none" normalizeH="0" baseline="0" dirty="0" err="1" smtClean="0">
                <a:ln>
                  <a:noFill/>
                </a:ln>
                <a:solidFill>
                  <a:schemeClr val="tx1"/>
                </a:solidFill>
                <a:effectLst/>
              </a:rPr>
              <a:t>implementación</a:t>
            </a:r>
            <a:r>
              <a:rPr kumimoji="0" lang="en-US" altLang="en-US" sz="1400" b="0" i="0" u="none" strike="noStrike" cap="none" normalizeH="0" baseline="0" dirty="0" smtClean="0">
                <a:ln>
                  <a:noFill/>
                </a:ln>
                <a:solidFill>
                  <a:schemeClr val="tx1"/>
                </a:solidFill>
                <a:effectLst/>
              </a:rPr>
              <a:t> </a:t>
            </a:r>
            <a:r>
              <a:rPr kumimoji="0" lang="en-US" altLang="en-US" sz="1400" b="0" i="0" u="none" strike="noStrike" cap="none" normalizeH="0" baseline="0" dirty="0" err="1" smtClean="0">
                <a:ln>
                  <a:noFill/>
                </a:ln>
                <a:solidFill>
                  <a:schemeClr val="tx1"/>
                </a:solidFill>
                <a:effectLst/>
              </a:rPr>
              <a:t>concreta</a:t>
            </a:r>
            <a:r>
              <a:rPr kumimoji="0" lang="en-US" altLang="en-US" sz="1400" b="0" i="0" u="none" strike="noStrike" cap="none" normalizeH="0" baseline="0" dirty="0" smtClean="0">
                <a:ln>
                  <a:noFill/>
                </a:ln>
                <a:solidFill>
                  <a:schemeClr val="tx1"/>
                </a:solidFill>
                <a:effectLst/>
              </a:rPr>
              <a:t> </a:t>
            </a:r>
            <a:r>
              <a:rPr kumimoji="0" lang="en-US" altLang="en-US" sz="1400" b="1" i="0" u="none" strike="noStrike" cap="none" normalizeH="0" baseline="0" dirty="0" err="1" smtClean="0">
                <a:ln>
                  <a:noFill/>
                </a:ln>
                <a:solidFill>
                  <a:schemeClr val="tx1"/>
                </a:solidFill>
                <a:effectLst/>
                <a:latin typeface="Arial Unicode MS"/>
              </a:rPr>
              <a:t>EmailSender</a:t>
            </a:r>
            <a:r>
              <a:rPr kumimoji="0" lang="en-US" altLang="en-US" sz="1400" b="1" i="0" u="none" strike="noStrike" cap="none" normalizeH="0" baseline="0" dirty="0" smtClean="0">
                <a:ln>
                  <a:noFill/>
                </a:ln>
                <a:solidFill>
                  <a:schemeClr val="tx1"/>
                </a:solidFill>
                <a:effectLst/>
                <a:latin typeface="Arial Unicode MS"/>
              </a:rPr>
              <a:t> o </a:t>
            </a:r>
            <a:r>
              <a:rPr kumimoji="0" lang="en-US" altLang="en-US" sz="1400" b="1" i="0" u="none" strike="noStrike" cap="none" normalizeH="0" baseline="0" dirty="0" err="1" smtClean="0">
                <a:ln>
                  <a:noFill/>
                </a:ln>
                <a:solidFill>
                  <a:schemeClr val="tx1"/>
                </a:solidFill>
                <a:effectLst/>
                <a:latin typeface="Arial Unicode MS"/>
              </a:rPr>
              <a:t>SmsSender</a:t>
            </a:r>
            <a:r>
              <a:rPr kumimoji="0" lang="en-US" altLang="en-US" sz="1400" b="0" i="0" u="none" strike="noStrike" cap="none" normalizeH="0" baseline="0" dirty="0" smtClean="0">
                <a:ln>
                  <a:noFill/>
                </a:ln>
                <a:solidFill>
                  <a:schemeClr val="tx1"/>
                </a:solidFill>
                <a:effectLst/>
              </a:rPr>
              <a:t>. </a:t>
            </a:r>
            <a:r>
              <a:rPr kumimoji="0" lang="en-US" altLang="en-US" sz="1400" b="0" i="0" u="none" strike="noStrike" cap="none" normalizeH="0" baseline="0" dirty="0" err="1" smtClean="0">
                <a:ln>
                  <a:noFill/>
                </a:ln>
                <a:solidFill>
                  <a:schemeClr val="tx1"/>
                </a:solidFill>
                <a:effectLst/>
              </a:rPr>
              <a:t>Esto</a:t>
            </a:r>
            <a:r>
              <a:rPr kumimoji="0" lang="en-US" altLang="en-US" sz="1400" b="0" i="0" u="none" strike="noStrike" cap="none" normalizeH="0" baseline="0" dirty="0" smtClean="0">
                <a:ln>
                  <a:noFill/>
                </a:ln>
                <a:solidFill>
                  <a:schemeClr val="tx1"/>
                </a:solidFill>
                <a:effectLst/>
              </a:rPr>
              <a:t> </a:t>
            </a:r>
            <a:r>
              <a:rPr kumimoji="0" lang="en-US" altLang="en-US" sz="1400" b="0" i="0" u="none" strike="noStrike" cap="none" normalizeH="0" baseline="0" dirty="0" err="1" smtClean="0">
                <a:ln>
                  <a:noFill/>
                </a:ln>
                <a:solidFill>
                  <a:schemeClr val="tx1"/>
                </a:solidFill>
                <a:effectLst/>
              </a:rPr>
              <a:t>permite</a:t>
            </a:r>
            <a:r>
              <a:rPr kumimoji="0" lang="en-US" altLang="en-US" sz="1400" b="0" i="0" u="none" strike="noStrike" cap="none" normalizeH="0" baseline="0" dirty="0" smtClean="0">
                <a:ln>
                  <a:noFill/>
                </a:ln>
                <a:solidFill>
                  <a:schemeClr val="tx1"/>
                </a:solidFill>
                <a:effectLst/>
              </a:rPr>
              <a:t> </a:t>
            </a:r>
            <a:r>
              <a:rPr kumimoji="0" lang="en-US" altLang="en-US" sz="1400" b="0" i="0" u="none" strike="noStrike" cap="none" normalizeH="0" baseline="0" dirty="0" err="1" smtClean="0">
                <a:ln>
                  <a:noFill/>
                </a:ln>
                <a:solidFill>
                  <a:schemeClr val="tx1"/>
                </a:solidFill>
                <a:effectLst/>
              </a:rPr>
              <a:t>cambiar</a:t>
            </a:r>
            <a:r>
              <a:rPr kumimoji="0" lang="en-US" altLang="en-US" sz="1400" b="0" i="0" u="none" strike="noStrike" cap="none" normalizeH="0" baseline="0" dirty="0" smtClean="0">
                <a:ln>
                  <a:noFill/>
                </a:ln>
                <a:solidFill>
                  <a:schemeClr val="tx1"/>
                </a:solidFill>
                <a:effectLst/>
              </a:rPr>
              <a:t> la </a:t>
            </a:r>
            <a:r>
              <a:rPr kumimoji="0" lang="en-US" altLang="en-US" sz="1400" b="0" i="0" u="none" strike="noStrike" cap="none" normalizeH="0" baseline="0" dirty="0" err="1" smtClean="0">
                <a:ln>
                  <a:noFill/>
                </a:ln>
                <a:solidFill>
                  <a:schemeClr val="tx1"/>
                </a:solidFill>
                <a:effectLst/>
              </a:rPr>
              <a:t>implementación</a:t>
            </a:r>
            <a:r>
              <a:rPr kumimoji="0" lang="en-US" altLang="en-US" sz="1400" b="0" i="0" u="none" strike="noStrike" cap="none" normalizeH="0" baseline="0" dirty="0" smtClean="0">
                <a:ln>
                  <a:noFill/>
                </a:ln>
                <a:solidFill>
                  <a:schemeClr val="tx1"/>
                </a:solidFill>
                <a:effectLst/>
              </a:rPr>
              <a:t> del </a:t>
            </a:r>
            <a:r>
              <a:rPr kumimoji="0" lang="en-US" altLang="en-US" sz="1400" b="0" i="0" u="none" strike="noStrike" cap="none" normalizeH="0" baseline="0" dirty="0" err="1" smtClean="0">
                <a:ln>
                  <a:noFill/>
                </a:ln>
                <a:solidFill>
                  <a:schemeClr val="tx1"/>
                </a:solidFill>
                <a:effectLst/>
              </a:rPr>
              <a:t>repositorio</a:t>
            </a:r>
            <a:r>
              <a:rPr kumimoji="0" lang="en-US" altLang="en-US" sz="1400" b="0" i="0" u="none" strike="noStrike" cap="none" normalizeH="0" baseline="0" dirty="0" smtClean="0">
                <a:ln>
                  <a:noFill/>
                </a:ln>
                <a:solidFill>
                  <a:schemeClr val="tx1"/>
                </a:solidFill>
                <a:effectLst/>
              </a:rPr>
              <a:t> sin </a:t>
            </a:r>
            <a:r>
              <a:rPr kumimoji="0" lang="en-US" altLang="en-US" sz="1400" b="0" i="0" u="none" strike="noStrike" cap="none" normalizeH="0" baseline="0" dirty="0" err="1" smtClean="0">
                <a:ln>
                  <a:noFill/>
                </a:ln>
                <a:solidFill>
                  <a:schemeClr val="tx1"/>
                </a:solidFill>
                <a:effectLst/>
              </a:rPr>
              <a:t>modificar</a:t>
            </a:r>
            <a:r>
              <a:rPr kumimoji="0" lang="en-US" altLang="en-US" sz="1400" b="0" i="0" u="none" strike="noStrike" cap="none" normalizeH="0" baseline="0" dirty="0" smtClean="0">
                <a:ln>
                  <a:noFill/>
                </a:ln>
                <a:solidFill>
                  <a:schemeClr val="tx1"/>
                </a:solidFill>
                <a:effectLst/>
              </a:rPr>
              <a:t> la clase </a:t>
            </a:r>
            <a:r>
              <a:rPr kumimoji="0" lang="en-US" altLang="en-US" sz="1400" b="0" i="0" u="none" strike="noStrike" cap="none" normalizeH="0" baseline="0" dirty="0" err="1" smtClean="0">
                <a:ln>
                  <a:noFill/>
                </a:ln>
                <a:solidFill>
                  <a:schemeClr val="tx1"/>
                </a:solidFill>
                <a:effectLst/>
                <a:latin typeface="Arial Unicode MS"/>
              </a:rPr>
              <a:t>Usuario</a:t>
            </a:r>
            <a:r>
              <a:rPr kumimoji="0" lang="en-US" altLang="en-US" sz="1400" b="0" i="0" u="none" strike="noStrike" cap="none" normalizeH="0" baseline="0" dirty="0" smtClean="0">
                <a:ln>
                  <a:noFill/>
                </a:ln>
                <a:solidFill>
                  <a:schemeClr val="tx1"/>
                </a:solidFill>
                <a:effectLst/>
              </a:rPr>
              <a:t>. </a:t>
            </a:r>
            <a:endParaRPr kumimoji="0" lang="en-US" altLang="en-US" sz="1400" b="0" i="0" u="none" strike="noStrike" cap="none" normalizeH="0" baseline="0" dirty="0" smtClean="0">
              <a:ln>
                <a:noFill/>
              </a:ln>
              <a:solidFill>
                <a:schemeClr val="tx1"/>
              </a:solidFill>
              <a:effectLst/>
              <a:latin typeface="Arial" panose="020B0604020202020204" pitchFamily="34" charset="0"/>
            </a:endParaRPr>
          </a:p>
        </p:txBody>
      </p:sp>
      <p:pic>
        <p:nvPicPr>
          <p:cNvPr id="3" name="Marcador de contenido 2"/>
          <p:cNvPicPr>
            <a:picLocks noGrp="1" noChangeAspect="1"/>
          </p:cNvPicPr>
          <p:nvPr>
            <p:ph idx="1"/>
          </p:nvPr>
        </p:nvPicPr>
        <p:blipFill>
          <a:blip r:embed="rId4"/>
          <a:stretch>
            <a:fillRect/>
          </a:stretch>
        </p:blipFill>
        <p:spPr>
          <a:xfrm>
            <a:off x="1152938" y="1337181"/>
            <a:ext cx="5193189" cy="5257781"/>
          </a:xfrm>
          <a:prstGeom prst="rect">
            <a:avLst/>
          </a:prstGeom>
        </p:spPr>
      </p:pic>
    </p:spTree>
    <p:extLst>
      <p:ext uri="{BB962C8B-B14F-4D97-AF65-F5344CB8AC3E}">
        <p14:creationId xmlns:p14="http://schemas.microsoft.com/office/powerpoint/2010/main" val="25903845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556591"/>
            <a:ext cx="10515600" cy="5620372"/>
          </a:xfrm>
        </p:spPr>
        <p:txBody>
          <a:bodyPr>
            <a:normAutofit fontScale="92500" lnSpcReduction="20000"/>
          </a:bodyPr>
          <a:lstStyle/>
          <a:p>
            <a:pPr marL="0" indent="0">
              <a:buNone/>
            </a:pPr>
            <a:r>
              <a:rPr lang="es-PE" b="1" dirty="0"/>
              <a:t>Ejercicio1</a:t>
            </a:r>
            <a:endParaRPr lang="en-US" dirty="0"/>
          </a:p>
          <a:p>
            <a:pPr marL="0" indent="0">
              <a:buNone/>
            </a:pPr>
            <a:r>
              <a:rPr lang="es-PE" b="1" dirty="0"/>
              <a:t>BEFORE</a:t>
            </a:r>
            <a:endParaRPr lang="en-US" dirty="0"/>
          </a:p>
          <a:p>
            <a:pPr algn="just"/>
            <a:r>
              <a:rPr lang="es-PE" dirty="0"/>
              <a:t>Vamos a realizar una aplicación donde se ingrese empleados de una compañía, para ello tendremos una clase </a:t>
            </a:r>
            <a:r>
              <a:rPr lang="es-PE" b="1" dirty="0" err="1"/>
              <a:t>Employee</a:t>
            </a:r>
            <a:r>
              <a:rPr lang="es-PE" dirty="0"/>
              <a:t> que tendrá un </a:t>
            </a:r>
            <a:r>
              <a:rPr lang="es-PE" b="1" dirty="0" err="1"/>
              <a:t>Name</a:t>
            </a:r>
            <a:r>
              <a:rPr lang="es-PE" dirty="0"/>
              <a:t> un </a:t>
            </a:r>
            <a:r>
              <a:rPr lang="es-PE" b="1" dirty="0"/>
              <a:t>Género</a:t>
            </a:r>
            <a:r>
              <a:rPr lang="es-PE" dirty="0"/>
              <a:t>(</a:t>
            </a:r>
            <a:r>
              <a:rPr lang="es-PE" dirty="0" err="1"/>
              <a:t>enum</a:t>
            </a:r>
            <a:r>
              <a:rPr lang="es-PE" dirty="0"/>
              <a:t>: </a:t>
            </a:r>
            <a:r>
              <a:rPr lang="es-PE" dirty="0" err="1"/>
              <a:t>Male</a:t>
            </a:r>
            <a:r>
              <a:rPr lang="es-PE" dirty="0"/>
              <a:t>, </a:t>
            </a:r>
            <a:r>
              <a:rPr lang="es-PE" dirty="0" err="1"/>
              <a:t>Female</a:t>
            </a:r>
            <a:r>
              <a:rPr lang="es-PE" dirty="0"/>
              <a:t>) y un </a:t>
            </a:r>
            <a:r>
              <a:rPr lang="es-PE" b="1" dirty="0"/>
              <a:t>Role</a:t>
            </a:r>
            <a:r>
              <a:rPr lang="es-PE" dirty="0"/>
              <a:t>(</a:t>
            </a:r>
            <a:r>
              <a:rPr lang="es-PE" dirty="0" err="1"/>
              <a:t>enum</a:t>
            </a:r>
            <a:r>
              <a:rPr lang="es-PE" dirty="0"/>
              <a:t>: Manager, </a:t>
            </a:r>
            <a:r>
              <a:rPr lang="es-PE" dirty="0" err="1"/>
              <a:t>Executive</a:t>
            </a:r>
            <a:r>
              <a:rPr lang="es-PE" dirty="0"/>
              <a:t>, </a:t>
            </a:r>
            <a:r>
              <a:rPr lang="es-PE" dirty="0" err="1" smtClean="0"/>
              <a:t>Developer</a:t>
            </a:r>
            <a:r>
              <a:rPr lang="es-PE" dirty="0" smtClean="0"/>
              <a:t>).</a:t>
            </a:r>
          </a:p>
          <a:p>
            <a:pPr algn="just"/>
            <a:r>
              <a:rPr lang="es-PE" dirty="0" smtClean="0"/>
              <a:t>A </a:t>
            </a:r>
            <a:r>
              <a:rPr lang="es-PE" dirty="0"/>
              <a:t>su vez tendremos una clase </a:t>
            </a:r>
            <a:r>
              <a:rPr lang="es-PE" b="1" dirty="0" err="1"/>
              <a:t>EmployeeManager</a:t>
            </a:r>
            <a:r>
              <a:rPr lang="es-PE" b="1" dirty="0"/>
              <a:t> </a:t>
            </a:r>
            <a:r>
              <a:rPr lang="es-PE" dirty="0"/>
              <a:t>la cual tendrá una propiedad como </a:t>
            </a:r>
            <a:r>
              <a:rPr lang="es-PE" b="1" dirty="0"/>
              <a:t>lista de empleados</a:t>
            </a:r>
            <a:r>
              <a:rPr lang="es-PE" dirty="0"/>
              <a:t> y el </a:t>
            </a:r>
            <a:r>
              <a:rPr lang="es-PE" dirty="0" err="1"/>
              <a:t>metodo</a:t>
            </a:r>
            <a:r>
              <a:rPr lang="es-PE" dirty="0"/>
              <a:t> </a:t>
            </a:r>
            <a:r>
              <a:rPr lang="es-PE" b="1" dirty="0" err="1"/>
              <a:t>Save</a:t>
            </a:r>
            <a:r>
              <a:rPr lang="es-PE" b="1" dirty="0"/>
              <a:t>(para guardar </a:t>
            </a:r>
            <a:r>
              <a:rPr lang="es-PE" b="1" dirty="0" smtClean="0"/>
              <a:t>empleados)</a:t>
            </a:r>
            <a:r>
              <a:rPr lang="es-PE" dirty="0" smtClean="0"/>
              <a:t>.</a:t>
            </a:r>
          </a:p>
          <a:p>
            <a:pPr algn="just"/>
            <a:r>
              <a:rPr lang="es-PE" dirty="0" smtClean="0"/>
              <a:t>Luego </a:t>
            </a:r>
            <a:r>
              <a:rPr lang="es-PE" dirty="0"/>
              <a:t>tendremos una clase </a:t>
            </a:r>
            <a:r>
              <a:rPr lang="es-PE" b="1" dirty="0" err="1"/>
              <a:t>EmployeeSearch</a:t>
            </a:r>
            <a:r>
              <a:rPr lang="es-PE" b="1" dirty="0"/>
              <a:t>(la cual se encargara de buscar empleados</a:t>
            </a:r>
            <a:r>
              <a:rPr lang="es-PE" b="1" dirty="0" smtClean="0"/>
              <a:t>). </a:t>
            </a:r>
            <a:r>
              <a:rPr lang="es-PE" dirty="0"/>
              <a:t>En nuestro </a:t>
            </a:r>
            <a:r>
              <a:rPr lang="es-PE" dirty="0" err="1"/>
              <a:t>metodo</a:t>
            </a:r>
            <a:r>
              <a:rPr lang="es-PE" dirty="0"/>
              <a:t> </a:t>
            </a:r>
            <a:r>
              <a:rPr lang="es-PE" b="1" dirty="0" err="1"/>
              <a:t>EmployeeSearch</a:t>
            </a:r>
            <a:r>
              <a:rPr lang="es-PE" b="1" dirty="0"/>
              <a:t> </a:t>
            </a:r>
            <a:r>
              <a:rPr lang="es-PE" dirty="0"/>
              <a:t>implementaremos un método que nos devuelva los empleados de sexo masculino y de rol </a:t>
            </a:r>
            <a:r>
              <a:rPr lang="es-PE" dirty="0" smtClean="0"/>
              <a:t>ejecutivo</a:t>
            </a:r>
            <a:endParaRPr lang="en-US" dirty="0"/>
          </a:p>
          <a:p>
            <a:pPr algn="just"/>
            <a:r>
              <a:rPr lang="es-PE" dirty="0"/>
              <a:t>En nuestra clase </a:t>
            </a:r>
            <a:r>
              <a:rPr lang="es-PE" b="1" dirty="0" err="1"/>
              <a:t>Program</a:t>
            </a:r>
            <a:r>
              <a:rPr lang="es-PE" dirty="0"/>
              <a:t> primero almacenaremos nuestros empleados creados en una lista de </a:t>
            </a:r>
            <a:r>
              <a:rPr lang="es-PE" b="1" dirty="0" err="1"/>
              <a:t>Employee</a:t>
            </a:r>
            <a:r>
              <a:rPr lang="es-PE" dirty="0"/>
              <a:t>, luego llamaremos a nuestra clase </a:t>
            </a:r>
            <a:r>
              <a:rPr lang="es-PE" b="1" dirty="0" err="1"/>
              <a:t>EmployeeManager</a:t>
            </a:r>
            <a:r>
              <a:rPr lang="es-PE" b="1" dirty="0"/>
              <a:t> </a:t>
            </a:r>
            <a:r>
              <a:rPr lang="es-PE" dirty="0"/>
              <a:t>para almacenar nuestros empleados creados. Luego utilizaremos nuestro </a:t>
            </a:r>
            <a:r>
              <a:rPr lang="es-PE" b="1" dirty="0" err="1"/>
              <a:t>EmployeeSearch</a:t>
            </a:r>
            <a:r>
              <a:rPr lang="es-PE" b="1" dirty="0"/>
              <a:t> </a:t>
            </a:r>
            <a:r>
              <a:rPr lang="es-PE" dirty="0"/>
              <a:t>para imprimir por </a:t>
            </a:r>
            <a:r>
              <a:rPr lang="es-PE" dirty="0" smtClean="0"/>
              <a:t>consola</a:t>
            </a:r>
            <a:r>
              <a:rPr lang="es-PE" dirty="0"/>
              <a:t>.</a:t>
            </a:r>
            <a:endParaRPr lang="en-US" dirty="0"/>
          </a:p>
        </p:txBody>
      </p:sp>
    </p:spTree>
    <p:extLst>
      <p:ext uri="{BB962C8B-B14F-4D97-AF65-F5344CB8AC3E}">
        <p14:creationId xmlns:p14="http://schemas.microsoft.com/office/powerpoint/2010/main" val="42455851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p:cNvPicPr>
            <a:picLocks noGrp="1"/>
          </p:cNvPicPr>
          <p:nvPr>
            <p:ph idx="1"/>
          </p:nvPr>
        </p:nvPicPr>
        <p:blipFill>
          <a:blip r:embed="rId2"/>
          <a:stretch>
            <a:fillRect/>
          </a:stretch>
        </p:blipFill>
        <p:spPr>
          <a:xfrm>
            <a:off x="1259309" y="1271337"/>
            <a:ext cx="5971484" cy="2161180"/>
          </a:xfrm>
          <a:prstGeom prst="rect">
            <a:avLst/>
          </a:prstGeom>
        </p:spPr>
      </p:pic>
      <p:sp>
        <p:nvSpPr>
          <p:cNvPr id="5" name="Rectángulo 4"/>
          <p:cNvSpPr/>
          <p:nvPr/>
        </p:nvSpPr>
        <p:spPr>
          <a:xfrm>
            <a:off x="618977" y="589925"/>
            <a:ext cx="4192173" cy="388696"/>
          </a:xfrm>
          <a:prstGeom prst="rect">
            <a:avLst/>
          </a:prstGeom>
        </p:spPr>
        <p:txBody>
          <a:bodyPr wrap="square">
            <a:spAutoFit/>
          </a:bodyPr>
          <a:lstStyle/>
          <a:p>
            <a:pPr marL="457200">
              <a:lnSpc>
                <a:spcPct val="107000"/>
              </a:lnSpc>
              <a:spcAft>
                <a:spcPts val="800"/>
              </a:spcAft>
            </a:pPr>
            <a:r>
              <a:rPr lang="es-PE" b="1" dirty="0">
                <a:latin typeface="Calibri" panose="020F0502020204030204" pitchFamily="34" charset="0"/>
                <a:ea typeface="Calibri" panose="020F0502020204030204" pitchFamily="34" charset="0"/>
                <a:cs typeface="Times New Roman" panose="02020603050405020304" pitchFamily="18" charset="0"/>
              </a:rPr>
              <a:t>Debemos realizar esta dependencia:</a:t>
            </a:r>
            <a:endParaRPr lang="en-US" b="1" dirty="0">
              <a:latin typeface="Calibri" panose="020F0502020204030204" pitchFamily="34" charset="0"/>
              <a:ea typeface="Calibri" panose="020F0502020204030204" pitchFamily="34" charset="0"/>
              <a:cs typeface="Times New Roman" panose="02020603050405020304" pitchFamily="18" charset="0"/>
            </a:endParaRPr>
          </a:p>
        </p:txBody>
      </p:sp>
      <p:sp>
        <p:nvSpPr>
          <p:cNvPr id="6" name="Rectángulo 5"/>
          <p:cNvSpPr/>
          <p:nvPr/>
        </p:nvSpPr>
        <p:spPr>
          <a:xfrm>
            <a:off x="417341" y="3957211"/>
            <a:ext cx="11090030" cy="2178289"/>
          </a:xfrm>
          <a:prstGeom prst="rect">
            <a:avLst/>
          </a:prstGeom>
        </p:spPr>
        <p:txBody>
          <a:bodyPr wrap="square">
            <a:spAutoFit/>
          </a:bodyPr>
          <a:lstStyle/>
          <a:p>
            <a:pPr marL="457200" algn="just">
              <a:lnSpc>
                <a:spcPct val="107000"/>
              </a:lnSpc>
              <a:spcAft>
                <a:spcPts val="800"/>
              </a:spcAft>
            </a:pPr>
            <a:r>
              <a:rPr lang="es-PE" b="1" dirty="0" err="1">
                <a:latin typeface="Calibri" panose="020F0502020204030204" pitchFamily="34" charset="0"/>
                <a:ea typeface="Calibri" panose="020F0502020204030204" pitchFamily="34" charset="0"/>
                <a:cs typeface="Times New Roman" panose="02020603050405020304" pitchFamily="18" charset="0"/>
              </a:rPr>
              <a:t>EmployeeSearch</a:t>
            </a:r>
            <a:r>
              <a:rPr lang="es-PE" dirty="0">
                <a:latin typeface="Calibri" panose="020F0502020204030204" pitchFamily="34" charset="0"/>
                <a:ea typeface="Calibri" panose="020F0502020204030204" pitchFamily="34" charset="0"/>
                <a:cs typeface="Times New Roman" panose="02020603050405020304" pitchFamily="18" charset="0"/>
              </a:rPr>
              <a:t> -&gt; un modulo de alto nivel</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07000"/>
              </a:lnSpc>
              <a:spcAft>
                <a:spcPts val="800"/>
              </a:spcAft>
            </a:pPr>
            <a:r>
              <a:rPr lang="es-PE" b="1" dirty="0" err="1">
                <a:latin typeface="Calibri" panose="020F0502020204030204" pitchFamily="34" charset="0"/>
                <a:ea typeface="Calibri" panose="020F0502020204030204" pitchFamily="34" charset="0"/>
                <a:cs typeface="Times New Roman" panose="02020603050405020304" pitchFamily="18" charset="0"/>
              </a:rPr>
              <a:t>EmployeeManager</a:t>
            </a:r>
            <a:r>
              <a:rPr lang="es-PE" dirty="0">
                <a:latin typeface="Calibri" panose="020F0502020204030204" pitchFamily="34" charset="0"/>
                <a:ea typeface="Calibri" panose="020F0502020204030204" pitchFamily="34" charset="0"/>
                <a:cs typeface="Times New Roman" panose="02020603050405020304" pitchFamily="18" charset="0"/>
              </a:rPr>
              <a:t> -&gt; una modulo de bajo nivel(solo realiza el guardado)</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07000"/>
              </a:lnSpc>
              <a:spcAft>
                <a:spcPts val="800"/>
              </a:spcAft>
            </a:pPr>
            <a:r>
              <a:rPr lang="es-PE" dirty="0">
                <a:latin typeface="Calibri" panose="020F0502020204030204" pitchFamily="34" charset="0"/>
                <a:ea typeface="Calibri" panose="020F0502020204030204" pitchFamily="34" charset="0"/>
                <a:cs typeface="Times New Roman" panose="02020603050405020304" pitchFamily="18" charset="0"/>
              </a:rPr>
              <a:t>Según el principio, los </a:t>
            </a:r>
            <a:r>
              <a:rPr lang="es-PE" dirty="0" err="1">
                <a:latin typeface="Calibri" panose="020F0502020204030204" pitchFamily="34" charset="0"/>
                <a:ea typeface="Calibri" panose="020F0502020204030204" pitchFamily="34" charset="0"/>
                <a:cs typeface="Times New Roman" panose="02020603050405020304" pitchFamily="18" charset="0"/>
              </a:rPr>
              <a:t>modulos</a:t>
            </a:r>
            <a:r>
              <a:rPr lang="es-PE" dirty="0">
                <a:latin typeface="Calibri" panose="020F0502020204030204" pitchFamily="34" charset="0"/>
                <a:ea typeface="Calibri" panose="020F0502020204030204" pitchFamily="34" charset="0"/>
                <a:cs typeface="Times New Roman" panose="02020603050405020304" pitchFamily="18" charset="0"/>
              </a:rPr>
              <a:t> de alto nivel no deben depender de un módulo de bajo nivel a no ser que sea una </a:t>
            </a:r>
            <a:r>
              <a:rPr lang="es-PE" b="1" dirty="0">
                <a:latin typeface="Calibri" panose="020F0502020204030204" pitchFamily="34" charset="0"/>
                <a:ea typeface="Calibri" panose="020F0502020204030204" pitchFamily="34" charset="0"/>
                <a:cs typeface="Times New Roman" panose="02020603050405020304" pitchFamily="18" charset="0"/>
              </a:rPr>
              <a:t>abstracción</a:t>
            </a:r>
            <a:r>
              <a:rPr lang="es-PE" dirty="0">
                <a:latin typeface="Calibri" panose="020F0502020204030204" pitchFamily="34" charset="0"/>
                <a:ea typeface="Calibri" panose="020F0502020204030204" pitchFamily="34" charset="0"/>
                <a:cs typeface="Times New Roman" panose="02020603050405020304" pitchFamily="18" charset="0"/>
              </a:rPr>
              <a:t>.</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07000"/>
              </a:lnSpc>
              <a:spcAft>
                <a:spcPts val="800"/>
              </a:spcAft>
            </a:pPr>
            <a:r>
              <a:rPr lang="es-PE" dirty="0">
                <a:latin typeface="Calibri" panose="020F0502020204030204" pitchFamily="34" charset="0"/>
                <a:ea typeface="Calibri" panose="020F0502020204030204" pitchFamily="34" charset="0"/>
                <a:cs typeface="Times New Roman" panose="02020603050405020304" pitchFamily="18" charset="0"/>
              </a:rPr>
              <a:t>Por lo que cualquier cambio que se realice en mi clase </a:t>
            </a:r>
            <a:r>
              <a:rPr lang="es-PE" b="1" dirty="0" err="1">
                <a:latin typeface="Calibri" panose="020F0502020204030204" pitchFamily="34" charset="0"/>
                <a:ea typeface="Calibri" panose="020F0502020204030204" pitchFamily="34" charset="0"/>
                <a:cs typeface="Times New Roman" panose="02020603050405020304" pitchFamily="18" charset="0"/>
              </a:rPr>
              <a:t>EmployeeManager</a:t>
            </a:r>
            <a:r>
              <a:rPr lang="es-PE" dirty="0">
                <a:latin typeface="Calibri" panose="020F0502020204030204" pitchFamily="34" charset="0"/>
                <a:ea typeface="Calibri" panose="020F0502020204030204" pitchFamily="34" charset="0"/>
                <a:cs typeface="Times New Roman" panose="02020603050405020304" pitchFamily="18" charset="0"/>
              </a:rPr>
              <a:t> afectara directamente a la clase </a:t>
            </a:r>
            <a:r>
              <a:rPr lang="es-PE" b="1" dirty="0" err="1">
                <a:latin typeface="Calibri" panose="020F0502020204030204" pitchFamily="34" charset="0"/>
                <a:ea typeface="Calibri" panose="020F0502020204030204" pitchFamily="34" charset="0"/>
                <a:cs typeface="Times New Roman" panose="02020603050405020304" pitchFamily="18" charset="0"/>
              </a:rPr>
              <a:t>EmployeeSearch</a:t>
            </a:r>
            <a:r>
              <a:rPr lang="es-PE" b="1" dirty="0">
                <a:latin typeface="Calibri" panose="020F0502020204030204" pitchFamily="34" charset="0"/>
                <a:ea typeface="Calibri" panose="020F0502020204030204" pitchFamily="34" charset="0"/>
                <a:cs typeface="Times New Roman" panose="02020603050405020304" pitchFamily="18" charset="0"/>
              </a:rPr>
              <a:t>.</a:t>
            </a: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9" name="CuadroTexto 8"/>
          <p:cNvSpPr txBox="1"/>
          <p:nvPr/>
        </p:nvSpPr>
        <p:spPr>
          <a:xfrm>
            <a:off x="8018585" y="1567097"/>
            <a:ext cx="3010486" cy="1569660"/>
          </a:xfrm>
          <a:prstGeom prst="rect">
            <a:avLst/>
          </a:prstGeom>
          <a:noFill/>
          <a:ln w="38100">
            <a:solidFill>
              <a:srgbClr val="00B050"/>
            </a:solidFill>
          </a:ln>
        </p:spPr>
        <p:txBody>
          <a:bodyPr wrap="square" rtlCol="0">
            <a:spAutoFit/>
          </a:bodyPr>
          <a:lstStyle/>
          <a:p>
            <a:pPr algn="just"/>
            <a:r>
              <a:rPr lang="es-PE" sz="2400" dirty="0" smtClean="0"/>
              <a:t>Por lo que nuestra implementacion es incorrecta, rompe con el principio.</a:t>
            </a:r>
            <a:endParaRPr lang="en-US" sz="2400" dirty="0"/>
          </a:p>
        </p:txBody>
      </p:sp>
    </p:spTree>
    <p:extLst>
      <p:ext uri="{BB962C8B-B14F-4D97-AF65-F5344CB8AC3E}">
        <p14:creationId xmlns:p14="http://schemas.microsoft.com/office/powerpoint/2010/main" val="4505898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773723"/>
            <a:ext cx="10515600" cy="5403240"/>
          </a:xfrm>
        </p:spPr>
        <p:txBody>
          <a:bodyPr>
            <a:normAutofit lnSpcReduction="10000"/>
          </a:bodyPr>
          <a:lstStyle/>
          <a:p>
            <a:pPr marL="0" indent="0">
              <a:buNone/>
            </a:pPr>
            <a:r>
              <a:rPr lang="es-PE" b="1" dirty="0"/>
              <a:t>AFTER</a:t>
            </a:r>
            <a:endParaRPr lang="en-US" dirty="0"/>
          </a:p>
          <a:p>
            <a:pPr algn="just"/>
            <a:r>
              <a:rPr lang="es-PE" dirty="0"/>
              <a:t>Refactorizaremos el código solucionando dicha dependencia entre las dos clases, </a:t>
            </a:r>
            <a:r>
              <a:rPr lang="es-PE" b="1" dirty="0"/>
              <a:t>desacoplando su nivel de dependencia.</a:t>
            </a:r>
            <a:endParaRPr lang="en-US" dirty="0"/>
          </a:p>
          <a:p>
            <a:pPr algn="just"/>
            <a:r>
              <a:rPr lang="es-PE" dirty="0"/>
              <a:t>Como vemos la clase </a:t>
            </a:r>
            <a:r>
              <a:rPr lang="es-PE" b="1" dirty="0" err="1"/>
              <a:t>EmployeeSearch</a:t>
            </a:r>
            <a:r>
              <a:rPr lang="es-PE" b="1" dirty="0"/>
              <a:t> </a:t>
            </a:r>
            <a:r>
              <a:rPr lang="es-PE" dirty="0"/>
              <a:t> está dependiendo de una implementación directamente no de una abstracción, por ello crearemos una interfaz que haga la conexión entre estas dos clases.</a:t>
            </a:r>
            <a:endParaRPr lang="en-US" dirty="0"/>
          </a:p>
          <a:p>
            <a:pPr algn="just"/>
            <a:r>
              <a:rPr lang="es-PE" dirty="0"/>
              <a:t>Procedemos entonces a crear un interfaz </a:t>
            </a:r>
            <a:r>
              <a:rPr lang="en-US" b="1" dirty="0" err="1"/>
              <a:t>IEmployeeManager</a:t>
            </a:r>
            <a:r>
              <a:rPr lang="es-PE" dirty="0" smtClean="0"/>
              <a:t> </a:t>
            </a:r>
            <a:r>
              <a:rPr lang="es-PE" dirty="0"/>
              <a:t>que tendrá el </a:t>
            </a:r>
            <a:r>
              <a:rPr lang="es-PE" dirty="0" err="1" smtClean="0"/>
              <a:t>metodo</a:t>
            </a:r>
            <a:r>
              <a:rPr lang="es-PE" dirty="0" smtClean="0"/>
              <a:t> </a:t>
            </a:r>
            <a:r>
              <a:rPr lang="es-PE" b="1" dirty="0" err="1" smtClean="0"/>
              <a:t>GetEmployeesByGenderAndRole</a:t>
            </a:r>
            <a:r>
              <a:rPr lang="es-PE" b="1" dirty="0" smtClean="0"/>
              <a:t> </a:t>
            </a:r>
            <a:r>
              <a:rPr lang="es-PE" dirty="0" smtClean="0"/>
              <a:t>y el método </a:t>
            </a:r>
            <a:r>
              <a:rPr lang="es-PE" b="1" dirty="0" err="1" smtClean="0"/>
              <a:t>Save</a:t>
            </a:r>
            <a:r>
              <a:rPr lang="es-PE" b="1" dirty="0" smtClean="0"/>
              <a:t>(), </a:t>
            </a:r>
            <a:r>
              <a:rPr lang="es-PE" dirty="0"/>
              <a:t>luego se realizara la modificación de la clase </a:t>
            </a:r>
            <a:r>
              <a:rPr lang="es-PE" b="1" dirty="0" err="1"/>
              <a:t>EmployeeManager</a:t>
            </a:r>
            <a:r>
              <a:rPr lang="es-PE" dirty="0"/>
              <a:t> que implementara dicho </a:t>
            </a:r>
            <a:r>
              <a:rPr lang="es-PE" dirty="0" err="1"/>
              <a:t>metodo</a:t>
            </a:r>
            <a:r>
              <a:rPr lang="es-PE" dirty="0"/>
              <a:t> de la interfaz, luego realizar la modificación de la clase </a:t>
            </a:r>
            <a:r>
              <a:rPr lang="es-PE" b="1" dirty="0" err="1"/>
              <a:t>EmployeeSearch</a:t>
            </a:r>
            <a:r>
              <a:rPr lang="es-PE" dirty="0"/>
              <a:t> en cuanto a la dependencia ya que ahora será </a:t>
            </a:r>
            <a:r>
              <a:rPr lang="es-PE" dirty="0" smtClean="0"/>
              <a:t>propiamente </a:t>
            </a:r>
            <a:r>
              <a:rPr lang="es-PE" dirty="0"/>
              <a:t>de la interfaz </a:t>
            </a:r>
            <a:r>
              <a:rPr lang="en-US" b="1" dirty="0" err="1"/>
              <a:t>IEmployeeManager</a:t>
            </a:r>
            <a:r>
              <a:rPr lang="es-PE" b="1" dirty="0" smtClean="0"/>
              <a:t>.</a:t>
            </a:r>
            <a:endParaRPr lang="en-US" dirty="0"/>
          </a:p>
        </p:txBody>
      </p:sp>
    </p:spTree>
    <p:extLst>
      <p:ext uri="{BB962C8B-B14F-4D97-AF65-F5344CB8AC3E}">
        <p14:creationId xmlns:p14="http://schemas.microsoft.com/office/powerpoint/2010/main" val="11989161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801858"/>
            <a:ext cx="10515600" cy="5375105"/>
          </a:xfrm>
        </p:spPr>
        <p:txBody>
          <a:bodyPr>
            <a:normAutofit fontScale="70000" lnSpcReduction="20000"/>
          </a:bodyPr>
          <a:lstStyle/>
          <a:p>
            <a:pPr marL="0" indent="0">
              <a:buNone/>
            </a:pPr>
            <a:r>
              <a:rPr lang="es-PE" b="1" dirty="0"/>
              <a:t>Ejercicio 2</a:t>
            </a:r>
            <a:endParaRPr lang="en-US" dirty="0"/>
          </a:p>
          <a:p>
            <a:pPr marL="0" indent="0">
              <a:buNone/>
            </a:pPr>
            <a:r>
              <a:rPr lang="es-PE" b="1" dirty="0" smtClean="0"/>
              <a:t>BEFORE</a:t>
            </a:r>
          </a:p>
          <a:p>
            <a:r>
              <a:rPr lang="es-PE" dirty="0" smtClean="0"/>
              <a:t>Crearemos una clase </a:t>
            </a:r>
            <a:r>
              <a:rPr lang="es-PE" b="1" dirty="0" smtClean="0"/>
              <a:t>email </a:t>
            </a:r>
            <a:r>
              <a:rPr lang="es-PE" dirty="0" smtClean="0"/>
              <a:t>con las propiedades </a:t>
            </a:r>
            <a:r>
              <a:rPr lang="es-PE" b="1" dirty="0" err="1" smtClean="0"/>
              <a:t>subject</a:t>
            </a:r>
            <a:r>
              <a:rPr lang="es-PE" b="1" dirty="0" smtClean="0"/>
              <a:t> y </a:t>
            </a:r>
            <a:r>
              <a:rPr lang="es-PE" b="1" dirty="0" err="1" smtClean="0"/>
              <a:t>content</a:t>
            </a:r>
            <a:r>
              <a:rPr lang="es-PE" b="1" dirty="0" smtClean="0"/>
              <a:t> </a:t>
            </a:r>
            <a:r>
              <a:rPr lang="es-PE" dirty="0" smtClean="0"/>
              <a:t>y un método </a:t>
            </a:r>
            <a:r>
              <a:rPr lang="es-PE" b="1" dirty="0" err="1" smtClean="0"/>
              <a:t>SendEmail</a:t>
            </a:r>
            <a:r>
              <a:rPr lang="es-PE" b="1" dirty="0" smtClean="0"/>
              <a:t>().</a:t>
            </a:r>
          </a:p>
          <a:p>
            <a:r>
              <a:rPr lang="es-PE" dirty="0"/>
              <a:t>Crearemos una clase </a:t>
            </a:r>
            <a:r>
              <a:rPr lang="es-PE" b="1" dirty="0" smtClean="0"/>
              <a:t>SMS </a:t>
            </a:r>
            <a:r>
              <a:rPr lang="es-PE" dirty="0"/>
              <a:t>con las propiedades </a:t>
            </a:r>
            <a:r>
              <a:rPr lang="en-US" b="1" dirty="0" err="1"/>
              <a:t>PhoneNumber</a:t>
            </a:r>
            <a:r>
              <a:rPr lang="es-PE" b="1" dirty="0" smtClean="0"/>
              <a:t> </a:t>
            </a:r>
            <a:r>
              <a:rPr lang="es-PE" b="1" dirty="0"/>
              <a:t>y </a:t>
            </a:r>
            <a:r>
              <a:rPr lang="en-US" b="1" dirty="0"/>
              <a:t>Message</a:t>
            </a:r>
            <a:r>
              <a:rPr lang="es-PE" b="1" dirty="0" smtClean="0"/>
              <a:t> </a:t>
            </a:r>
            <a:r>
              <a:rPr lang="es-PE" dirty="0"/>
              <a:t>y un método </a:t>
            </a:r>
            <a:r>
              <a:rPr lang="en-US" b="1" dirty="0" err="1"/>
              <a:t>SendSMS</a:t>
            </a:r>
            <a:r>
              <a:rPr lang="en-US" dirty="0"/>
              <a:t> </a:t>
            </a:r>
            <a:r>
              <a:rPr lang="es-PE" b="1" dirty="0" smtClean="0"/>
              <a:t>().</a:t>
            </a:r>
            <a:endParaRPr lang="en-US" dirty="0"/>
          </a:p>
          <a:p>
            <a:pPr algn="just"/>
            <a:r>
              <a:rPr lang="es-PE" dirty="0"/>
              <a:t>Implementar una clase </a:t>
            </a:r>
            <a:r>
              <a:rPr lang="es-PE" b="1" dirty="0" err="1"/>
              <a:t>Employee</a:t>
            </a:r>
            <a:r>
              <a:rPr lang="es-PE" dirty="0"/>
              <a:t> que recibe un parámetro de </a:t>
            </a:r>
            <a:r>
              <a:rPr lang="es-PE" b="1" dirty="0"/>
              <a:t>correo</a:t>
            </a:r>
            <a:r>
              <a:rPr lang="es-PE" dirty="0"/>
              <a:t> y </a:t>
            </a:r>
            <a:r>
              <a:rPr lang="es-PE" b="1" dirty="0" err="1"/>
              <a:t>sms</a:t>
            </a:r>
            <a:r>
              <a:rPr lang="es-PE" dirty="0"/>
              <a:t> en su constructor y tiene un </a:t>
            </a:r>
            <a:r>
              <a:rPr lang="es-PE" dirty="0" err="1"/>
              <a:t>metodo</a:t>
            </a:r>
            <a:r>
              <a:rPr lang="es-PE" dirty="0"/>
              <a:t> </a:t>
            </a:r>
            <a:r>
              <a:rPr lang="es-PE" b="1" dirty="0" err="1"/>
              <a:t>Send</a:t>
            </a:r>
            <a:r>
              <a:rPr lang="es-PE" dirty="0"/>
              <a:t> que enviara el email y el </a:t>
            </a:r>
            <a:r>
              <a:rPr lang="es-PE" dirty="0" err="1" smtClean="0"/>
              <a:t>sms</a:t>
            </a:r>
            <a:r>
              <a:rPr lang="es-PE" dirty="0" smtClean="0"/>
              <a:t>.</a:t>
            </a:r>
          </a:p>
          <a:p>
            <a:pPr algn="just"/>
            <a:r>
              <a:rPr lang="es-PE" dirty="0" smtClean="0"/>
              <a:t>La </a:t>
            </a:r>
            <a:r>
              <a:rPr lang="es-PE" dirty="0"/>
              <a:t>idea es que la clase </a:t>
            </a:r>
            <a:r>
              <a:rPr lang="es-PE" b="1" dirty="0" err="1"/>
              <a:t>Employee</a:t>
            </a:r>
            <a:r>
              <a:rPr lang="es-PE" dirty="0"/>
              <a:t> non tenga una dependencia de la clase </a:t>
            </a:r>
            <a:r>
              <a:rPr lang="es-PE" b="1" dirty="0"/>
              <a:t>Email</a:t>
            </a:r>
            <a:r>
              <a:rPr lang="es-PE" dirty="0"/>
              <a:t> y la clase </a:t>
            </a:r>
            <a:r>
              <a:rPr lang="es-PE" b="1" dirty="0" smtClean="0"/>
              <a:t>SMS</a:t>
            </a:r>
          </a:p>
          <a:p>
            <a:pPr marL="0" indent="0" algn="just">
              <a:buNone/>
            </a:pPr>
            <a:endParaRPr lang="en-US" dirty="0"/>
          </a:p>
          <a:p>
            <a:pPr marL="0" indent="0" algn="just">
              <a:buNone/>
            </a:pPr>
            <a:r>
              <a:rPr lang="es-PE" b="1" dirty="0"/>
              <a:t>AFTER</a:t>
            </a:r>
            <a:endParaRPr lang="en-US" dirty="0"/>
          </a:p>
          <a:p>
            <a:pPr algn="just"/>
            <a:r>
              <a:rPr lang="es-PE" dirty="0"/>
              <a:t>Como vemos tenemos dependencias directas hacia implementaciones como </a:t>
            </a:r>
            <a:r>
              <a:rPr lang="es-PE" b="1" dirty="0"/>
              <a:t>Email</a:t>
            </a:r>
            <a:r>
              <a:rPr lang="es-PE" dirty="0"/>
              <a:t> y </a:t>
            </a:r>
            <a:r>
              <a:rPr lang="es-PE" b="1" dirty="0"/>
              <a:t>SMS</a:t>
            </a:r>
            <a:r>
              <a:rPr lang="es-PE" dirty="0"/>
              <a:t>  al momento de generar mi clase </a:t>
            </a:r>
            <a:r>
              <a:rPr lang="es-PE" b="1" dirty="0" err="1"/>
              <a:t>Employee</a:t>
            </a:r>
            <a:r>
              <a:rPr lang="es-PE" dirty="0"/>
              <a:t>, por lo que debería depender de abstracciones no de implementaciones, como vemos las clases </a:t>
            </a:r>
            <a:r>
              <a:rPr lang="es-PE" b="1" dirty="0"/>
              <a:t>SMS </a:t>
            </a:r>
            <a:r>
              <a:rPr lang="es-PE" dirty="0"/>
              <a:t> y </a:t>
            </a:r>
            <a:r>
              <a:rPr lang="es-PE" b="1" dirty="0"/>
              <a:t>Email </a:t>
            </a:r>
            <a:r>
              <a:rPr lang="es-PE" dirty="0"/>
              <a:t>tienen un </a:t>
            </a:r>
            <a:r>
              <a:rPr lang="es-PE" dirty="0" err="1"/>
              <a:t>metodo</a:t>
            </a:r>
            <a:r>
              <a:rPr lang="es-PE" dirty="0"/>
              <a:t> en común </a:t>
            </a:r>
            <a:r>
              <a:rPr lang="es-PE" b="1" dirty="0" err="1"/>
              <a:t>Send</a:t>
            </a:r>
            <a:r>
              <a:rPr lang="es-PE" dirty="0"/>
              <a:t>, por lo que se podría crear una interfaz en función de dicho </a:t>
            </a:r>
            <a:r>
              <a:rPr lang="es-PE" dirty="0" err="1"/>
              <a:t>metodo</a:t>
            </a:r>
            <a:r>
              <a:rPr lang="es-PE" dirty="0"/>
              <a:t>, la interfaz se llamara </a:t>
            </a:r>
            <a:r>
              <a:rPr lang="es-PE" b="1" dirty="0" err="1"/>
              <a:t>IMessage</a:t>
            </a:r>
            <a:r>
              <a:rPr lang="es-PE" b="1" dirty="0"/>
              <a:t> </a:t>
            </a:r>
            <a:r>
              <a:rPr lang="es-PE" dirty="0"/>
              <a:t>con dicho </a:t>
            </a:r>
            <a:r>
              <a:rPr lang="es-PE" dirty="0" err="1"/>
              <a:t>metodo</a:t>
            </a:r>
            <a:r>
              <a:rPr lang="es-PE" dirty="0"/>
              <a:t> y hacemos la implementación propia para cada clase </a:t>
            </a:r>
            <a:r>
              <a:rPr lang="es-PE" b="1" dirty="0"/>
              <a:t>SMS </a:t>
            </a:r>
            <a:r>
              <a:rPr lang="es-PE" dirty="0"/>
              <a:t> y </a:t>
            </a:r>
            <a:r>
              <a:rPr lang="es-PE" b="1" dirty="0"/>
              <a:t>Email</a:t>
            </a:r>
            <a:r>
              <a:rPr lang="es-PE" dirty="0"/>
              <a:t> y hacemos la modificación propia en la clase </a:t>
            </a:r>
            <a:r>
              <a:rPr lang="es-PE" b="1" dirty="0" err="1"/>
              <a:t>Employee</a:t>
            </a:r>
            <a:r>
              <a:rPr lang="es-PE" dirty="0"/>
              <a:t> modificando la dependencia por una lista de </a:t>
            </a:r>
            <a:r>
              <a:rPr lang="es-PE" b="1" dirty="0" err="1"/>
              <a:t>IMessage</a:t>
            </a:r>
            <a:r>
              <a:rPr lang="es-PE" b="1" dirty="0"/>
              <a:t>.</a:t>
            </a:r>
            <a:endParaRPr lang="en-US" dirty="0"/>
          </a:p>
          <a:p>
            <a:endParaRPr lang="en-US" dirty="0"/>
          </a:p>
        </p:txBody>
      </p:sp>
    </p:spTree>
    <p:extLst>
      <p:ext uri="{BB962C8B-B14F-4D97-AF65-F5344CB8AC3E}">
        <p14:creationId xmlns:p14="http://schemas.microsoft.com/office/powerpoint/2010/main" val="41622459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b="1" dirty="0" smtClean="0"/>
              <a:t>CONCLUSIONES</a:t>
            </a:r>
            <a:endParaRPr lang="en-US" b="1" dirty="0"/>
          </a:p>
        </p:txBody>
      </p:sp>
      <p:sp>
        <p:nvSpPr>
          <p:cNvPr id="3" name="Marcador de contenido 2"/>
          <p:cNvSpPr>
            <a:spLocks noGrp="1"/>
          </p:cNvSpPr>
          <p:nvPr>
            <p:ph idx="1"/>
          </p:nvPr>
        </p:nvSpPr>
        <p:spPr>
          <a:xfrm>
            <a:off x="838200" y="1825625"/>
            <a:ext cx="10515600" cy="1750088"/>
          </a:xfrm>
        </p:spPr>
        <p:txBody>
          <a:bodyPr/>
          <a:lstStyle/>
          <a:p>
            <a:pPr algn="just"/>
            <a:r>
              <a:rPr lang="es-MX" dirty="0" smtClean="0"/>
              <a:t>Aplicar los principios SOLID hace que el código sea más mantenible, escalable y fácil de entender. Al cumplir con estos principios, se mejora la calidad del diseño del software y se facilita su evolución a lo largo del tiempo.</a:t>
            </a:r>
            <a:endParaRPr lang="en-US" dirty="0"/>
          </a:p>
        </p:txBody>
      </p:sp>
    </p:spTree>
    <p:extLst>
      <p:ext uri="{BB962C8B-B14F-4D97-AF65-F5344CB8AC3E}">
        <p14:creationId xmlns:p14="http://schemas.microsoft.com/office/powerpoint/2010/main" val="25217963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5"/>
            <a:ext cx="4767470" cy="1325563"/>
          </a:xfrm>
        </p:spPr>
        <p:txBody>
          <a:bodyPr/>
          <a:lstStyle/>
          <a:p>
            <a:r>
              <a:rPr lang="es-PE" dirty="0" smtClean="0"/>
              <a:t>PRINCIPIOS SOLID</a:t>
            </a:r>
            <a:endParaRPr lang="en-US" dirty="0"/>
          </a:p>
        </p:txBody>
      </p:sp>
      <p:sp>
        <p:nvSpPr>
          <p:cNvPr id="3" name="Marcador de contenido 2"/>
          <p:cNvSpPr>
            <a:spLocks noGrp="1"/>
          </p:cNvSpPr>
          <p:nvPr>
            <p:ph idx="1"/>
          </p:nvPr>
        </p:nvSpPr>
        <p:spPr/>
        <p:txBody>
          <a:bodyPr/>
          <a:lstStyle/>
          <a:p>
            <a:pPr algn="just"/>
            <a:r>
              <a:rPr lang="es-MX" b="1" dirty="0"/>
              <a:t>SOLID</a:t>
            </a:r>
            <a:r>
              <a:rPr lang="es-MX" dirty="0"/>
              <a:t> es el acrónimo que acuñó </a:t>
            </a:r>
            <a:r>
              <a:rPr lang="es-MX" dirty="0">
                <a:hlinkClick r:id="rId2"/>
              </a:rPr>
              <a:t>Michael </a:t>
            </a:r>
            <a:r>
              <a:rPr lang="es-MX" dirty="0" err="1">
                <a:hlinkClick r:id="rId2"/>
              </a:rPr>
              <a:t>Feathers</a:t>
            </a:r>
            <a:r>
              <a:rPr lang="es-MX" dirty="0"/>
              <a:t>, basándose en los principios de la </a:t>
            </a:r>
            <a:r>
              <a:rPr lang="es-MX" dirty="0">
                <a:hlinkClick r:id="rId3"/>
              </a:rPr>
              <a:t>programación orientada a objetos</a:t>
            </a:r>
            <a:r>
              <a:rPr lang="es-MX" dirty="0"/>
              <a:t> que Robert C. Martin había recopilado en el año 2000 en su </a:t>
            </a:r>
            <a:r>
              <a:rPr lang="es-MX" dirty="0" err="1"/>
              <a:t>paper</a:t>
            </a:r>
            <a:r>
              <a:rPr lang="es-MX" dirty="0"/>
              <a:t> “</a:t>
            </a:r>
            <a:r>
              <a:rPr lang="es-MX" dirty="0" err="1">
                <a:hlinkClick r:id="rId4"/>
              </a:rPr>
              <a:t>Design</a:t>
            </a:r>
            <a:r>
              <a:rPr lang="es-MX" dirty="0">
                <a:hlinkClick r:id="rId4"/>
              </a:rPr>
              <a:t> </a:t>
            </a:r>
            <a:r>
              <a:rPr lang="es-MX" dirty="0" err="1">
                <a:hlinkClick r:id="rId4"/>
              </a:rPr>
              <a:t>Principles</a:t>
            </a:r>
            <a:r>
              <a:rPr lang="es-MX" dirty="0">
                <a:hlinkClick r:id="rId4"/>
              </a:rPr>
              <a:t> and </a:t>
            </a:r>
            <a:r>
              <a:rPr lang="es-MX" dirty="0" err="1">
                <a:hlinkClick r:id="rId4"/>
              </a:rPr>
              <a:t>Design</a:t>
            </a:r>
            <a:r>
              <a:rPr lang="es-MX" dirty="0">
                <a:hlinkClick r:id="rId4"/>
              </a:rPr>
              <a:t> </a:t>
            </a:r>
            <a:r>
              <a:rPr lang="es-MX" dirty="0" err="1">
                <a:hlinkClick r:id="rId4"/>
              </a:rPr>
              <a:t>Patterns</a:t>
            </a:r>
            <a:endParaRPr lang="es-MX" dirty="0" smtClean="0"/>
          </a:p>
          <a:p>
            <a:pPr algn="just"/>
            <a:r>
              <a:rPr lang="es-MX" dirty="0" smtClean="0"/>
              <a:t>Los principios </a:t>
            </a:r>
            <a:r>
              <a:rPr lang="es-MX" b="1" dirty="0" smtClean="0"/>
              <a:t>SOLID</a:t>
            </a:r>
            <a:r>
              <a:rPr lang="es-MX" dirty="0" smtClean="0"/>
              <a:t> son un conjunto de cinco principios de diseño que tienen como objetivo hacer que el software sea más comprensible, flexible y mantenible. Estos principios fueron introducidos por Robert C. Martin. El acrónimo SOLID representa cinco principios de diseño:</a:t>
            </a:r>
            <a:endParaRPr lang="en-US" dirty="0"/>
          </a:p>
        </p:txBody>
      </p:sp>
    </p:spTree>
    <p:extLst>
      <p:ext uri="{BB962C8B-B14F-4D97-AF65-F5344CB8AC3E}">
        <p14:creationId xmlns:p14="http://schemas.microsoft.com/office/powerpoint/2010/main" val="10259744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795130"/>
            <a:ext cx="10515600" cy="5381833"/>
          </a:xfrm>
        </p:spPr>
        <p:txBody>
          <a:bodyPr>
            <a:normAutofit fontScale="92500"/>
          </a:bodyPr>
          <a:lstStyle/>
          <a:p>
            <a:pPr marL="0" indent="0" algn="just">
              <a:buNone/>
            </a:pPr>
            <a:r>
              <a:rPr lang="es-MX" dirty="0"/>
              <a:t>Entre los objetivos de tener en cuenta estos 5 principios a la hora de escribir código encontramos:</a:t>
            </a:r>
          </a:p>
          <a:p>
            <a:pPr algn="just"/>
            <a:r>
              <a:rPr lang="es-MX" dirty="0"/>
              <a:t>Crear un </a:t>
            </a:r>
            <a:r>
              <a:rPr lang="es-MX" b="1" dirty="0"/>
              <a:t>software eficaz</a:t>
            </a:r>
            <a:r>
              <a:rPr lang="es-MX" dirty="0"/>
              <a:t>: que cumpla con su cometido y que sea </a:t>
            </a:r>
            <a:r>
              <a:rPr lang="es-MX" b="1" dirty="0"/>
              <a:t>robusto y estable</a:t>
            </a:r>
            <a:r>
              <a:rPr lang="es-MX" dirty="0"/>
              <a:t>.</a:t>
            </a:r>
          </a:p>
          <a:p>
            <a:pPr algn="just"/>
            <a:r>
              <a:rPr lang="es-MX" dirty="0"/>
              <a:t>Escribir un </a:t>
            </a:r>
            <a:r>
              <a:rPr lang="es-MX" b="1" dirty="0"/>
              <a:t>código limpio y flexible</a:t>
            </a:r>
            <a:r>
              <a:rPr lang="es-MX" dirty="0"/>
              <a:t> ante los cambios: que se pueda modificar fácilmente según necesidad, que sea </a:t>
            </a:r>
            <a:r>
              <a:rPr lang="es-MX" b="1" dirty="0"/>
              <a:t>reutilizable</a:t>
            </a:r>
            <a:r>
              <a:rPr lang="es-MX" dirty="0"/>
              <a:t> y </a:t>
            </a:r>
            <a:r>
              <a:rPr lang="es-MX" b="1" dirty="0"/>
              <a:t>mantenible</a:t>
            </a:r>
            <a:r>
              <a:rPr lang="es-MX" dirty="0"/>
              <a:t>.</a:t>
            </a:r>
          </a:p>
          <a:p>
            <a:pPr algn="just"/>
            <a:r>
              <a:rPr lang="es-MX" dirty="0"/>
              <a:t>Permitir </a:t>
            </a:r>
            <a:r>
              <a:rPr lang="es-MX" b="1" dirty="0"/>
              <a:t>escalabilidad</a:t>
            </a:r>
            <a:r>
              <a:rPr lang="es-MX" dirty="0"/>
              <a:t>: que acepte ser ampliado con nuevas funcionalidades de manera ágil.</a:t>
            </a:r>
          </a:p>
          <a:p>
            <a:pPr marL="0" indent="0" algn="just">
              <a:buNone/>
            </a:pPr>
            <a:r>
              <a:rPr lang="es-MX" dirty="0"/>
              <a:t>En definitiva, desarrollar un </a:t>
            </a:r>
            <a:r>
              <a:rPr lang="es-MX" b="1" dirty="0"/>
              <a:t>software de calidad</a:t>
            </a:r>
            <a:r>
              <a:rPr lang="es-MX" dirty="0"/>
              <a:t>.</a:t>
            </a:r>
          </a:p>
          <a:p>
            <a:pPr marL="0" indent="0" algn="just">
              <a:buNone/>
            </a:pPr>
            <a:r>
              <a:rPr lang="es-MX" dirty="0"/>
              <a:t>En este sentido la aplicación de los principios SOLID está muy relacionada con la comprensión y el uso de </a:t>
            </a:r>
            <a:r>
              <a:rPr lang="es-MX" b="1" dirty="0">
                <a:hlinkClick r:id="rId2"/>
              </a:rPr>
              <a:t>patrones de diseño</a:t>
            </a:r>
            <a:r>
              <a:rPr lang="es-MX" dirty="0"/>
              <a:t>, que nos permitirán mantener una </a:t>
            </a:r>
            <a:r>
              <a:rPr lang="es-MX" b="1" dirty="0"/>
              <a:t>alta cohesión</a:t>
            </a:r>
            <a:r>
              <a:rPr lang="es-MX" dirty="0"/>
              <a:t> y, por tanto, un </a:t>
            </a:r>
            <a:r>
              <a:rPr lang="es-MX" b="1" dirty="0"/>
              <a:t>bajo acoplamiento</a:t>
            </a:r>
            <a:r>
              <a:rPr lang="es-MX" dirty="0"/>
              <a:t> de software</a:t>
            </a:r>
            <a:r>
              <a:rPr lang="es-MX" dirty="0" smtClean="0"/>
              <a:t>.</a:t>
            </a:r>
            <a:endParaRPr lang="es-MX" dirty="0"/>
          </a:p>
        </p:txBody>
      </p:sp>
    </p:spTree>
    <p:extLst>
      <p:ext uri="{BB962C8B-B14F-4D97-AF65-F5344CB8AC3E}">
        <p14:creationId xmlns:p14="http://schemas.microsoft.com/office/powerpoint/2010/main" val="26381589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596348"/>
            <a:ext cx="10515600" cy="577505"/>
          </a:xfrm>
        </p:spPr>
        <p:txBody>
          <a:bodyPr>
            <a:normAutofit/>
          </a:bodyPr>
          <a:lstStyle/>
          <a:p>
            <a:r>
              <a:rPr lang="es-MX" sz="3200" b="1" dirty="0"/>
              <a:t>¿Qué son la cohesión y el acoplamiento</a:t>
            </a:r>
            <a:r>
              <a:rPr lang="es-MX" sz="3200" b="1" dirty="0" smtClean="0"/>
              <a:t>?</a:t>
            </a:r>
            <a:endParaRPr lang="en-US" sz="3200" b="1" dirty="0"/>
          </a:p>
        </p:txBody>
      </p:sp>
      <p:sp>
        <p:nvSpPr>
          <p:cNvPr id="3" name="Marcador de contenido 2"/>
          <p:cNvSpPr>
            <a:spLocks noGrp="1"/>
          </p:cNvSpPr>
          <p:nvPr>
            <p:ph idx="1"/>
          </p:nvPr>
        </p:nvSpPr>
        <p:spPr>
          <a:xfrm>
            <a:off x="838200" y="1319627"/>
            <a:ext cx="10515600" cy="5003110"/>
          </a:xfrm>
        </p:spPr>
        <p:txBody>
          <a:bodyPr>
            <a:normAutofit fontScale="92500"/>
          </a:bodyPr>
          <a:lstStyle/>
          <a:p>
            <a:pPr marL="0" indent="0" algn="just">
              <a:buNone/>
            </a:pPr>
            <a:r>
              <a:rPr lang="es-MX" b="1" dirty="0"/>
              <a:t>Acoplamiento</a:t>
            </a:r>
          </a:p>
          <a:p>
            <a:pPr algn="just"/>
            <a:r>
              <a:rPr lang="es-MX" dirty="0"/>
              <a:t>El acoplamiento se refiere al </a:t>
            </a:r>
            <a:r>
              <a:rPr lang="es-MX" b="1" dirty="0"/>
              <a:t>grado de interdependencia que tienen dos unidades de software entre sí</a:t>
            </a:r>
            <a:r>
              <a:rPr lang="es-MX" dirty="0"/>
              <a:t>, entendiendo por unidades de software: clases, subtipos, métodos, módulos, funciones, bibliotecas, etc.</a:t>
            </a:r>
          </a:p>
          <a:p>
            <a:pPr algn="just"/>
            <a:r>
              <a:rPr lang="es-MX" dirty="0"/>
              <a:t>Si dos unidades de software son completamente independientes la una de la otra, decimos que están desacopladas.</a:t>
            </a:r>
          </a:p>
          <a:p>
            <a:pPr marL="0" indent="0" algn="just">
              <a:buNone/>
            </a:pPr>
            <a:r>
              <a:rPr lang="es-MX" b="1" dirty="0"/>
              <a:t>Cohesión</a:t>
            </a:r>
          </a:p>
          <a:p>
            <a:pPr algn="just"/>
            <a:r>
              <a:rPr lang="es-MX" dirty="0"/>
              <a:t>La cohesión de software es el </a:t>
            </a:r>
            <a:r>
              <a:rPr lang="es-MX" b="1" dirty="0"/>
              <a:t>grado en que elementos diferentes de un sistema permanecen unidos para alcanzar un mejor resultado</a:t>
            </a:r>
            <a:r>
              <a:rPr lang="es-MX" dirty="0"/>
              <a:t> que si trabajaran por separado. Se refiere a la forma en que podemos agrupar diversas unidades de software para crear una unidad mayor</a:t>
            </a:r>
            <a:r>
              <a:rPr lang="es-MX" dirty="0" smtClean="0"/>
              <a:t>.</a:t>
            </a:r>
            <a:endParaRPr lang="es-MX" dirty="0"/>
          </a:p>
        </p:txBody>
      </p:sp>
    </p:spTree>
    <p:extLst>
      <p:ext uri="{BB962C8B-B14F-4D97-AF65-F5344CB8AC3E}">
        <p14:creationId xmlns:p14="http://schemas.microsoft.com/office/powerpoint/2010/main" val="20889839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b="1" dirty="0" smtClean="0"/>
              <a:t>Principios S.O.L.I.D</a:t>
            </a:r>
            <a:endParaRPr lang="en-US" b="1" dirty="0"/>
          </a:p>
        </p:txBody>
      </p:sp>
      <p:sp>
        <p:nvSpPr>
          <p:cNvPr id="3" name="Marcador de contenido 2"/>
          <p:cNvSpPr>
            <a:spLocks noGrp="1"/>
          </p:cNvSpPr>
          <p:nvPr>
            <p:ph idx="1"/>
          </p:nvPr>
        </p:nvSpPr>
        <p:spPr/>
        <p:txBody>
          <a:bodyPr>
            <a:normAutofit lnSpcReduction="10000"/>
          </a:bodyPr>
          <a:lstStyle/>
          <a:p>
            <a:r>
              <a:rPr lang="en-US" b="1" dirty="0"/>
              <a:t>S</a:t>
            </a:r>
            <a:r>
              <a:rPr lang="en-US" dirty="0"/>
              <a:t> - Single Responsibility Principle (SRP) o Principio de Responsabilidad </a:t>
            </a:r>
            <a:r>
              <a:rPr lang="en-US" dirty="0" err="1"/>
              <a:t>Única</a:t>
            </a:r>
            <a:r>
              <a:rPr lang="en-US" dirty="0"/>
              <a:t>.</a:t>
            </a:r>
          </a:p>
          <a:p>
            <a:r>
              <a:rPr lang="en-US" b="1" dirty="0"/>
              <a:t>O </a:t>
            </a:r>
            <a:r>
              <a:rPr lang="en-US" dirty="0"/>
              <a:t>- Open/Closed Principle (OCP) o Principio de </a:t>
            </a:r>
            <a:r>
              <a:rPr lang="en-US" dirty="0" err="1"/>
              <a:t>Código</a:t>
            </a:r>
            <a:r>
              <a:rPr lang="en-US" dirty="0"/>
              <a:t> </a:t>
            </a:r>
            <a:r>
              <a:rPr lang="en-US" dirty="0" err="1"/>
              <a:t>Abierto</a:t>
            </a:r>
            <a:r>
              <a:rPr lang="en-US" dirty="0"/>
              <a:t> - </a:t>
            </a:r>
            <a:r>
              <a:rPr lang="en-US" dirty="0" err="1"/>
              <a:t>Cerrado</a:t>
            </a:r>
            <a:r>
              <a:rPr lang="en-US" dirty="0"/>
              <a:t>.</a:t>
            </a:r>
          </a:p>
          <a:p>
            <a:r>
              <a:rPr lang="en-US" b="1" dirty="0"/>
              <a:t>L </a:t>
            </a:r>
            <a:r>
              <a:rPr lang="en-US" dirty="0"/>
              <a:t>- </a:t>
            </a:r>
            <a:r>
              <a:rPr lang="en-US" dirty="0" err="1"/>
              <a:t>Liskov</a:t>
            </a:r>
            <a:r>
              <a:rPr lang="en-US" dirty="0"/>
              <a:t> Substitution Principle (LSP) o Principio de </a:t>
            </a:r>
            <a:r>
              <a:rPr lang="en-US" dirty="0" err="1"/>
              <a:t>Sustitución</a:t>
            </a:r>
            <a:r>
              <a:rPr lang="en-US" dirty="0"/>
              <a:t> de </a:t>
            </a:r>
            <a:r>
              <a:rPr lang="en-US" dirty="0" err="1"/>
              <a:t>Liskov</a:t>
            </a:r>
            <a:r>
              <a:rPr lang="en-US" dirty="0"/>
              <a:t>.</a:t>
            </a:r>
          </a:p>
          <a:p>
            <a:r>
              <a:rPr lang="en-US" b="1" dirty="0"/>
              <a:t>I </a:t>
            </a:r>
            <a:r>
              <a:rPr lang="en-US" dirty="0"/>
              <a:t>- Interface Segregation Principle (ISP) o Principio de </a:t>
            </a:r>
            <a:r>
              <a:rPr lang="en-US" dirty="0" err="1"/>
              <a:t>Segregación</a:t>
            </a:r>
            <a:r>
              <a:rPr lang="en-US" dirty="0"/>
              <a:t> de </a:t>
            </a:r>
            <a:r>
              <a:rPr lang="en-US" dirty="0" err="1"/>
              <a:t>Interfaz</a:t>
            </a:r>
            <a:r>
              <a:rPr lang="en-US" dirty="0"/>
              <a:t>.</a:t>
            </a:r>
          </a:p>
          <a:p>
            <a:r>
              <a:rPr lang="en-US" b="1" dirty="0"/>
              <a:t>D </a:t>
            </a:r>
            <a:r>
              <a:rPr lang="en-US" dirty="0"/>
              <a:t>- Dependency Inversion Principle (DIP) o Principio de </a:t>
            </a:r>
            <a:r>
              <a:rPr lang="en-US" dirty="0" err="1"/>
              <a:t>Inversión</a:t>
            </a:r>
            <a:r>
              <a:rPr lang="en-US" dirty="0"/>
              <a:t> de </a:t>
            </a:r>
            <a:r>
              <a:rPr lang="en-US" dirty="0" err="1"/>
              <a:t>Dependencia</a:t>
            </a:r>
            <a:r>
              <a:rPr lang="en-US" dirty="0"/>
              <a:t>.</a:t>
            </a:r>
          </a:p>
          <a:p>
            <a:endParaRPr lang="en-US" dirty="0"/>
          </a:p>
        </p:txBody>
      </p:sp>
    </p:spTree>
    <p:extLst>
      <p:ext uri="{BB962C8B-B14F-4D97-AF65-F5344CB8AC3E}">
        <p14:creationId xmlns:p14="http://schemas.microsoft.com/office/powerpoint/2010/main" val="6633611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490330"/>
            <a:ext cx="10515600" cy="670271"/>
          </a:xfrm>
        </p:spPr>
        <p:txBody>
          <a:bodyPr>
            <a:normAutofit/>
          </a:bodyPr>
          <a:lstStyle/>
          <a:p>
            <a:r>
              <a:rPr lang="es-PE" sz="3200" dirty="0" smtClean="0"/>
              <a:t>PRINCIPIOS SOLID</a:t>
            </a:r>
            <a:endParaRPr lang="en-US" sz="3200" dirty="0"/>
          </a:p>
        </p:txBody>
      </p:sp>
      <p:sp>
        <p:nvSpPr>
          <p:cNvPr id="3" name="Marcador de contenido 2"/>
          <p:cNvSpPr>
            <a:spLocks noGrp="1"/>
          </p:cNvSpPr>
          <p:nvPr>
            <p:ph idx="1"/>
          </p:nvPr>
        </p:nvSpPr>
        <p:spPr>
          <a:xfrm>
            <a:off x="838200" y="1160601"/>
            <a:ext cx="10515600" cy="4922147"/>
          </a:xfrm>
        </p:spPr>
        <p:txBody>
          <a:bodyPr>
            <a:noAutofit/>
          </a:bodyPr>
          <a:lstStyle/>
          <a:p>
            <a:pPr marL="0" indent="0" algn="just">
              <a:buNone/>
            </a:pPr>
            <a:r>
              <a:rPr lang="es-MX" sz="2400" b="1" dirty="0" smtClean="0"/>
              <a:t>Beneficios de Aplicar los Principios SOLID</a:t>
            </a:r>
          </a:p>
          <a:p>
            <a:pPr marL="0" indent="0" algn="just">
              <a:buNone/>
            </a:pPr>
            <a:endParaRPr lang="es-MX" sz="2400" b="1" dirty="0" smtClean="0"/>
          </a:p>
          <a:p>
            <a:pPr algn="just"/>
            <a:r>
              <a:rPr lang="es-MX" sz="2400" b="1" dirty="0" smtClean="0"/>
              <a:t>Mayor Mantenibilidad</a:t>
            </a:r>
            <a:r>
              <a:rPr lang="es-MX" sz="2400" dirty="0" smtClean="0"/>
              <a:t>: El código se vuelve más fácil de mantener y modificar sin riesgo de romper funcionalidades existentes.</a:t>
            </a:r>
          </a:p>
          <a:p>
            <a:pPr algn="just"/>
            <a:r>
              <a:rPr lang="es-MX" sz="2400" b="1" dirty="0" smtClean="0"/>
              <a:t>Mejor Reutilización</a:t>
            </a:r>
            <a:r>
              <a:rPr lang="es-MX" sz="2400" dirty="0" smtClean="0"/>
              <a:t>: Las clases y métodos son más modulares y pueden ser reutilizados en diferentes partes de la aplicación o en diferentes proyectos.</a:t>
            </a:r>
          </a:p>
          <a:p>
            <a:pPr algn="just"/>
            <a:r>
              <a:rPr lang="es-MX" sz="2400" b="1" dirty="0" smtClean="0"/>
              <a:t>Mayor Flexibilidad</a:t>
            </a:r>
            <a:r>
              <a:rPr lang="es-MX" sz="2400" dirty="0" smtClean="0"/>
              <a:t>: Es más fácil extender el comportamiento del sistema sin modificar el código existente.</a:t>
            </a:r>
          </a:p>
          <a:p>
            <a:pPr algn="just"/>
            <a:r>
              <a:rPr lang="es-MX" sz="2400" b="1" dirty="0" smtClean="0"/>
              <a:t>Reducción de Errores</a:t>
            </a:r>
            <a:r>
              <a:rPr lang="es-MX" sz="2400" dirty="0" smtClean="0"/>
              <a:t>: Al tener responsabilidades claramente definidas y evitar dependencias innecesarias, se reduce la posibilidad de errores.</a:t>
            </a:r>
          </a:p>
          <a:p>
            <a:pPr algn="just"/>
            <a:r>
              <a:rPr lang="es-MX" sz="2400" b="1" dirty="0" smtClean="0"/>
              <a:t>Mejora en la Comprensión</a:t>
            </a:r>
            <a:r>
              <a:rPr lang="es-MX" sz="2400" dirty="0" smtClean="0"/>
              <a:t>: El código se vuelve más claro y comprensible, facilitando el trabajo en equipo y la incorporación de nuevos desarrolladores.</a:t>
            </a:r>
          </a:p>
        </p:txBody>
      </p:sp>
    </p:spTree>
    <p:extLst>
      <p:ext uri="{BB962C8B-B14F-4D97-AF65-F5344CB8AC3E}">
        <p14:creationId xmlns:p14="http://schemas.microsoft.com/office/powerpoint/2010/main" val="40863749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b="1" dirty="0" smtClean="0"/>
              <a:t>Principio de Inversión de Dependencia (DIP)</a:t>
            </a:r>
            <a:endParaRPr lang="en-US" dirty="0"/>
          </a:p>
        </p:txBody>
      </p:sp>
      <p:sp>
        <p:nvSpPr>
          <p:cNvPr id="3" name="Marcador de contenido 2"/>
          <p:cNvSpPr>
            <a:spLocks noGrp="1"/>
          </p:cNvSpPr>
          <p:nvPr>
            <p:ph idx="1"/>
          </p:nvPr>
        </p:nvSpPr>
        <p:spPr/>
        <p:txBody>
          <a:bodyPr>
            <a:normAutofit fontScale="85000" lnSpcReduction="20000"/>
          </a:bodyPr>
          <a:lstStyle/>
          <a:p>
            <a:pPr marL="0" indent="0">
              <a:buNone/>
            </a:pPr>
            <a:r>
              <a:rPr lang="es-MX" b="1" dirty="0" err="1" smtClean="0"/>
              <a:t>Dependency</a:t>
            </a:r>
            <a:r>
              <a:rPr lang="es-MX" b="1" dirty="0" smtClean="0"/>
              <a:t> </a:t>
            </a:r>
            <a:r>
              <a:rPr lang="es-MX" b="1" dirty="0" err="1" smtClean="0"/>
              <a:t>Inversion</a:t>
            </a:r>
            <a:r>
              <a:rPr lang="es-MX" b="1" dirty="0" smtClean="0"/>
              <a:t> </a:t>
            </a:r>
            <a:r>
              <a:rPr lang="es-MX" b="1" dirty="0" err="1" smtClean="0"/>
              <a:t>Principle</a:t>
            </a:r>
            <a:r>
              <a:rPr lang="es-MX" b="1" dirty="0" smtClean="0"/>
              <a:t> (DIP) - Principio de Inversión de Dependencia</a:t>
            </a:r>
            <a:r>
              <a:rPr lang="es-MX" dirty="0" smtClean="0"/>
              <a:t>:</a:t>
            </a:r>
          </a:p>
          <a:p>
            <a:pPr algn="just" fontAlgn="base"/>
            <a:r>
              <a:rPr lang="es-MX" dirty="0" smtClean="0"/>
              <a:t>El principio </a:t>
            </a:r>
            <a:r>
              <a:rPr lang="es-MX" dirty="0"/>
              <a:t>llamado </a:t>
            </a:r>
            <a:r>
              <a:rPr lang="es-MX" b="1" dirty="0"/>
              <a:t>inversión de dependencias</a:t>
            </a:r>
            <a:r>
              <a:rPr lang="es-MX" dirty="0"/>
              <a:t> nos dice que debemos reducir la dependencia entre los </a:t>
            </a:r>
            <a:r>
              <a:rPr lang="es-MX" dirty="0">
                <a:solidFill>
                  <a:srgbClr val="FF0000"/>
                </a:solidFill>
              </a:rPr>
              <a:t>módulos</a:t>
            </a:r>
            <a:r>
              <a:rPr lang="es-MX" dirty="0"/>
              <a:t> de nuestra aplicación, los módulos no deben ser los encargados de crear los objetos con los que trabajan sino que deben ser creados por </a:t>
            </a:r>
            <a:r>
              <a:rPr lang="es-MX" dirty="0">
                <a:solidFill>
                  <a:srgbClr val="FF0000"/>
                </a:solidFill>
              </a:rPr>
              <a:t>alguien más </a:t>
            </a:r>
            <a:r>
              <a:rPr lang="es-MX" dirty="0"/>
              <a:t>y pasárselos a un constructor para que los use cuando </a:t>
            </a:r>
            <a:r>
              <a:rPr lang="es-MX" dirty="0" smtClean="0"/>
              <a:t>se requiera</a:t>
            </a:r>
            <a:r>
              <a:rPr lang="es-MX" dirty="0"/>
              <a:t>.</a:t>
            </a:r>
          </a:p>
          <a:p>
            <a:pPr algn="just" fontAlgn="base"/>
            <a:r>
              <a:rPr lang="es-MX" dirty="0"/>
              <a:t>Una aplicación de este principio sería por ejemplo haciendo uso de </a:t>
            </a:r>
            <a:r>
              <a:rPr lang="es-MX" dirty="0">
                <a:solidFill>
                  <a:srgbClr val="FF0000"/>
                </a:solidFill>
              </a:rPr>
              <a:t>la inyección de dependencias</a:t>
            </a:r>
            <a:r>
              <a:rPr lang="es-MX" dirty="0" smtClean="0">
                <a:solidFill>
                  <a:srgbClr val="FF0000"/>
                </a:solidFill>
              </a:rPr>
              <a:t>.</a:t>
            </a:r>
          </a:p>
          <a:p>
            <a:pPr algn="just"/>
            <a:r>
              <a:rPr lang="es-MX" dirty="0" smtClean="0">
                <a:solidFill>
                  <a:srgbClr val="FF0000"/>
                </a:solidFill>
              </a:rPr>
              <a:t>Las clases de alto nivel no deben depender de clases de bajo nivel. </a:t>
            </a:r>
            <a:r>
              <a:rPr lang="es-MX" dirty="0" smtClean="0"/>
              <a:t>Ambas deben depender de abstracciones.</a:t>
            </a:r>
          </a:p>
          <a:p>
            <a:pPr algn="just"/>
            <a:r>
              <a:rPr lang="es-MX" dirty="0" smtClean="0"/>
              <a:t>Las abstracciones no deben depender de los detalles. Los detalles deben depender de las abstracciones.</a:t>
            </a:r>
          </a:p>
          <a:p>
            <a:pPr algn="just"/>
            <a:r>
              <a:rPr lang="es-MX" dirty="0" smtClean="0"/>
              <a:t>Esto promueve el uso de </a:t>
            </a:r>
            <a:r>
              <a:rPr lang="es-MX" dirty="0" smtClean="0">
                <a:solidFill>
                  <a:srgbClr val="FF0000"/>
                </a:solidFill>
              </a:rPr>
              <a:t>interfaces</a:t>
            </a:r>
            <a:r>
              <a:rPr lang="es-MX" dirty="0" smtClean="0"/>
              <a:t> o clases </a:t>
            </a:r>
            <a:r>
              <a:rPr lang="es-MX" dirty="0" smtClean="0">
                <a:solidFill>
                  <a:srgbClr val="FF0000"/>
                </a:solidFill>
              </a:rPr>
              <a:t>abstractas</a:t>
            </a:r>
            <a:r>
              <a:rPr lang="es-MX" dirty="0" smtClean="0"/>
              <a:t> para desacoplar las clases y permitir una mayor flexibilidad y reutilización del código.</a:t>
            </a:r>
          </a:p>
          <a:p>
            <a:endParaRPr lang="en-US" dirty="0"/>
          </a:p>
        </p:txBody>
      </p:sp>
    </p:spTree>
    <p:extLst>
      <p:ext uri="{BB962C8B-B14F-4D97-AF65-F5344CB8AC3E}">
        <p14:creationId xmlns:p14="http://schemas.microsoft.com/office/powerpoint/2010/main" val="28443541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636104"/>
            <a:ext cx="10515600" cy="5540859"/>
          </a:xfrm>
        </p:spPr>
        <p:txBody>
          <a:bodyPr>
            <a:normAutofit/>
          </a:bodyPr>
          <a:lstStyle/>
          <a:p>
            <a:pPr marL="0" indent="0" algn="just">
              <a:buNone/>
            </a:pPr>
            <a:r>
              <a:rPr lang="es-MX" sz="2400" b="1" dirty="0"/>
              <a:t>Definición de Clase de Alto Nivel</a:t>
            </a:r>
          </a:p>
          <a:p>
            <a:pPr algn="just"/>
            <a:r>
              <a:rPr lang="es-MX" sz="2400" dirty="0"/>
              <a:t>Una </a:t>
            </a:r>
            <a:r>
              <a:rPr lang="es-MX" sz="2400" b="1" dirty="0"/>
              <a:t>clase de alto nivel</a:t>
            </a:r>
            <a:r>
              <a:rPr lang="es-MX" sz="2400" dirty="0"/>
              <a:t> es aquella que contiene la </a:t>
            </a:r>
            <a:r>
              <a:rPr lang="es-MX" sz="2400" b="1" dirty="0"/>
              <a:t>lógica de negocio</a:t>
            </a:r>
            <a:r>
              <a:rPr lang="es-MX" sz="2400" dirty="0"/>
              <a:t> o la funcionalidad principal de un sistema. Estas clases no están directamente involucradas con los detalles técnicos (como el acceso a bases de datos o interacciones con hardware), sino que coordinan y delegan esas tareas a clases de bajo nivel. Su propósito principal es describir el </a:t>
            </a:r>
            <a:r>
              <a:rPr lang="es-MX" sz="2400" b="1" dirty="0"/>
              <a:t>qué hace el sistema</a:t>
            </a:r>
            <a:r>
              <a:rPr lang="es-MX" sz="2400" dirty="0"/>
              <a:t> en lugar de </a:t>
            </a:r>
            <a:r>
              <a:rPr lang="es-MX" sz="2400" b="1" dirty="0"/>
              <a:t>cómo lo hace</a:t>
            </a:r>
            <a:r>
              <a:rPr lang="es-MX" sz="2400" dirty="0" smtClean="0"/>
              <a:t>.</a:t>
            </a:r>
          </a:p>
          <a:p>
            <a:pPr algn="just"/>
            <a:endParaRPr lang="es-MX" sz="2400" dirty="0" smtClean="0"/>
          </a:p>
          <a:p>
            <a:pPr marL="0" indent="0" algn="just">
              <a:buNone/>
            </a:pPr>
            <a:r>
              <a:rPr lang="es-MX" sz="2400" b="1" dirty="0"/>
              <a:t>Definición de Clase de Bajo Nivel</a:t>
            </a:r>
          </a:p>
          <a:p>
            <a:pPr algn="just"/>
            <a:r>
              <a:rPr lang="es-MX" sz="2400" dirty="0"/>
              <a:t>Una </a:t>
            </a:r>
            <a:r>
              <a:rPr lang="es-MX" sz="2400" b="1" dirty="0"/>
              <a:t>clase de bajo nivel</a:t>
            </a:r>
            <a:r>
              <a:rPr lang="es-MX" sz="2400" dirty="0"/>
              <a:t> se ocupa de las implementaciones concretas y los detalles técnicos necesarios para cumplir con los requisitos del sistema. Estas clases suelen manejar tareas como el acceso a bases de datos, la interacción con archivos, el envío de correos electrónicos, o el uso de hardware. Su propósito es definir </a:t>
            </a:r>
            <a:r>
              <a:rPr lang="es-MX" sz="2400" b="1" dirty="0"/>
              <a:t>cómo se realiza una tarea específica</a:t>
            </a:r>
            <a:r>
              <a:rPr lang="es-MX" sz="2400" dirty="0"/>
              <a:t>.</a:t>
            </a:r>
          </a:p>
          <a:p>
            <a:endParaRPr lang="es-MX" dirty="0"/>
          </a:p>
          <a:p>
            <a:endParaRPr lang="en-US" dirty="0"/>
          </a:p>
        </p:txBody>
      </p:sp>
    </p:spTree>
    <p:extLst>
      <p:ext uri="{BB962C8B-B14F-4D97-AF65-F5344CB8AC3E}">
        <p14:creationId xmlns:p14="http://schemas.microsoft.com/office/powerpoint/2010/main" val="17683205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556591"/>
            <a:ext cx="10515600" cy="516835"/>
          </a:xfrm>
        </p:spPr>
        <p:txBody>
          <a:bodyPr/>
          <a:lstStyle/>
          <a:p>
            <a:pPr marL="0" indent="0">
              <a:buNone/>
            </a:pPr>
            <a:r>
              <a:rPr lang="es-MX" b="1" dirty="0" smtClean="0"/>
              <a:t>Ejemplo</a:t>
            </a:r>
            <a:r>
              <a:rPr lang="es-MX" b="1" dirty="0"/>
              <a:t>: Sistema de Gestión de Pedidos en un Restaurante</a:t>
            </a:r>
            <a:endParaRPr lang="en-US" b="1" dirty="0"/>
          </a:p>
        </p:txBody>
      </p:sp>
      <p:sp>
        <p:nvSpPr>
          <p:cNvPr id="4" name="Rectángulo 3"/>
          <p:cNvSpPr/>
          <p:nvPr/>
        </p:nvSpPr>
        <p:spPr>
          <a:xfrm>
            <a:off x="715617" y="1338615"/>
            <a:ext cx="4108173" cy="4384197"/>
          </a:xfrm>
          <a:prstGeom prst="rect">
            <a:avLst/>
          </a:prstGeom>
          <a:ln w="12700">
            <a:solidFill>
              <a:schemeClr val="tx1"/>
            </a:solidFill>
          </a:ln>
        </p:spPr>
        <p:txBody>
          <a:bodyPr wrap="square">
            <a:spAutoFit/>
          </a:bodyPr>
          <a:lstStyle/>
          <a:p>
            <a:pPr algn="just"/>
            <a:r>
              <a:rPr lang="es-MX" b="1" dirty="0"/>
              <a:t>Clase de Bajo Nivel</a:t>
            </a:r>
          </a:p>
          <a:p>
            <a:pPr algn="just"/>
            <a:r>
              <a:rPr lang="es-MX" dirty="0"/>
              <a:t>La clase que se encarga de manejar los detalles técnicos relacionados con el almacenamiento de pedidos. Aquí simulamos el almacenamiento en memoria, pero podría ser una base de datos en un sistema real</a:t>
            </a:r>
            <a:r>
              <a:rPr lang="es-MX" dirty="0" smtClean="0"/>
              <a:t>.</a:t>
            </a:r>
          </a:p>
          <a:p>
            <a:pPr algn="just"/>
            <a:r>
              <a:rPr lang="es-MX" dirty="0" smtClean="0"/>
              <a:t/>
            </a:r>
            <a:br>
              <a:rPr lang="es-MX" dirty="0" smtClean="0"/>
            </a:br>
            <a:r>
              <a:rPr lang="es-MX" b="1" dirty="0"/>
              <a:t>Características:</a:t>
            </a:r>
            <a:endParaRPr lang="es-MX" dirty="0"/>
          </a:p>
          <a:p>
            <a:pPr algn="just"/>
            <a:r>
              <a:rPr lang="es-MX" dirty="0"/>
              <a:t>Esta clase </a:t>
            </a:r>
            <a:r>
              <a:rPr lang="es-MX" b="1" dirty="0"/>
              <a:t>almacena y recupera pedidos</a:t>
            </a:r>
            <a:r>
              <a:rPr lang="es-MX" dirty="0"/>
              <a:t>.</a:t>
            </a:r>
          </a:p>
          <a:p>
            <a:pPr algn="just"/>
            <a:r>
              <a:rPr lang="es-MX" dirty="0"/>
              <a:t>Maneja los detalles de </a:t>
            </a:r>
            <a:r>
              <a:rPr lang="es-MX" b="1" dirty="0"/>
              <a:t>cómo</a:t>
            </a:r>
            <a:r>
              <a:rPr lang="es-MX" dirty="0"/>
              <a:t> los pedidos son gestionados internamente (en este caso, usando una lista en memoria).</a:t>
            </a:r>
          </a:p>
          <a:p>
            <a:pPr algn="just"/>
            <a:r>
              <a:rPr lang="es-MX" dirty="0"/>
              <a:t>No tiene lógica sobre qué pedidos almacenar ni cuándo hacerlo</a:t>
            </a:r>
            <a:r>
              <a:rPr lang="es-MX" dirty="0" smtClean="0"/>
              <a:t>.</a:t>
            </a:r>
            <a:endParaRPr lang="es-MX" dirty="0"/>
          </a:p>
        </p:txBody>
      </p:sp>
      <p:pic>
        <p:nvPicPr>
          <p:cNvPr id="5" name="Imagen 4"/>
          <p:cNvPicPr>
            <a:picLocks noChangeAspect="1"/>
          </p:cNvPicPr>
          <p:nvPr/>
        </p:nvPicPr>
        <p:blipFill>
          <a:blip r:embed="rId2"/>
          <a:stretch>
            <a:fillRect/>
          </a:stretch>
        </p:blipFill>
        <p:spPr>
          <a:xfrm>
            <a:off x="5947472" y="1338615"/>
            <a:ext cx="4800041" cy="4384197"/>
          </a:xfrm>
          <a:prstGeom prst="rect">
            <a:avLst/>
          </a:prstGeom>
        </p:spPr>
      </p:pic>
    </p:spTree>
    <p:extLst>
      <p:ext uri="{BB962C8B-B14F-4D97-AF65-F5344CB8AC3E}">
        <p14:creationId xmlns:p14="http://schemas.microsoft.com/office/powerpoint/2010/main" val="2695354677"/>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2047</TotalTime>
  <Words>1242</Words>
  <Application>Microsoft Office PowerPoint</Application>
  <PresentationFormat>Panorámica</PresentationFormat>
  <Paragraphs>97</Paragraphs>
  <Slides>18</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18</vt:i4>
      </vt:variant>
    </vt:vector>
  </HeadingPairs>
  <TitlesOfParts>
    <vt:vector size="24" baseType="lpstr">
      <vt:lpstr>Arial</vt:lpstr>
      <vt:lpstr>Arial Unicode MS</vt:lpstr>
      <vt:lpstr>Calibri</vt:lpstr>
      <vt:lpstr>Calibri Light</vt:lpstr>
      <vt:lpstr>Times New Roman</vt:lpstr>
      <vt:lpstr>Tema de Office</vt:lpstr>
      <vt:lpstr>PRINCIPIOS SOLID</vt:lpstr>
      <vt:lpstr>PRINCIPIOS SOLID</vt:lpstr>
      <vt:lpstr>Presentación de PowerPoint</vt:lpstr>
      <vt:lpstr>¿Qué son la cohesión y el acoplamiento?</vt:lpstr>
      <vt:lpstr>Principios S.O.L.I.D</vt:lpstr>
      <vt:lpstr>PRINCIPIOS SOLID</vt:lpstr>
      <vt:lpstr>Principio de Inversión de Dependencia (DIP)</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CONCLUSIONES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PRINCIPIOS SOLID</dc:title>
  <dc:creator>gabriel</dc:creator>
  <cp:lastModifiedBy>gabriel</cp:lastModifiedBy>
  <cp:revision>45</cp:revision>
  <dcterms:created xsi:type="dcterms:W3CDTF">2024-06-30T15:43:30Z</dcterms:created>
  <dcterms:modified xsi:type="dcterms:W3CDTF">2024-12-21T03:25:17Z</dcterms:modified>
</cp:coreProperties>
</file>